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0"/>
  </p:notesMasterIdLst>
  <p:sldIdLst>
    <p:sldId id="257" r:id="rId5"/>
    <p:sldId id="283" r:id="rId6"/>
    <p:sldId id="275" r:id="rId7"/>
    <p:sldId id="264" r:id="rId8"/>
    <p:sldId id="276" r:id="rId9"/>
    <p:sldId id="266" r:id="rId10"/>
    <p:sldId id="267" r:id="rId11"/>
    <p:sldId id="273" r:id="rId12"/>
    <p:sldId id="274" r:id="rId13"/>
    <p:sldId id="289" r:id="rId14"/>
    <p:sldId id="277" r:id="rId15"/>
    <p:sldId id="278" r:id="rId16"/>
    <p:sldId id="288" r:id="rId17"/>
    <p:sldId id="280" r:id="rId18"/>
    <p:sldId id="281" r:id="rId19"/>
  </p:sldIdLst>
  <p:sldSz cx="12192000" cy="6858000"/>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96" userDrawn="1">
          <p15:clr>
            <a:srgbClr val="A4A3A4"/>
          </p15:clr>
        </p15:guide>
        <p15:guide id="2" pos="7219"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DFEFD"/>
    <a:srgbClr val="939292"/>
    <a:srgbClr val="B5A8AF"/>
    <a:srgbClr val="01A2E2"/>
    <a:srgbClr val="8E7A85"/>
    <a:srgbClr val="00A2E2"/>
    <a:srgbClr val="B3A6AD"/>
    <a:srgbClr val="00833D"/>
    <a:srgbClr val="009AE6"/>
    <a:srgbClr val="E7AB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9871" autoAdjust="0"/>
    <p:restoredTop sz="69353"/>
  </p:normalViewPr>
  <p:slideViewPr>
    <p:cSldViewPr snapToGrid="0" showGuides="1">
      <p:cViewPr varScale="1">
        <p:scale>
          <a:sx n="75" d="100"/>
          <a:sy n="75" d="100"/>
        </p:scale>
        <p:origin x="184" y="656"/>
      </p:cViewPr>
      <p:guideLst>
        <p:guide orient="horz" pos="96"/>
        <p:guide pos="7219"/>
      </p:guideLst>
    </p:cSldViewPr>
  </p:slideViewPr>
  <p:outlineViewPr>
    <p:cViewPr>
      <p:scale>
        <a:sx n="65" d="100"/>
        <a:sy n="65" d="100"/>
      </p:scale>
      <p:origin x="0" y="0"/>
    </p:cViewPr>
  </p:outlineViewPr>
  <p:notesTextViewPr>
    <p:cViewPr>
      <p:scale>
        <a:sx n="3" d="2"/>
        <a:sy n="3" d="2"/>
      </p:scale>
      <p:origin x="0" y="0"/>
    </p:cViewPr>
  </p:notesTextViewPr>
  <p:sorterViewPr>
    <p:cViewPr>
      <p:scale>
        <a:sx n="80" d="100"/>
        <a:sy n="80" d="100"/>
      </p:scale>
      <p:origin x="0" y="0"/>
    </p:cViewPr>
  </p:sorterViewPr>
  <p:notesViewPr>
    <p:cSldViewPr snapToGrid="0">
      <p:cViewPr varScale="1">
        <p:scale>
          <a:sx n="108" d="100"/>
          <a:sy n="108" d="100"/>
        </p:scale>
        <p:origin x="4528" y="20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F3099F2-F4E4-6845-A669-1F27BF127406}" type="datetimeFigureOut">
              <a:rPr lang="es-ES" smtClean="0"/>
              <a:t>23/10/25</a:t>
            </a:fld>
            <a:endParaRPr lang="es-ES"/>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587F700-91CB-E649-8ED6-3AE722A597DB}" type="slidenum">
              <a:rPr lang="es-ES" smtClean="0"/>
              <a:t>‹Nº›</a:t>
            </a:fld>
            <a:endParaRPr lang="es-ES"/>
          </a:p>
        </p:txBody>
      </p:sp>
    </p:spTree>
    <p:extLst>
      <p:ext uri="{BB962C8B-B14F-4D97-AF65-F5344CB8AC3E}">
        <p14:creationId xmlns:p14="http://schemas.microsoft.com/office/powerpoint/2010/main" val="35083835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fld id="{E587F700-91CB-E649-8ED6-3AE722A597DB}" type="slidenum">
              <a:rPr lang="es-ES" smtClean="0"/>
              <a:t>1</a:t>
            </a:fld>
            <a:endParaRPr lang="es-ES"/>
          </a:p>
        </p:txBody>
      </p:sp>
    </p:spTree>
    <p:extLst>
      <p:ext uri="{BB962C8B-B14F-4D97-AF65-F5344CB8AC3E}">
        <p14:creationId xmlns:p14="http://schemas.microsoft.com/office/powerpoint/2010/main" val="63952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EBA7F7-F1B2-9AF4-A573-53877B56E459}"/>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0648EB02-3A8D-3A40-79DA-7DA8D00315D9}"/>
              </a:ext>
            </a:extLst>
          </p:cNvPr>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Marcador de notas 2">
                <a:extLst>
                  <a:ext uri="{FF2B5EF4-FFF2-40B4-BE49-F238E27FC236}">
                    <a16:creationId xmlns:a16="http://schemas.microsoft.com/office/drawing/2014/main" id="{9C0E5637-2D38-5DFF-BAC8-7AC810B61EE2}"/>
                  </a:ext>
                </a:extLst>
              </p:cNvPr>
              <p:cNvSpPr>
                <a:spLocks noGrp="1"/>
              </p:cNvSpPr>
              <p:nvPr>
                <p:ph type="body" idx="1"/>
              </p:nvPr>
            </p:nvSpPr>
            <p:spPr/>
            <p:txBody>
              <a:bodyPr/>
              <a:lstStyle/>
              <a:p>
                <a:r>
                  <a:rPr lang="es-ES" dirty="0"/>
                  <a:t>Excelente pregunta 👏</a:t>
                </a:r>
                <a:br>
                  <a:rPr lang="es-ES" dirty="0"/>
                </a:br>
                <a:r>
                  <a:rPr lang="es-ES" dirty="0"/>
                  <a:t>La </a:t>
                </a:r>
                <a:r>
                  <a:rPr lang="es-ES" b="1" dirty="0" err="1"/>
                  <a:t>accuracy</a:t>
                </a:r>
                <a:r>
                  <a:rPr lang="es-ES" dirty="0"/>
                  <a:t> y el </a:t>
                </a:r>
                <a:r>
                  <a:rPr lang="es-ES" b="1" dirty="0"/>
                  <a:t>AUC</a:t>
                </a:r>
                <a:r>
                  <a:rPr lang="es-ES" dirty="0"/>
                  <a:t> (Área Bajo la Curva ROC) son dos formas de medir el rendimiento de un modelo de clasificación, pero </a:t>
                </a:r>
                <a:r>
                  <a:rPr lang="es-ES" b="1" dirty="0"/>
                  <a:t>miden cosas distintas</a:t>
                </a:r>
                <a:r>
                  <a:rPr lang="es-ES" dirty="0"/>
                  <a:t> y se interpretan de manera diferente.</a:t>
                </a:r>
                <a:br>
                  <a:rPr lang="es-ES" dirty="0"/>
                </a:br>
                <a:r>
                  <a:rPr lang="es-ES" dirty="0"/>
                  <a:t>Aquí te lo explico de forma clara y visual 👇</a:t>
                </a:r>
              </a:p>
              <a:p>
                <a:br>
                  <a:rPr lang="es-ES" dirty="0"/>
                </a:br>
                <a:endParaRPr lang="es-ES" dirty="0"/>
              </a:p>
              <a:p>
                <a:r>
                  <a:rPr lang="es-ES" b="1" dirty="0"/>
                  <a:t>⚙️ 1️⃣ </a:t>
                </a:r>
                <a:r>
                  <a:rPr lang="es-ES" b="1" dirty="0" err="1"/>
                  <a:t>Accuracy</a:t>
                </a:r>
                <a:r>
                  <a:rPr lang="es-ES" b="1" dirty="0"/>
                  <a:t> (Exactitud)</a:t>
                </a:r>
              </a:p>
              <a:p>
                <a:r>
                  <a:rPr lang="es-ES" b="1" dirty="0"/>
                  <a:t>👉 Qué mide</a:t>
                </a:r>
              </a:p>
              <a:p>
                <a:r>
                  <a:rPr lang="es-ES" dirty="0"/>
                  <a:t>La </a:t>
                </a:r>
                <a:r>
                  <a:rPr lang="es-ES" b="1" dirty="0" err="1"/>
                  <a:t>accuracy</a:t>
                </a:r>
                <a:r>
                  <a:rPr lang="es-ES" dirty="0"/>
                  <a:t> mide </a:t>
                </a:r>
                <a:r>
                  <a:rPr lang="es-ES" b="1" dirty="0"/>
                  <a:t>qué porcentaje de predicciones totales fueron correctas</a:t>
                </a:r>
                <a:r>
                  <a:rPr lang="es-ES" dirty="0"/>
                  <a:t>.</a:t>
                </a:r>
              </a:p>
              <a:p>
                <a:pPr/>
                <a14:m>
                  <m:oMathPara xmlns:m="http://schemas.openxmlformats.org/officeDocument/2006/math">
                    <m:oMathParaPr>
                      <m:jc m:val="centerGroup"/>
                    </m:oMathParaPr>
                    <m:oMath xmlns:m="http://schemas.openxmlformats.org/officeDocument/2006/math">
                      <m:r>
                        <m:rPr>
                          <m:nor/>
                        </m:rPr>
                        <a:rPr lang="es-ES" b="0"/>
                        <m:t>Accuracy</m:t>
                      </m:r>
                      <m:r>
                        <a:rPr lang="es-ES" sz="1200" b="0" i="0" kern="1200">
                          <a:solidFill>
                            <a:schemeClr val="tx1"/>
                          </a:solidFill>
                          <a:latin typeface="Cambria Math" panose="02040503050406030204" pitchFamily="18" charset="0"/>
                          <a:ea typeface="+mn-ea"/>
                          <a:cs typeface="+mn-cs"/>
                        </a:rPr>
                        <m:t>=</m:t>
                      </m:r>
                      <m:f>
                        <m:fPr>
                          <m:ctrlPr>
                            <a:rPr lang="ar-AE" sz="1200" b="0" i="1" kern="1200">
                              <a:solidFill>
                                <a:schemeClr val="tx1"/>
                              </a:solidFill>
                              <a:latin typeface="Cambria Math" panose="02040503050406030204" pitchFamily="18" charset="0"/>
                              <a:ea typeface="+mn-ea"/>
                              <a:cs typeface="+mn-cs"/>
                            </a:rPr>
                          </m:ctrlPr>
                        </m:fPr>
                        <m:num>
                          <m:r>
                            <a:rPr lang="ar-AE" sz="1200" b="0" i="1" kern="1200">
                              <a:solidFill>
                                <a:schemeClr val="tx1"/>
                              </a:solidFill>
                              <a:latin typeface="Cambria Math" panose="02040503050406030204" pitchFamily="18" charset="0"/>
                              <a:ea typeface="+mn-ea"/>
                              <a:cs typeface="+mn-cs"/>
                            </a:rPr>
                            <m:t>𝑉𝑃</m:t>
                          </m:r>
                          <m:r>
                            <a:rPr lang="ar-AE" sz="1200" b="0" i="0" kern="1200">
                              <a:solidFill>
                                <a:schemeClr val="tx1"/>
                              </a:solidFill>
                              <a:latin typeface="Cambria Math" panose="02040503050406030204" pitchFamily="18" charset="0"/>
                              <a:ea typeface="+mn-ea"/>
                              <a:cs typeface="+mn-cs"/>
                            </a:rPr>
                            <m:t>+</m:t>
                          </m:r>
                          <m:r>
                            <a:rPr lang="ar-AE" sz="1200" b="0" i="1" kern="1200">
                              <a:solidFill>
                                <a:schemeClr val="tx1"/>
                              </a:solidFill>
                              <a:latin typeface="Cambria Math" panose="02040503050406030204" pitchFamily="18" charset="0"/>
                              <a:ea typeface="+mn-ea"/>
                              <a:cs typeface="+mn-cs"/>
                            </a:rPr>
                            <m:t>𝑉𝑁</m:t>
                          </m:r>
                        </m:num>
                        <m:den>
                          <m:r>
                            <a:rPr lang="ar-AE" sz="1200" b="0" i="1" kern="1200">
                              <a:solidFill>
                                <a:schemeClr val="tx1"/>
                              </a:solidFill>
                              <a:latin typeface="Cambria Math" panose="02040503050406030204" pitchFamily="18" charset="0"/>
                              <a:ea typeface="+mn-ea"/>
                              <a:cs typeface="+mn-cs"/>
                            </a:rPr>
                            <m:t>𝑉𝑃</m:t>
                          </m:r>
                          <m:r>
                            <a:rPr lang="ar-AE" sz="1200" b="0" i="0" kern="1200">
                              <a:solidFill>
                                <a:schemeClr val="tx1"/>
                              </a:solidFill>
                              <a:latin typeface="Cambria Math" panose="02040503050406030204" pitchFamily="18" charset="0"/>
                              <a:ea typeface="+mn-ea"/>
                              <a:cs typeface="+mn-cs"/>
                            </a:rPr>
                            <m:t>+</m:t>
                          </m:r>
                          <m:r>
                            <a:rPr lang="ar-AE" sz="1200" b="0" i="1" kern="1200">
                              <a:solidFill>
                                <a:schemeClr val="tx1"/>
                              </a:solidFill>
                              <a:latin typeface="Cambria Math" panose="02040503050406030204" pitchFamily="18" charset="0"/>
                              <a:ea typeface="+mn-ea"/>
                              <a:cs typeface="+mn-cs"/>
                            </a:rPr>
                            <m:t>𝑉𝑁</m:t>
                          </m:r>
                          <m:r>
                            <a:rPr lang="ar-AE" sz="1200" b="0" i="0" kern="1200">
                              <a:solidFill>
                                <a:schemeClr val="tx1"/>
                              </a:solidFill>
                              <a:latin typeface="Cambria Math" panose="02040503050406030204" pitchFamily="18" charset="0"/>
                              <a:ea typeface="+mn-ea"/>
                              <a:cs typeface="+mn-cs"/>
                            </a:rPr>
                            <m:t>+</m:t>
                          </m:r>
                          <m:r>
                            <a:rPr lang="ar-AE" sz="1200" b="0" i="1" kern="1200">
                              <a:solidFill>
                                <a:schemeClr val="tx1"/>
                              </a:solidFill>
                              <a:latin typeface="Cambria Math" panose="02040503050406030204" pitchFamily="18" charset="0"/>
                              <a:ea typeface="+mn-ea"/>
                              <a:cs typeface="+mn-cs"/>
                            </a:rPr>
                            <m:t>𝐹𝑃</m:t>
                          </m:r>
                          <m:r>
                            <a:rPr lang="ar-AE" sz="1200" b="0" i="0" kern="1200">
                              <a:solidFill>
                                <a:schemeClr val="tx1"/>
                              </a:solidFill>
                              <a:latin typeface="Cambria Math" panose="02040503050406030204" pitchFamily="18" charset="0"/>
                              <a:ea typeface="+mn-ea"/>
                              <a:cs typeface="+mn-cs"/>
                            </a:rPr>
                            <m:t>+</m:t>
                          </m:r>
                          <m:r>
                            <a:rPr lang="ar-AE" sz="1200" b="0" i="1" kern="1200">
                              <a:solidFill>
                                <a:schemeClr val="tx1"/>
                              </a:solidFill>
                              <a:latin typeface="Cambria Math" panose="02040503050406030204" pitchFamily="18" charset="0"/>
                              <a:ea typeface="+mn-ea"/>
                              <a:cs typeface="+mn-cs"/>
                            </a:rPr>
                            <m:t>𝐹𝑁</m:t>
                          </m:r>
                        </m:den>
                      </m:f>
                    </m:oMath>
                  </m:oMathPara>
                </a14:m>
                <a:endParaRPr lang="ar-AE" b="0" dirty="0"/>
              </a:p>
              <a:p>
                <a:r>
                  <a:rPr lang="es-ES" b="1" dirty="0"/>
                  <a:t>📊 Ejemplo:</a:t>
                </a:r>
              </a:p>
              <a:p>
                <a:r>
                  <a:rPr lang="es-ES" dirty="0"/>
                  <a:t>Si el modelo acierta 90 de 100 casos → </a:t>
                </a:r>
                <a:r>
                  <a:rPr lang="es-ES" b="1" dirty="0" err="1"/>
                  <a:t>Accuracy</a:t>
                </a:r>
                <a:r>
                  <a:rPr lang="es-ES" b="1" dirty="0"/>
                  <a:t> = 90 %</a:t>
                </a:r>
                <a:endParaRPr lang="es-ES" dirty="0"/>
              </a:p>
              <a:p>
                <a:r>
                  <a:rPr lang="es-ES" b="1" dirty="0"/>
                  <a:t>✅ Bueno cuando:</a:t>
                </a:r>
              </a:p>
              <a:p>
                <a:r>
                  <a:rPr lang="es-ES" dirty="0"/>
                  <a:t>Las clases están </a:t>
                </a:r>
                <a:r>
                  <a:rPr lang="es-ES" b="1" dirty="0"/>
                  <a:t>balanceadas</a:t>
                </a:r>
                <a:r>
                  <a:rPr lang="es-ES" dirty="0"/>
                  <a:t> (hay más o menos la misma cantidad de positivos y negativos).</a:t>
                </a:r>
              </a:p>
              <a:p>
                <a:r>
                  <a:rPr lang="es-ES" dirty="0"/>
                  <a:t>Te interesa saber cuántas veces el modelo </a:t>
                </a:r>
                <a:r>
                  <a:rPr lang="es-ES" b="1" dirty="0"/>
                  <a:t>acierta en general</a:t>
                </a:r>
                <a:r>
                  <a:rPr lang="es-ES" dirty="0"/>
                  <a:t>.</a:t>
                </a:r>
              </a:p>
              <a:p>
                <a:r>
                  <a:rPr lang="es-ES" b="1" dirty="0"/>
                  <a:t>⚠️ Problema:</a:t>
                </a:r>
              </a:p>
              <a:p>
                <a:r>
                  <a:rPr lang="es-ES" dirty="0"/>
                  <a:t>Si las clases están </a:t>
                </a:r>
                <a:r>
                  <a:rPr lang="es-ES" b="1" dirty="0"/>
                  <a:t>desequilibradas</a:t>
                </a:r>
                <a:r>
                  <a:rPr lang="es-ES" dirty="0"/>
                  <a:t>, puede ser engañoso.</a:t>
                </a:r>
                <a:br>
                  <a:rPr lang="es-ES" dirty="0"/>
                </a:br>
                <a:r>
                  <a:rPr lang="es-ES" dirty="0"/>
                  <a:t>Por ejemplo, si solo el 5 % de los casos son positivos, un modelo que siempre diga “negativo” tendría 95 % de </a:t>
                </a:r>
                <a:r>
                  <a:rPr lang="es-ES" i="1" dirty="0" err="1"/>
                  <a:t>accuracy</a:t>
                </a:r>
                <a:r>
                  <a:rPr lang="es-ES" dirty="0"/>
                  <a:t>, ¡pero no sirve!</a:t>
                </a:r>
              </a:p>
              <a:p>
                <a:br>
                  <a:rPr lang="es-ES" dirty="0"/>
                </a:br>
                <a:endParaRPr lang="es-ES" dirty="0"/>
              </a:p>
              <a:p>
                <a:r>
                  <a:rPr lang="es-ES" b="1" dirty="0"/>
                  <a:t>📈 2️⃣ AUC (Área Bajo la Curva ROC)</a:t>
                </a:r>
              </a:p>
              <a:p>
                <a:r>
                  <a:rPr lang="es-ES" b="1" dirty="0"/>
                  <a:t>👉 Qué mide</a:t>
                </a:r>
              </a:p>
              <a:p>
                <a:r>
                  <a:rPr lang="es-ES" dirty="0"/>
                  <a:t>El </a:t>
                </a:r>
                <a:r>
                  <a:rPr lang="es-ES" b="1" dirty="0"/>
                  <a:t>AUC</a:t>
                </a:r>
                <a:r>
                  <a:rPr lang="es-ES" dirty="0"/>
                  <a:t> mide </a:t>
                </a:r>
                <a:r>
                  <a:rPr lang="es-ES" b="1" dirty="0"/>
                  <a:t>qué tan bien el modelo separa las clases positivas de las negativas</a:t>
                </a:r>
                <a:r>
                  <a:rPr lang="es-ES" dirty="0"/>
                  <a:t>, </a:t>
                </a:r>
                <a:r>
                  <a:rPr lang="es-ES" b="1" dirty="0"/>
                  <a:t>sin depender de un umbral específico</a:t>
                </a:r>
                <a:r>
                  <a:rPr lang="es-ES" dirty="0"/>
                  <a:t>.</a:t>
                </a:r>
              </a:p>
              <a:p>
                <a:r>
                  <a:rPr lang="es-ES" dirty="0"/>
                  <a:t>“ROC” = </a:t>
                </a:r>
                <a:r>
                  <a:rPr lang="es-ES" i="1" dirty="0"/>
                  <a:t>Receiver </a:t>
                </a:r>
                <a:r>
                  <a:rPr lang="es-ES" i="1" dirty="0" err="1"/>
                  <a:t>Operating</a:t>
                </a:r>
                <a:r>
                  <a:rPr lang="es-ES" i="1" dirty="0"/>
                  <a:t> </a:t>
                </a:r>
                <a:r>
                  <a:rPr lang="es-ES" i="1" dirty="0" err="1"/>
                  <a:t>Characteristic</a:t>
                </a:r>
                <a:endParaRPr lang="es-ES" dirty="0"/>
              </a:p>
              <a:p>
                <a:r>
                  <a:rPr lang="es-ES" dirty="0"/>
                  <a:t>AUC = Área bajo esa curva</a:t>
                </a:r>
              </a:p>
              <a:p>
                <a:r>
                  <a:rPr lang="es-ES" dirty="0"/>
                  <a:t>Va de </a:t>
                </a:r>
                <a:r>
                  <a:rPr lang="es-ES" b="1" dirty="0"/>
                  <a:t>0 a 1</a:t>
                </a:r>
                <a:endParaRPr lang="es-ES" dirty="0"/>
              </a:p>
              <a:p>
                <a:pPr lvl="1"/>
                <a:r>
                  <a:rPr lang="es-ES" b="1" dirty="0"/>
                  <a:t>1.0</a:t>
                </a:r>
                <a:r>
                  <a:rPr lang="es-ES" dirty="0"/>
                  <a:t> → separación perfecta</a:t>
                </a:r>
              </a:p>
              <a:p>
                <a:pPr lvl="1"/>
                <a:r>
                  <a:rPr lang="es-ES" b="1" dirty="0"/>
                  <a:t>0.5</a:t>
                </a:r>
                <a:r>
                  <a:rPr lang="es-ES" dirty="0"/>
                  <a:t> → el modelo no distingue (como tirar una moneda)</a:t>
                </a:r>
              </a:p>
              <a:p>
                <a:pPr lvl="1"/>
                <a:r>
                  <a:rPr lang="es-ES" b="1" dirty="0"/>
                  <a:t>&lt; 0.5</a:t>
                </a:r>
                <a:r>
                  <a:rPr lang="es-ES" dirty="0"/>
                  <a:t> → peor que el azar</a:t>
                </a:r>
              </a:p>
              <a:p>
                <a:r>
                  <a:rPr lang="es-ES" b="1" dirty="0"/>
                  <a:t>🔍 Intuición:</a:t>
                </a:r>
              </a:p>
              <a:p>
                <a:r>
                  <a:rPr lang="es-ES" dirty="0"/>
                  <a:t>El AUC responde a:</a:t>
                </a:r>
              </a:p>
              <a:p>
                <a:r>
                  <a:rPr lang="es-ES" dirty="0"/>
                  <a:t>“¿Qué probabilidad hay de que el modelo le dé una puntuación mayor a un caso positivo que a uno negativo?”</a:t>
                </a:r>
              </a:p>
              <a:p>
                <a:r>
                  <a:rPr lang="es-ES" b="1" dirty="0"/>
                  <a:t>✅ Bueno cuando:</a:t>
                </a:r>
              </a:p>
              <a:p>
                <a:r>
                  <a:rPr lang="es-ES" dirty="0"/>
                  <a:t>Las clases están </a:t>
                </a:r>
                <a:r>
                  <a:rPr lang="es-ES" b="1" dirty="0"/>
                  <a:t>desbalanceadas</a:t>
                </a:r>
                <a:r>
                  <a:rPr lang="es-ES" dirty="0"/>
                  <a:t>.</a:t>
                </a:r>
              </a:p>
              <a:p>
                <a:r>
                  <a:rPr lang="es-ES" dirty="0"/>
                  <a:t>Quieres medir la </a:t>
                </a:r>
                <a:r>
                  <a:rPr lang="es-ES" b="1" dirty="0"/>
                  <a:t>capacidad de discriminación</a:t>
                </a:r>
                <a:r>
                  <a:rPr lang="es-ES" dirty="0"/>
                  <a:t> del modelo.</a:t>
                </a:r>
              </a:p>
              <a:p>
                <a:r>
                  <a:rPr lang="es-ES" dirty="0"/>
                  <a:t>Quieres evaluar modelos basados en </a:t>
                </a:r>
                <a:r>
                  <a:rPr lang="es-ES" b="1" dirty="0"/>
                  <a:t>probabilidades o scores</a:t>
                </a:r>
                <a:r>
                  <a:rPr lang="es-ES" dirty="0"/>
                  <a:t>.</a:t>
                </a:r>
              </a:p>
              <a:p>
                <a:br>
                  <a:rPr lang="es-ES" dirty="0"/>
                </a:br>
                <a:endParaRPr lang="es-ES" dirty="0"/>
              </a:p>
              <a:p>
                <a:r>
                  <a:rPr lang="es-ES" b="1" dirty="0"/>
                  <a:t>🔄 3️⃣ Diferencia principal</a:t>
                </a:r>
              </a:p>
              <a:p>
                <a:r>
                  <a:rPr lang="es-ES" dirty="0" err="1"/>
                  <a:t>Característica</a:t>
                </a:r>
                <a:r>
                  <a:rPr lang="es-ES" b="1" dirty="0" err="1"/>
                  <a:t>AccuracyAUC</a:t>
                </a:r>
                <a:r>
                  <a:rPr lang="es-ES" b="1" dirty="0"/>
                  <a:t> (ROC)</a:t>
                </a:r>
                <a:r>
                  <a:rPr lang="es-ES" dirty="0"/>
                  <a:t>Qué </a:t>
                </a:r>
                <a:r>
                  <a:rPr lang="es-ES" dirty="0" err="1"/>
                  <a:t>midePorcentaje</a:t>
                </a:r>
                <a:r>
                  <a:rPr lang="es-ES" dirty="0"/>
                  <a:t> de aciertos </a:t>
                </a:r>
                <a:r>
                  <a:rPr lang="es-ES" dirty="0" err="1"/>
                  <a:t>globalesCapacidad</a:t>
                </a:r>
                <a:r>
                  <a:rPr lang="es-ES" dirty="0"/>
                  <a:t> para distinguir </a:t>
                </a:r>
                <a:r>
                  <a:rPr lang="es-ES" dirty="0" err="1"/>
                  <a:t>clasesTipo</a:t>
                </a:r>
                <a:r>
                  <a:rPr lang="es-ES" dirty="0"/>
                  <a:t> de </a:t>
                </a:r>
                <a:r>
                  <a:rPr lang="es-ES" dirty="0" err="1"/>
                  <a:t>salidaClases</a:t>
                </a:r>
                <a:r>
                  <a:rPr lang="es-ES" dirty="0"/>
                  <a:t> (0 o 1)</a:t>
                </a:r>
                <a:r>
                  <a:rPr lang="es-ES" dirty="0" err="1"/>
                  <a:t>ProbabilidadesAfectado</a:t>
                </a:r>
                <a:r>
                  <a:rPr lang="es-ES" dirty="0"/>
                  <a:t> por desbalanceo✅ Sí❌ No </a:t>
                </a:r>
                <a:r>
                  <a:rPr lang="es-ES" dirty="0" err="1"/>
                  <a:t>tantoRango</a:t>
                </a:r>
                <a:r>
                  <a:rPr lang="es-ES" dirty="0"/>
                  <a:t> de valores0 – 10 – 1Mejor </a:t>
                </a:r>
                <a:r>
                  <a:rPr lang="es-ES" dirty="0" err="1"/>
                  <a:t>paraDatos</a:t>
                </a:r>
                <a:r>
                  <a:rPr lang="es-ES" dirty="0"/>
                  <a:t> </a:t>
                </a:r>
                <a:r>
                  <a:rPr lang="es-ES" dirty="0" err="1"/>
                  <a:t>balanceadosDatos</a:t>
                </a:r>
                <a:r>
                  <a:rPr lang="es-ES" dirty="0"/>
                  <a:t> desbalanceados o con umbrales variables</a:t>
                </a:r>
              </a:p>
              <a:p>
                <a:br>
                  <a:rPr lang="es-ES" dirty="0"/>
                </a:br>
                <a:endParaRPr lang="es-ES" dirty="0"/>
              </a:p>
              <a:p>
                <a:r>
                  <a:rPr lang="es-ES" b="1" dirty="0"/>
                  <a:t>💡 4️⃣ Ejemplo visual (idea)</a:t>
                </a:r>
              </a:p>
              <a:p>
                <a:r>
                  <a:rPr lang="es-ES" dirty="0" err="1"/>
                  <a:t>Accuracy</a:t>
                </a:r>
                <a:r>
                  <a:rPr lang="es-ES" dirty="0"/>
                  <a:t>: mide </a:t>
                </a:r>
                <a:r>
                  <a:rPr lang="es-ES" b="1" dirty="0"/>
                  <a:t>cuántas etiquetas</a:t>
                </a:r>
                <a:r>
                  <a:rPr lang="es-ES" dirty="0"/>
                  <a:t> el modelo acierta.</a:t>
                </a:r>
              </a:p>
              <a:p>
                <a:r>
                  <a:rPr lang="es-ES" dirty="0"/>
                  <a:t>AUC: mide </a:t>
                </a:r>
                <a:r>
                  <a:rPr lang="es-ES" b="1" dirty="0"/>
                  <a:t>qué tan bien separa las curvas de “positivos” y “negativos”</a:t>
                </a:r>
                <a:r>
                  <a:rPr lang="es-ES" dirty="0"/>
                  <a:t> (independientemente del corte).</a:t>
                </a:r>
              </a:p>
              <a:p>
                <a:br>
                  <a:rPr lang="es-ES" dirty="0"/>
                </a:br>
                <a:endParaRPr lang="es-ES" dirty="0"/>
              </a:p>
              <a:p>
                <a:r>
                  <a:rPr lang="es-ES" b="1" dirty="0"/>
                  <a:t>🧠 En resumen:</a:t>
                </a:r>
              </a:p>
              <a:p>
                <a:r>
                  <a:rPr lang="es-ES" b="1" dirty="0" err="1"/>
                  <a:t>Accuracy</a:t>
                </a:r>
                <a:r>
                  <a:rPr lang="es-ES" dirty="0"/>
                  <a:t> → mide cuántas veces el modelo acierta.</a:t>
                </a:r>
              </a:p>
              <a:p>
                <a:r>
                  <a:rPr lang="es-ES" b="1" dirty="0"/>
                  <a:t>AUC</a:t>
                </a:r>
                <a:r>
                  <a:rPr lang="es-ES" dirty="0"/>
                  <a:t> → mide qué tan bien el modelo </a:t>
                </a:r>
                <a:r>
                  <a:rPr lang="es-ES" b="1" dirty="0"/>
                  <a:t>distingue</a:t>
                </a:r>
                <a:r>
                  <a:rPr lang="es-ES" dirty="0"/>
                  <a:t> entre clases.</a:t>
                </a:r>
              </a:p>
              <a:p>
                <a:r>
                  <a:rPr lang="es-ES" dirty="0"/>
                  <a:t>👉 Puedes tener </a:t>
                </a:r>
                <a:r>
                  <a:rPr lang="es-ES" b="1" dirty="0"/>
                  <a:t>alta AUC pero baja </a:t>
                </a:r>
                <a:r>
                  <a:rPr lang="es-ES" b="1" dirty="0" err="1"/>
                  <a:t>accuracy</a:t>
                </a:r>
                <a:r>
                  <a:rPr lang="es-ES" dirty="0"/>
                  <a:t> si el modelo separa bien las clases pero el umbral está mal elegido.</a:t>
                </a:r>
              </a:p>
              <a:p>
                <a:endParaRPr lang="es-ES" dirty="0"/>
              </a:p>
            </p:txBody>
          </p:sp>
        </mc:Choice>
        <mc:Fallback xmlns="">
          <p:sp>
            <p:nvSpPr>
              <p:cNvPr id="3" name="Marcador de notas 2">
                <a:extLst>
                  <a:ext uri="{FF2B5EF4-FFF2-40B4-BE49-F238E27FC236}">
                    <a16:creationId xmlns:a16="http://schemas.microsoft.com/office/drawing/2014/main" id="{9C0E5637-2D38-5DFF-BAC8-7AC810B61EE2}"/>
                  </a:ext>
                </a:extLst>
              </p:cNvPr>
              <p:cNvSpPr>
                <a:spLocks noGrp="1"/>
              </p:cNvSpPr>
              <p:nvPr>
                <p:ph type="body" idx="1"/>
              </p:nvPr>
            </p:nvSpPr>
            <p:spPr/>
            <p:txBody>
              <a:bodyPr/>
              <a:lstStyle/>
              <a:p>
                <a:r>
                  <a:rPr lang="es-ES" dirty="0"/>
                  <a:t>Excelente pregunta 👏</a:t>
                </a:r>
                <a:br>
                  <a:rPr lang="es-ES" dirty="0"/>
                </a:br>
                <a:r>
                  <a:rPr lang="es-ES" dirty="0"/>
                  <a:t>La </a:t>
                </a:r>
                <a:r>
                  <a:rPr lang="es-ES" b="1" dirty="0" err="1"/>
                  <a:t>accuracy</a:t>
                </a:r>
                <a:r>
                  <a:rPr lang="es-ES" dirty="0"/>
                  <a:t> y el </a:t>
                </a:r>
                <a:r>
                  <a:rPr lang="es-ES" b="1" dirty="0"/>
                  <a:t>AUC</a:t>
                </a:r>
                <a:r>
                  <a:rPr lang="es-ES" dirty="0"/>
                  <a:t> (Área Bajo la Curva ROC) son dos formas de medir el rendimiento de un modelo de clasificación, pero </a:t>
                </a:r>
                <a:r>
                  <a:rPr lang="es-ES" b="1" dirty="0"/>
                  <a:t>miden cosas distintas</a:t>
                </a:r>
                <a:r>
                  <a:rPr lang="es-ES" dirty="0"/>
                  <a:t> y se interpretan de manera diferente.</a:t>
                </a:r>
                <a:br>
                  <a:rPr lang="es-ES" dirty="0"/>
                </a:br>
                <a:r>
                  <a:rPr lang="es-ES" dirty="0"/>
                  <a:t>Aquí te lo explico de forma clara y visual 👇</a:t>
                </a:r>
              </a:p>
              <a:p>
                <a:br>
                  <a:rPr lang="es-ES" dirty="0"/>
                </a:br>
                <a:endParaRPr lang="es-ES" dirty="0"/>
              </a:p>
              <a:p>
                <a:r>
                  <a:rPr lang="es-ES" b="1" dirty="0"/>
                  <a:t>⚙️ 1️⃣ </a:t>
                </a:r>
                <a:r>
                  <a:rPr lang="es-ES" b="1" dirty="0" err="1"/>
                  <a:t>Accuracy</a:t>
                </a:r>
                <a:r>
                  <a:rPr lang="es-ES" b="1" dirty="0"/>
                  <a:t> (Exactitud)</a:t>
                </a:r>
              </a:p>
              <a:p>
                <a:r>
                  <a:rPr lang="es-ES" b="1" dirty="0"/>
                  <a:t>👉 Qué mide</a:t>
                </a:r>
              </a:p>
              <a:p>
                <a:r>
                  <a:rPr lang="es-ES" dirty="0"/>
                  <a:t>La </a:t>
                </a:r>
                <a:r>
                  <a:rPr lang="es-ES" b="1" dirty="0" err="1"/>
                  <a:t>accuracy</a:t>
                </a:r>
                <a:r>
                  <a:rPr lang="es-ES" dirty="0"/>
                  <a:t> mide </a:t>
                </a:r>
                <a:r>
                  <a:rPr lang="es-ES" b="1" dirty="0"/>
                  <a:t>qué porcentaje de predicciones totales fueron correctas</a:t>
                </a:r>
                <a:r>
                  <a:rPr lang="es-ES" dirty="0"/>
                  <a:t>.</a:t>
                </a:r>
              </a:p>
              <a:p>
                <a:r>
                  <a:rPr lang="es-ES" b="0" i="0">
                    <a:latin typeface="Cambria Math" panose="02040503050406030204" pitchFamily="18" charset="0"/>
                  </a:rPr>
                  <a:t>"Accuracy</a:t>
                </a:r>
                <a:r>
                  <a:rPr lang="es-ES" sz="1200" b="0" i="0" kern="1200">
                    <a:solidFill>
                      <a:schemeClr val="tx1"/>
                    </a:solidFill>
                    <a:latin typeface="+mn-lt"/>
                    <a:ea typeface="+mn-ea"/>
                    <a:cs typeface="+mn-cs"/>
                  </a:rPr>
                  <a:t>"=</a:t>
                </a:r>
                <a:r>
                  <a:rPr lang="ar-AE" sz="1200" b="0" i="0" kern="1200">
                    <a:solidFill>
                      <a:schemeClr val="tx1"/>
                    </a:solidFill>
                    <a:latin typeface="+mn-lt"/>
                    <a:ea typeface="+mn-ea"/>
                    <a:cs typeface="+mn-cs"/>
                  </a:rPr>
                  <a:t>(𝑉𝑃+𝑉𝑁)/(𝑉𝑃+𝑉𝑁+𝐹𝑃+𝐹𝑁)</a:t>
                </a:r>
                <a:endParaRPr lang="ar-AE" b="0" dirty="0"/>
              </a:p>
              <a:p>
                <a:r>
                  <a:rPr lang="es-ES" b="1" dirty="0"/>
                  <a:t>📊 Ejemplo:</a:t>
                </a:r>
              </a:p>
              <a:p>
                <a:r>
                  <a:rPr lang="es-ES" dirty="0"/>
                  <a:t>Si el modelo acierta 90 de 100 casos → </a:t>
                </a:r>
                <a:r>
                  <a:rPr lang="es-ES" b="1" dirty="0" err="1"/>
                  <a:t>Accuracy</a:t>
                </a:r>
                <a:r>
                  <a:rPr lang="es-ES" b="1" dirty="0"/>
                  <a:t> = 90 %</a:t>
                </a:r>
                <a:endParaRPr lang="es-ES" dirty="0"/>
              </a:p>
              <a:p>
                <a:r>
                  <a:rPr lang="es-ES" b="1" dirty="0"/>
                  <a:t>✅ Bueno cuando:</a:t>
                </a:r>
              </a:p>
              <a:p>
                <a:r>
                  <a:rPr lang="es-ES" dirty="0"/>
                  <a:t>Las clases están </a:t>
                </a:r>
                <a:r>
                  <a:rPr lang="es-ES" b="1" dirty="0"/>
                  <a:t>balanceadas</a:t>
                </a:r>
                <a:r>
                  <a:rPr lang="es-ES" dirty="0"/>
                  <a:t> (hay más o menos la misma cantidad de positivos y negativos).</a:t>
                </a:r>
              </a:p>
              <a:p>
                <a:r>
                  <a:rPr lang="es-ES" dirty="0"/>
                  <a:t>Te interesa saber cuántas veces el modelo </a:t>
                </a:r>
                <a:r>
                  <a:rPr lang="es-ES" b="1" dirty="0"/>
                  <a:t>acierta en general</a:t>
                </a:r>
                <a:r>
                  <a:rPr lang="es-ES" dirty="0"/>
                  <a:t>.</a:t>
                </a:r>
              </a:p>
              <a:p>
                <a:r>
                  <a:rPr lang="es-ES" b="1" dirty="0"/>
                  <a:t>⚠️ Problema:</a:t>
                </a:r>
              </a:p>
              <a:p>
                <a:r>
                  <a:rPr lang="es-ES" dirty="0"/>
                  <a:t>Si las clases están </a:t>
                </a:r>
                <a:r>
                  <a:rPr lang="es-ES" b="1" dirty="0"/>
                  <a:t>desequilibradas</a:t>
                </a:r>
                <a:r>
                  <a:rPr lang="es-ES" dirty="0"/>
                  <a:t>, puede ser engañoso.</a:t>
                </a:r>
                <a:br>
                  <a:rPr lang="es-ES" dirty="0"/>
                </a:br>
                <a:r>
                  <a:rPr lang="es-ES" dirty="0"/>
                  <a:t>Por ejemplo, si solo el 5 % de los casos son positivos, un modelo que siempre diga “negativo” tendría 95 % de </a:t>
                </a:r>
                <a:r>
                  <a:rPr lang="es-ES" i="1" dirty="0" err="1"/>
                  <a:t>accuracy</a:t>
                </a:r>
                <a:r>
                  <a:rPr lang="es-ES" dirty="0"/>
                  <a:t>, ¡pero no sirve!</a:t>
                </a:r>
              </a:p>
              <a:p>
                <a:br>
                  <a:rPr lang="es-ES" dirty="0"/>
                </a:br>
                <a:endParaRPr lang="es-ES" dirty="0"/>
              </a:p>
              <a:p>
                <a:r>
                  <a:rPr lang="es-ES" b="1" dirty="0"/>
                  <a:t>📈 2️⃣ AUC (Área Bajo la Curva ROC)</a:t>
                </a:r>
              </a:p>
              <a:p>
                <a:r>
                  <a:rPr lang="es-ES" b="1" dirty="0"/>
                  <a:t>👉 Qué mide</a:t>
                </a:r>
              </a:p>
              <a:p>
                <a:r>
                  <a:rPr lang="es-ES" dirty="0"/>
                  <a:t>El </a:t>
                </a:r>
                <a:r>
                  <a:rPr lang="es-ES" b="1" dirty="0"/>
                  <a:t>AUC</a:t>
                </a:r>
                <a:r>
                  <a:rPr lang="es-ES" dirty="0"/>
                  <a:t> mide </a:t>
                </a:r>
                <a:r>
                  <a:rPr lang="es-ES" b="1" dirty="0"/>
                  <a:t>qué tan bien el modelo separa las clases positivas de las negativas</a:t>
                </a:r>
                <a:r>
                  <a:rPr lang="es-ES" dirty="0"/>
                  <a:t>, </a:t>
                </a:r>
                <a:r>
                  <a:rPr lang="es-ES" b="1" dirty="0"/>
                  <a:t>sin depender de un umbral específico</a:t>
                </a:r>
                <a:r>
                  <a:rPr lang="es-ES" dirty="0"/>
                  <a:t>.</a:t>
                </a:r>
              </a:p>
              <a:p>
                <a:r>
                  <a:rPr lang="es-ES" dirty="0"/>
                  <a:t>“ROC” = </a:t>
                </a:r>
                <a:r>
                  <a:rPr lang="es-ES" i="1" dirty="0"/>
                  <a:t>Receiver </a:t>
                </a:r>
                <a:r>
                  <a:rPr lang="es-ES" i="1" dirty="0" err="1"/>
                  <a:t>Operating</a:t>
                </a:r>
                <a:r>
                  <a:rPr lang="es-ES" i="1" dirty="0"/>
                  <a:t> </a:t>
                </a:r>
                <a:r>
                  <a:rPr lang="es-ES" i="1" dirty="0" err="1"/>
                  <a:t>Characteristic</a:t>
                </a:r>
                <a:endParaRPr lang="es-ES" dirty="0"/>
              </a:p>
              <a:p>
                <a:r>
                  <a:rPr lang="es-ES" dirty="0"/>
                  <a:t>AUC = Área bajo esa curva</a:t>
                </a:r>
              </a:p>
              <a:p>
                <a:r>
                  <a:rPr lang="es-ES" dirty="0"/>
                  <a:t>Va de </a:t>
                </a:r>
                <a:r>
                  <a:rPr lang="es-ES" b="1" dirty="0"/>
                  <a:t>0 a 1</a:t>
                </a:r>
                <a:endParaRPr lang="es-ES" dirty="0"/>
              </a:p>
              <a:p>
                <a:pPr lvl="1"/>
                <a:r>
                  <a:rPr lang="es-ES" b="1" dirty="0"/>
                  <a:t>1.0</a:t>
                </a:r>
                <a:r>
                  <a:rPr lang="es-ES" dirty="0"/>
                  <a:t> → separación perfecta</a:t>
                </a:r>
              </a:p>
              <a:p>
                <a:pPr lvl="1"/>
                <a:r>
                  <a:rPr lang="es-ES" b="1" dirty="0"/>
                  <a:t>0.5</a:t>
                </a:r>
                <a:r>
                  <a:rPr lang="es-ES" dirty="0"/>
                  <a:t> → el modelo no distingue (como tirar una moneda)</a:t>
                </a:r>
              </a:p>
              <a:p>
                <a:pPr lvl="1"/>
                <a:r>
                  <a:rPr lang="es-ES" b="1" dirty="0"/>
                  <a:t>&lt; 0.5</a:t>
                </a:r>
                <a:r>
                  <a:rPr lang="es-ES" dirty="0"/>
                  <a:t> → peor que el azar</a:t>
                </a:r>
              </a:p>
              <a:p>
                <a:r>
                  <a:rPr lang="es-ES" b="1" dirty="0"/>
                  <a:t>🔍 Intuición:</a:t>
                </a:r>
              </a:p>
              <a:p>
                <a:r>
                  <a:rPr lang="es-ES" dirty="0"/>
                  <a:t>El AUC responde a:</a:t>
                </a:r>
              </a:p>
              <a:p>
                <a:r>
                  <a:rPr lang="es-ES" dirty="0"/>
                  <a:t>“¿Qué probabilidad hay de que el modelo le dé una puntuación mayor a un caso positivo que a uno negativo?”</a:t>
                </a:r>
              </a:p>
              <a:p>
                <a:r>
                  <a:rPr lang="es-ES" b="1" dirty="0"/>
                  <a:t>✅ Bueno cuando:</a:t>
                </a:r>
              </a:p>
              <a:p>
                <a:r>
                  <a:rPr lang="es-ES" dirty="0"/>
                  <a:t>Las clases están </a:t>
                </a:r>
                <a:r>
                  <a:rPr lang="es-ES" b="1" dirty="0"/>
                  <a:t>desbalanceadas</a:t>
                </a:r>
                <a:r>
                  <a:rPr lang="es-ES" dirty="0"/>
                  <a:t>.</a:t>
                </a:r>
              </a:p>
              <a:p>
                <a:r>
                  <a:rPr lang="es-ES" dirty="0"/>
                  <a:t>Quieres medir la </a:t>
                </a:r>
                <a:r>
                  <a:rPr lang="es-ES" b="1" dirty="0"/>
                  <a:t>capacidad de discriminación</a:t>
                </a:r>
                <a:r>
                  <a:rPr lang="es-ES" dirty="0"/>
                  <a:t> del modelo.</a:t>
                </a:r>
              </a:p>
              <a:p>
                <a:r>
                  <a:rPr lang="es-ES" dirty="0"/>
                  <a:t>Quieres evaluar modelos basados en </a:t>
                </a:r>
                <a:r>
                  <a:rPr lang="es-ES" b="1" dirty="0"/>
                  <a:t>probabilidades o scores</a:t>
                </a:r>
                <a:r>
                  <a:rPr lang="es-ES" dirty="0"/>
                  <a:t>.</a:t>
                </a:r>
              </a:p>
              <a:p>
                <a:br>
                  <a:rPr lang="es-ES" dirty="0"/>
                </a:br>
                <a:endParaRPr lang="es-ES" dirty="0"/>
              </a:p>
              <a:p>
                <a:r>
                  <a:rPr lang="es-ES" b="1" dirty="0"/>
                  <a:t>🔄 3️⃣ Diferencia principal</a:t>
                </a:r>
              </a:p>
              <a:p>
                <a:r>
                  <a:rPr lang="es-ES" dirty="0" err="1"/>
                  <a:t>Característica</a:t>
                </a:r>
                <a:r>
                  <a:rPr lang="es-ES" b="1" dirty="0" err="1"/>
                  <a:t>AccuracyAUC</a:t>
                </a:r>
                <a:r>
                  <a:rPr lang="es-ES" b="1" dirty="0"/>
                  <a:t> (ROC)</a:t>
                </a:r>
                <a:r>
                  <a:rPr lang="es-ES" dirty="0"/>
                  <a:t>Qué </a:t>
                </a:r>
                <a:r>
                  <a:rPr lang="es-ES" dirty="0" err="1"/>
                  <a:t>midePorcentaje</a:t>
                </a:r>
                <a:r>
                  <a:rPr lang="es-ES" dirty="0"/>
                  <a:t> de aciertos </a:t>
                </a:r>
                <a:r>
                  <a:rPr lang="es-ES" dirty="0" err="1"/>
                  <a:t>globalesCapacidad</a:t>
                </a:r>
                <a:r>
                  <a:rPr lang="es-ES" dirty="0"/>
                  <a:t> para distinguir </a:t>
                </a:r>
                <a:r>
                  <a:rPr lang="es-ES" dirty="0" err="1"/>
                  <a:t>clasesTipo</a:t>
                </a:r>
                <a:r>
                  <a:rPr lang="es-ES" dirty="0"/>
                  <a:t> de </a:t>
                </a:r>
                <a:r>
                  <a:rPr lang="es-ES" dirty="0" err="1"/>
                  <a:t>salidaClases</a:t>
                </a:r>
                <a:r>
                  <a:rPr lang="es-ES" dirty="0"/>
                  <a:t> (0 o 1)</a:t>
                </a:r>
                <a:r>
                  <a:rPr lang="es-ES" dirty="0" err="1"/>
                  <a:t>ProbabilidadesAfectado</a:t>
                </a:r>
                <a:r>
                  <a:rPr lang="es-ES" dirty="0"/>
                  <a:t> por desbalanceo✅ Sí❌ No </a:t>
                </a:r>
                <a:r>
                  <a:rPr lang="es-ES" dirty="0" err="1"/>
                  <a:t>tantoRango</a:t>
                </a:r>
                <a:r>
                  <a:rPr lang="es-ES" dirty="0"/>
                  <a:t> de valores0 – 10 – 1Mejor </a:t>
                </a:r>
                <a:r>
                  <a:rPr lang="es-ES" dirty="0" err="1"/>
                  <a:t>paraDatos</a:t>
                </a:r>
                <a:r>
                  <a:rPr lang="es-ES" dirty="0"/>
                  <a:t> </a:t>
                </a:r>
                <a:r>
                  <a:rPr lang="es-ES" dirty="0" err="1"/>
                  <a:t>balanceadosDatos</a:t>
                </a:r>
                <a:r>
                  <a:rPr lang="es-ES" dirty="0"/>
                  <a:t> desbalanceados o con umbrales variables</a:t>
                </a:r>
              </a:p>
              <a:p>
                <a:br>
                  <a:rPr lang="es-ES" dirty="0"/>
                </a:br>
                <a:endParaRPr lang="es-ES" dirty="0"/>
              </a:p>
              <a:p>
                <a:r>
                  <a:rPr lang="es-ES" b="1" dirty="0"/>
                  <a:t>💡 4️⃣ Ejemplo visual (idea)</a:t>
                </a:r>
              </a:p>
              <a:p>
                <a:r>
                  <a:rPr lang="es-ES" dirty="0" err="1"/>
                  <a:t>Accuracy</a:t>
                </a:r>
                <a:r>
                  <a:rPr lang="es-ES" dirty="0"/>
                  <a:t>: mide </a:t>
                </a:r>
                <a:r>
                  <a:rPr lang="es-ES" b="1" dirty="0"/>
                  <a:t>cuántas etiquetas</a:t>
                </a:r>
                <a:r>
                  <a:rPr lang="es-ES" dirty="0"/>
                  <a:t> el modelo acierta.</a:t>
                </a:r>
              </a:p>
              <a:p>
                <a:r>
                  <a:rPr lang="es-ES" dirty="0"/>
                  <a:t>AUC: mide </a:t>
                </a:r>
                <a:r>
                  <a:rPr lang="es-ES" b="1" dirty="0"/>
                  <a:t>qué tan bien separa las curvas de “positivos” y “negativos”</a:t>
                </a:r>
                <a:r>
                  <a:rPr lang="es-ES" dirty="0"/>
                  <a:t> (independientemente del corte).</a:t>
                </a:r>
              </a:p>
              <a:p>
                <a:br>
                  <a:rPr lang="es-ES" dirty="0"/>
                </a:br>
                <a:endParaRPr lang="es-ES" dirty="0"/>
              </a:p>
              <a:p>
                <a:r>
                  <a:rPr lang="es-ES" b="1" dirty="0"/>
                  <a:t>🧠 En resumen:</a:t>
                </a:r>
              </a:p>
              <a:p>
                <a:r>
                  <a:rPr lang="es-ES" b="1" dirty="0" err="1"/>
                  <a:t>Accuracy</a:t>
                </a:r>
                <a:r>
                  <a:rPr lang="es-ES" dirty="0"/>
                  <a:t> → mide cuántas veces el modelo acierta.</a:t>
                </a:r>
              </a:p>
              <a:p>
                <a:r>
                  <a:rPr lang="es-ES" b="1" dirty="0"/>
                  <a:t>AUC</a:t>
                </a:r>
                <a:r>
                  <a:rPr lang="es-ES" dirty="0"/>
                  <a:t> → mide qué tan bien el modelo </a:t>
                </a:r>
                <a:r>
                  <a:rPr lang="es-ES" b="1" dirty="0"/>
                  <a:t>distingue</a:t>
                </a:r>
                <a:r>
                  <a:rPr lang="es-ES" dirty="0"/>
                  <a:t> entre clases.</a:t>
                </a:r>
              </a:p>
              <a:p>
                <a:r>
                  <a:rPr lang="es-ES" dirty="0"/>
                  <a:t>👉 Puedes tener </a:t>
                </a:r>
                <a:r>
                  <a:rPr lang="es-ES" b="1" dirty="0"/>
                  <a:t>alta AUC pero baja </a:t>
                </a:r>
                <a:r>
                  <a:rPr lang="es-ES" b="1" dirty="0" err="1"/>
                  <a:t>accuracy</a:t>
                </a:r>
                <a:r>
                  <a:rPr lang="es-ES" dirty="0"/>
                  <a:t> si el modelo separa bien las clases pero el umbral está mal elegido.</a:t>
                </a:r>
              </a:p>
              <a:p>
                <a:endParaRPr lang="es-ES" dirty="0"/>
              </a:p>
            </p:txBody>
          </p:sp>
        </mc:Fallback>
      </mc:AlternateContent>
      <p:sp>
        <p:nvSpPr>
          <p:cNvPr id="4" name="Marcador de número de diapositiva 3">
            <a:extLst>
              <a:ext uri="{FF2B5EF4-FFF2-40B4-BE49-F238E27FC236}">
                <a16:creationId xmlns:a16="http://schemas.microsoft.com/office/drawing/2014/main" id="{372C4DC0-71D9-BCEF-DD14-4375FCF65145}"/>
              </a:ext>
            </a:extLst>
          </p:cNvPr>
          <p:cNvSpPr>
            <a:spLocks noGrp="1"/>
          </p:cNvSpPr>
          <p:nvPr>
            <p:ph type="sldNum" sz="quarter" idx="5"/>
          </p:nvPr>
        </p:nvSpPr>
        <p:spPr/>
        <p:txBody>
          <a:bodyPr/>
          <a:lstStyle/>
          <a:p>
            <a:fld id="{E587F700-91CB-E649-8ED6-3AE722A597DB}" type="slidenum">
              <a:rPr lang="es-ES" smtClean="0"/>
              <a:t>13</a:t>
            </a:fld>
            <a:endParaRPr lang="es-ES"/>
          </a:p>
        </p:txBody>
      </p:sp>
    </p:spTree>
    <p:extLst>
      <p:ext uri="{BB962C8B-B14F-4D97-AF65-F5344CB8AC3E}">
        <p14:creationId xmlns:p14="http://schemas.microsoft.com/office/powerpoint/2010/main" val="29521774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1E7407-08D8-7D3B-9B9D-14A860B4533E}"/>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02432FD3-67EA-8495-DE97-6FBC877FC73A}"/>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D99159A5-541D-0DB0-4055-AF6FB236EE90}"/>
              </a:ext>
            </a:extLst>
          </p:cNvPr>
          <p:cNvSpPr>
            <a:spLocks noGrp="1"/>
          </p:cNvSpPr>
          <p:nvPr>
            <p:ph type="body" idx="1"/>
          </p:nvPr>
        </p:nvSpPr>
        <p:spPr/>
        <p:txBody>
          <a:bodyPr/>
          <a:lstStyle/>
          <a:p>
            <a:endParaRPr lang="es-ES"/>
          </a:p>
        </p:txBody>
      </p:sp>
      <p:sp>
        <p:nvSpPr>
          <p:cNvPr id="4" name="Marcador de número de diapositiva 3">
            <a:extLst>
              <a:ext uri="{FF2B5EF4-FFF2-40B4-BE49-F238E27FC236}">
                <a16:creationId xmlns:a16="http://schemas.microsoft.com/office/drawing/2014/main" id="{F2C0BD8A-80D2-FC8A-DCD3-B12F9F421E66}"/>
              </a:ext>
            </a:extLst>
          </p:cNvPr>
          <p:cNvSpPr>
            <a:spLocks noGrp="1"/>
          </p:cNvSpPr>
          <p:nvPr>
            <p:ph type="sldNum" sz="quarter" idx="5"/>
          </p:nvPr>
        </p:nvSpPr>
        <p:spPr/>
        <p:txBody>
          <a:bodyPr/>
          <a:lstStyle/>
          <a:p>
            <a:fld id="{E587F700-91CB-E649-8ED6-3AE722A597DB}" type="slidenum">
              <a:rPr lang="es-ES" smtClean="0"/>
              <a:t>14</a:t>
            </a:fld>
            <a:endParaRPr lang="es-ES"/>
          </a:p>
        </p:txBody>
      </p:sp>
    </p:spTree>
    <p:extLst>
      <p:ext uri="{BB962C8B-B14F-4D97-AF65-F5344CB8AC3E}">
        <p14:creationId xmlns:p14="http://schemas.microsoft.com/office/powerpoint/2010/main" val="34390625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595378-285E-3E28-88A3-E18AB03F2997}"/>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72BEF1DE-8C82-3D28-7CCF-FD019146F80C}"/>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F7061118-431A-EBBA-22AE-6A7B1DAB3F4E}"/>
              </a:ext>
            </a:extLst>
          </p:cNvPr>
          <p:cNvSpPr>
            <a:spLocks noGrp="1"/>
          </p:cNvSpPr>
          <p:nvPr>
            <p:ph type="body" idx="1"/>
          </p:nvPr>
        </p:nvSpPr>
        <p:spPr/>
        <p:txBody>
          <a:bodyPr/>
          <a:lstStyle/>
          <a:p>
            <a:endParaRPr lang="es-ES"/>
          </a:p>
        </p:txBody>
      </p:sp>
      <p:sp>
        <p:nvSpPr>
          <p:cNvPr id="4" name="Marcador de número de diapositiva 3">
            <a:extLst>
              <a:ext uri="{FF2B5EF4-FFF2-40B4-BE49-F238E27FC236}">
                <a16:creationId xmlns:a16="http://schemas.microsoft.com/office/drawing/2014/main" id="{C5FD4FEA-27F6-DA80-1127-6BCBB8710E1E}"/>
              </a:ext>
            </a:extLst>
          </p:cNvPr>
          <p:cNvSpPr>
            <a:spLocks noGrp="1"/>
          </p:cNvSpPr>
          <p:nvPr>
            <p:ph type="sldNum" sz="quarter" idx="5"/>
          </p:nvPr>
        </p:nvSpPr>
        <p:spPr/>
        <p:txBody>
          <a:bodyPr/>
          <a:lstStyle/>
          <a:p>
            <a:fld id="{E587F700-91CB-E649-8ED6-3AE722A597DB}" type="slidenum">
              <a:rPr lang="es-ES" smtClean="0"/>
              <a:t>15</a:t>
            </a:fld>
            <a:endParaRPr lang="es-ES"/>
          </a:p>
        </p:txBody>
      </p:sp>
    </p:spTree>
    <p:extLst>
      <p:ext uri="{BB962C8B-B14F-4D97-AF65-F5344CB8AC3E}">
        <p14:creationId xmlns:p14="http://schemas.microsoft.com/office/powerpoint/2010/main" val="28190397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3F55CA-1F74-8E5E-3FA9-3332F365A91F}"/>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44903A97-128A-992A-9934-B28481DCC201}"/>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D344EEAC-202F-11B2-A801-E34492D493E1}"/>
              </a:ext>
            </a:extLst>
          </p:cNvPr>
          <p:cNvSpPr>
            <a:spLocks noGrp="1"/>
          </p:cNvSpPr>
          <p:nvPr>
            <p:ph type="body" idx="1"/>
          </p:nvPr>
        </p:nvSpPr>
        <p:spPr/>
        <p:txBody>
          <a:bodyPr/>
          <a:lstStyle/>
          <a:p>
            <a:endParaRPr lang="es-ES"/>
          </a:p>
        </p:txBody>
      </p:sp>
      <p:sp>
        <p:nvSpPr>
          <p:cNvPr id="4" name="Marcador de número de diapositiva 3">
            <a:extLst>
              <a:ext uri="{FF2B5EF4-FFF2-40B4-BE49-F238E27FC236}">
                <a16:creationId xmlns:a16="http://schemas.microsoft.com/office/drawing/2014/main" id="{97E9AD8D-AD98-AAC6-C0A6-7A07C8C3C5DE}"/>
              </a:ext>
            </a:extLst>
          </p:cNvPr>
          <p:cNvSpPr>
            <a:spLocks noGrp="1"/>
          </p:cNvSpPr>
          <p:nvPr>
            <p:ph type="sldNum" sz="quarter" idx="5"/>
          </p:nvPr>
        </p:nvSpPr>
        <p:spPr/>
        <p:txBody>
          <a:bodyPr/>
          <a:lstStyle/>
          <a:p>
            <a:fld id="{E587F700-91CB-E649-8ED6-3AE722A597DB}" type="slidenum">
              <a:rPr lang="es-ES" smtClean="0"/>
              <a:t>2</a:t>
            </a:fld>
            <a:endParaRPr lang="es-ES"/>
          </a:p>
        </p:txBody>
      </p:sp>
    </p:spTree>
    <p:extLst>
      <p:ext uri="{BB962C8B-B14F-4D97-AF65-F5344CB8AC3E}">
        <p14:creationId xmlns:p14="http://schemas.microsoft.com/office/powerpoint/2010/main" val="2654372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E587F700-91CB-E649-8ED6-3AE722A597DB}" type="slidenum">
              <a:rPr lang="es-ES" smtClean="0"/>
              <a:t>3</a:t>
            </a:fld>
            <a:endParaRPr lang="es-ES"/>
          </a:p>
        </p:txBody>
      </p:sp>
    </p:spTree>
    <p:extLst>
      <p:ext uri="{BB962C8B-B14F-4D97-AF65-F5344CB8AC3E}">
        <p14:creationId xmlns:p14="http://schemas.microsoft.com/office/powerpoint/2010/main" val="8480788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fld id="{E587F700-91CB-E649-8ED6-3AE722A597DB}" type="slidenum">
              <a:rPr lang="es-ES" smtClean="0"/>
              <a:t>6</a:t>
            </a:fld>
            <a:endParaRPr lang="es-ES"/>
          </a:p>
        </p:txBody>
      </p:sp>
    </p:spTree>
    <p:extLst>
      <p:ext uri="{BB962C8B-B14F-4D97-AF65-F5344CB8AC3E}">
        <p14:creationId xmlns:p14="http://schemas.microsoft.com/office/powerpoint/2010/main" val="440155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fld id="{E587F700-91CB-E649-8ED6-3AE722A597DB}" type="slidenum">
              <a:rPr lang="es-ES" smtClean="0"/>
              <a:t>8</a:t>
            </a:fld>
            <a:endParaRPr lang="es-ES"/>
          </a:p>
        </p:txBody>
      </p:sp>
    </p:spTree>
    <p:extLst>
      <p:ext uri="{BB962C8B-B14F-4D97-AF65-F5344CB8AC3E}">
        <p14:creationId xmlns:p14="http://schemas.microsoft.com/office/powerpoint/2010/main" val="33393380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E587F700-91CB-E649-8ED6-3AE722A597DB}" type="slidenum">
              <a:rPr lang="es-ES" smtClean="0"/>
              <a:t>9</a:t>
            </a:fld>
            <a:endParaRPr lang="es-ES"/>
          </a:p>
        </p:txBody>
      </p:sp>
    </p:spTree>
    <p:extLst>
      <p:ext uri="{BB962C8B-B14F-4D97-AF65-F5344CB8AC3E}">
        <p14:creationId xmlns:p14="http://schemas.microsoft.com/office/powerpoint/2010/main" val="39622677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40C07C-F25D-F22E-4448-C6FDA0BB0686}"/>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6173016E-47F9-F422-4127-E017EA0C01C9}"/>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BDBCE066-7797-3F79-2489-EF6015942BFC}"/>
              </a:ext>
            </a:extLst>
          </p:cNvPr>
          <p:cNvSpPr>
            <a:spLocks noGrp="1"/>
          </p:cNvSpPr>
          <p:nvPr>
            <p:ph type="body" idx="1"/>
          </p:nvPr>
        </p:nvSpPr>
        <p:spPr/>
        <p:txBody>
          <a:bodyPr/>
          <a:lstStyle/>
          <a:p>
            <a:r>
              <a:rPr lang="es-ES" b="1" dirty="0"/>
              <a:t>¿Qué es esto de "Cross-</a:t>
            </a:r>
            <a:r>
              <a:rPr lang="es-ES" b="1" dirty="0" err="1"/>
              <a:t>Validation</a:t>
            </a:r>
            <a:r>
              <a:rPr lang="es-ES" b="1" dirty="0"/>
              <a:t>", "Train-Test Split" y "</a:t>
            </a:r>
            <a:r>
              <a:rPr lang="es-ES" b="1" dirty="0" err="1"/>
              <a:t>Leave-One-Out</a:t>
            </a:r>
            <a:r>
              <a:rPr lang="es-ES" b="1" dirty="0"/>
              <a:t> CV"?</a:t>
            </a:r>
          </a:p>
          <a:p>
            <a:r>
              <a:rPr lang="es-ES" dirty="0"/>
              <a:t>Cuando una computadora aprende a hacer algo con inteligencia artificial (por ejemplo, reconocer imágenes o predecir precios), necesita "practicar" con ejemplos. Pero también necesitamos comprobar si de verdad ha aprendido bien o solo memorizó los ejemplos.</a:t>
            </a:r>
          </a:p>
          <a:p>
            <a:r>
              <a:rPr lang="es-ES" dirty="0"/>
              <a:t>Aquí es donde entran estas tres técnicas. Son </a:t>
            </a:r>
            <a:r>
              <a:rPr lang="es-ES" b="1" dirty="0"/>
              <a:t>formas de dividir los datos</a:t>
            </a:r>
            <a:r>
              <a:rPr lang="es-ES" dirty="0"/>
              <a:t> para enseñar y luego poner a prueba al modelo, como si fuera un examen.</a:t>
            </a:r>
          </a:p>
          <a:p>
            <a:br>
              <a:rPr lang="es-ES" dirty="0"/>
            </a:br>
            <a:endParaRPr lang="es-ES" dirty="0"/>
          </a:p>
          <a:p>
            <a:r>
              <a:rPr lang="es-ES" b="1" dirty="0"/>
              <a:t>1. Train-Test Split (División entrenamiento-prueba)</a:t>
            </a:r>
          </a:p>
          <a:p>
            <a:r>
              <a:rPr lang="es-ES" b="1" dirty="0"/>
              <a:t>¿Qué es?</a:t>
            </a:r>
            <a:br>
              <a:rPr lang="es-ES" dirty="0"/>
            </a:br>
            <a:r>
              <a:rPr lang="es-ES" dirty="0"/>
              <a:t>Imagina que tienes 100 fotos. Tomas 80 para que el modelo aprenda (entrenamiento) y guardas 20 para hacerle preguntas después (prueba).</a:t>
            </a:r>
          </a:p>
          <a:p>
            <a:r>
              <a:rPr lang="es-ES" b="1" dirty="0"/>
              <a:t>Ejemplo simple:</a:t>
            </a:r>
            <a:br>
              <a:rPr lang="es-ES" dirty="0"/>
            </a:br>
            <a:r>
              <a:rPr lang="es-ES" dirty="0"/>
              <a:t>Es como si un estudiante estudiara 8 temas y luego le tomaran examen con los 2 temas que no vio directamente, para ver si entendió o solo memorizó.</a:t>
            </a:r>
          </a:p>
          <a:p>
            <a:br>
              <a:rPr lang="es-ES" dirty="0"/>
            </a:br>
            <a:endParaRPr lang="es-ES" dirty="0"/>
          </a:p>
          <a:p>
            <a:r>
              <a:rPr lang="es-ES" b="1" dirty="0"/>
              <a:t>2. Cross-</a:t>
            </a:r>
            <a:r>
              <a:rPr lang="es-ES" b="1" dirty="0" err="1"/>
              <a:t>Validation</a:t>
            </a:r>
            <a:r>
              <a:rPr lang="es-ES" b="1" dirty="0"/>
              <a:t> (Validación cruzada)</a:t>
            </a:r>
          </a:p>
          <a:p>
            <a:r>
              <a:rPr lang="es-ES" b="1" dirty="0"/>
              <a:t>¿Qué es?</a:t>
            </a:r>
            <a:br>
              <a:rPr lang="es-ES" dirty="0"/>
            </a:br>
            <a:r>
              <a:rPr lang="es-ES" dirty="0"/>
              <a:t>Aquí no usamos solo una división de datos. En lugar de eso, dividimos los datos varias veces en partes diferentes para que cada parte tenga su turno como "examen".</a:t>
            </a:r>
          </a:p>
          <a:p>
            <a:r>
              <a:rPr lang="es-ES" b="1" dirty="0"/>
              <a:t>Ejemplo simple:</a:t>
            </a:r>
            <a:br>
              <a:rPr lang="es-ES" dirty="0"/>
            </a:br>
            <a:r>
              <a:rPr lang="es-ES" dirty="0"/>
              <a:t>Es como si el estudiante estudiara diferentes combinaciones de temas y se le hicieran varios exámenes con diferentes preguntas. Así vemos si realmente aprendió de verdad y no solo tuvo suerte en un examen.</a:t>
            </a:r>
          </a:p>
          <a:p>
            <a:br>
              <a:rPr lang="es-ES" dirty="0"/>
            </a:br>
            <a:endParaRPr lang="es-ES" dirty="0"/>
          </a:p>
          <a:p>
            <a:r>
              <a:rPr lang="es-ES" b="1" dirty="0"/>
              <a:t>3. </a:t>
            </a:r>
            <a:r>
              <a:rPr lang="es-ES" b="1" dirty="0" err="1"/>
              <a:t>Leave-One-Out</a:t>
            </a:r>
            <a:r>
              <a:rPr lang="es-ES" b="1" dirty="0"/>
              <a:t> CV (Dejar uno fuera)</a:t>
            </a:r>
          </a:p>
          <a:p>
            <a:r>
              <a:rPr lang="es-ES" b="1" dirty="0"/>
              <a:t>¿Qué es?</a:t>
            </a:r>
            <a:br>
              <a:rPr lang="es-ES" dirty="0"/>
            </a:br>
            <a:r>
              <a:rPr lang="es-ES" dirty="0"/>
              <a:t>Esta es una versión extrema del anterior. Si tienes 100 datos, el modelo se entrena con 99 y se prueba con 1. Y esto se repite 100 veces, cambiando cada vez cuál es el dato de prueba.</a:t>
            </a:r>
          </a:p>
          <a:p>
            <a:r>
              <a:rPr lang="es-ES" b="1" dirty="0"/>
              <a:t>Ejemplo simple:</a:t>
            </a:r>
            <a:br>
              <a:rPr lang="es-ES" dirty="0"/>
            </a:br>
            <a:r>
              <a:rPr lang="es-ES" dirty="0"/>
              <a:t>Es como si hicieras 100 mini-exámenes, cada uno con una sola pregunta diferente. Muy detallado, pero también más lento.</a:t>
            </a:r>
          </a:p>
          <a:p>
            <a:br>
              <a:rPr lang="es-ES" dirty="0"/>
            </a:br>
            <a:endParaRPr lang="es-ES" dirty="0"/>
          </a:p>
          <a:p>
            <a:r>
              <a:rPr lang="es-ES" b="1" dirty="0"/>
              <a:t>¿Por qué importa todo esto?</a:t>
            </a:r>
          </a:p>
          <a:p>
            <a:r>
              <a:rPr lang="es-ES" dirty="0"/>
              <a:t>Porque en inteligencia artificial </a:t>
            </a:r>
            <a:r>
              <a:rPr lang="es-ES" b="1" dirty="0"/>
              <a:t>no basta con que el modelo funcione bien con lo que ya ha visto</a:t>
            </a:r>
            <a:r>
              <a:rPr lang="es-ES" dirty="0"/>
              <a:t>. Queremos que funcione bien con datos nuevos. Estas técnicas nos ayudan a saber si el modelo realmente ha "aprendido" o solo está repitiendo lo que ya vio.</a:t>
            </a:r>
          </a:p>
          <a:p>
            <a:br>
              <a:rPr lang="es-ES" dirty="0"/>
            </a:br>
            <a:endParaRPr lang="es-ES" dirty="0"/>
          </a:p>
          <a:p>
            <a:r>
              <a:rPr lang="es-ES" dirty="0"/>
              <a:t>¿Quieres que te lo resuma aún más en una frase?</a:t>
            </a:r>
          </a:p>
          <a:p>
            <a:r>
              <a:rPr lang="es-ES" dirty="0"/>
              <a:t>Son maneras de asegurarse de que una IA realmente entiende y no solo copia.</a:t>
            </a:r>
          </a:p>
          <a:p>
            <a:endParaRPr lang="es-ES" dirty="0"/>
          </a:p>
        </p:txBody>
      </p:sp>
      <p:sp>
        <p:nvSpPr>
          <p:cNvPr id="4" name="Marcador de número de diapositiva 3">
            <a:extLst>
              <a:ext uri="{FF2B5EF4-FFF2-40B4-BE49-F238E27FC236}">
                <a16:creationId xmlns:a16="http://schemas.microsoft.com/office/drawing/2014/main" id="{60E10B8A-B464-673B-4A82-19025202DE50}"/>
              </a:ext>
            </a:extLst>
          </p:cNvPr>
          <p:cNvSpPr>
            <a:spLocks noGrp="1"/>
          </p:cNvSpPr>
          <p:nvPr>
            <p:ph type="sldNum" sz="quarter" idx="5"/>
          </p:nvPr>
        </p:nvSpPr>
        <p:spPr/>
        <p:txBody>
          <a:bodyPr/>
          <a:lstStyle/>
          <a:p>
            <a:fld id="{E587F700-91CB-E649-8ED6-3AE722A597DB}" type="slidenum">
              <a:rPr lang="es-ES" smtClean="0"/>
              <a:t>10</a:t>
            </a:fld>
            <a:endParaRPr lang="es-ES"/>
          </a:p>
        </p:txBody>
      </p:sp>
    </p:spTree>
    <p:extLst>
      <p:ext uri="{BB962C8B-B14F-4D97-AF65-F5344CB8AC3E}">
        <p14:creationId xmlns:p14="http://schemas.microsoft.com/office/powerpoint/2010/main" val="34602568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CA55DC-4F0B-B057-045D-1584CCA62E7B}"/>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22F0AEA2-FE28-E11C-AFB1-0312ACD81F8B}"/>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BF873CD1-014B-2E02-5006-E737E92AEB56}"/>
              </a:ext>
            </a:extLst>
          </p:cNvPr>
          <p:cNvSpPr>
            <a:spLocks noGrp="1"/>
          </p:cNvSpPr>
          <p:nvPr>
            <p:ph type="body" idx="1"/>
          </p:nvPr>
        </p:nvSpPr>
        <p:spPr/>
        <p:txBody>
          <a:bodyPr/>
          <a:lstStyle/>
          <a:p>
            <a:r>
              <a:rPr lang="es-ES" b="1" dirty="0"/>
              <a:t>🧠 ¿Qué es TPOT?</a:t>
            </a:r>
          </a:p>
          <a:p>
            <a:r>
              <a:rPr lang="es-ES" b="1" dirty="0"/>
              <a:t>TPOT</a:t>
            </a:r>
            <a:r>
              <a:rPr lang="es-ES" dirty="0"/>
              <a:t> (</a:t>
            </a:r>
            <a:r>
              <a:rPr lang="es-ES" dirty="0" err="1"/>
              <a:t>Tree-based</a:t>
            </a:r>
            <a:r>
              <a:rPr lang="es-ES" dirty="0"/>
              <a:t> Pipeline </a:t>
            </a:r>
            <a:r>
              <a:rPr lang="es-ES" dirty="0" err="1"/>
              <a:t>Optimization</a:t>
            </a:r>
            <a:r>
              <a:rPr lang="es-ES" dirty="0"/>
              <a:t> Tool) es una herramienta que </a:t>
            </a:r>
            <a:r>
              <a:rPr lang="es-ES" b="1" dirty="0"/>
              <a:t>usa inteligencia artificial para encontrar automáticamente el mejor modelo de machine </a:t>
            </a:r>
            <a:r>
              <a:rPr lang="es-ES" b="1" dirty="0" err="1"/>
              <a:t>learning</a:t>
            </a:r>
            <a:r>
              <a:rPr lang="es-ES" dirty="0"/>
              <a:t> para tus datos.</a:t>
            </a:r>
          </a:p>
          <a:p>
            <a:r>
              <a:rPr lang="es-ES" dirty="0"/>
              <a:t>Es como un </a:t>
            </a:r>
            <a:r>
              <a:rPr lang="es-ES" b="1" dirty="0"/>
              <a:t>"auto-ML" (Auto Machine </a:t>
            </a:r>
            <a:r>
              <a:rPr lang="es-ES" b="1" dirty="0" err="1"/>
              <a:t>Learning</a:t>
            </a:r>
            <a:r>
              <a:rPr lang="es-ES" b="1" dirty="0"/>
              <a:t>)</a:t>
            </a:r>
            <a:r>
              <a:rPr lang="es-ES" dirty="0"/>
              <a:t>.</a:t>
            </a:r>
          </a:p>
          <a:p>
            <a:r>
              <a:rPr lang="es-ES" dirty="0"/>
              <a:t>Prueba muchas combinaciones de modelos, parámetros y pasos de preprocesamiento.</a:t>
            </a:r>
          </a:p>
          <a:p>
            <a:r>
              <a:rPr lang="es-ES" dirty="0"/>
              <a:t>Usa </a:t>
            </a:r>
            <a:r>
              <a:rPr lang="es-ES" b="1" dirty="0"/>
              <a:t>algoritmos genéticos</a:t>
            </a:r>
            <a:r>
              <a:rPr lang="es-ES" dirty="0"/>
              <a:t> (inspirados en la evolución) para ir mejorando las soluciones con el tiempo.</a:t>
            </a:r>
          </a:p>
          <a:p>
            <a:r>
              <a:rPr lang="es-ES" dirty="0"/>
              <a:t>Al final, te dice cuál es la </a:t>
            </a:r>
            <a:r>
              <a:rPr lang="es-ES" b="1" dirty="0"/>
              <a:t>mejor pipeline (flujo de trabajo)</a:t>
            </a:r>
            <a:r>
              <a:rPr lang="es-ES" dirty="0"/>
              <a:t> encontrada.</a:t>
            </a:r>
          </a:p>
          <a:p>
            <a:r>
              <a:rPr lang="es-ES" dirty="0"/>
              <a:t>👉 En resumen: TPOT hace automáticamente lo que normalmente harías tú a mano — probar modelos, ajustar parámetros y elegir el mejor — pero de forma inteligente y más rápida.</a:t>
            </a:r>
          </a:p>
          <a:p>
            <a:br>
              <a:rPr lang="es-ES" dirty="0"/>
            </a:br>
            <a:endParaRPr lang="es-ES" dirty="0"/>
          </a:p>
          <a:p>
            <a:r>
              <a:rPr lang="es-ES" b="1" dirty="0"/>
              <a:t>⚡ ¿Qué es </a:t>
            </a:r>
            <a:r>
              <a:rPr lang="es-ES" b="1" dirty="0" err="1"/>
              <a:t>XGBoost</a:t>
            </a:r>
            <a:r>
              <a:rPr lang="es-ES" b="1" dirty="0"/>
              <a:t>?</a:t>
            </a:r>
          </a:p>
          <a:p>
            <a:r>
              <a:rPr lang="es-ES" b="1" dirty="0" err="1"/>
              <a:t>XGBoost</a:t>
            </a:r>
            <a:r>
              <a:rPr lang="es-ES" dirty="0"/>
              <a:t> (Extreme </a:t>
            </a:r>
            <a:r>
              <a:rPr lang="es-ES" dirty="0" err="1"/>
              <a:t>Gradient</a:t>
            </a:r>
            <a:r>
              <a:rPr lang="es-ES" dirty="0"/>
              <a:t> </a:t>
            </a:r>
            <a:r>
              <a:rPr lang="es-ES" dirty="0" err="1"/>
              <a:t>Boosting</a:t>
            </a:r>
            <a:r>
              <a:rPr lang="es-ES" dirty="0"/>
              <a:t>) es un modelo muy popular y potente para tareas de </a:t>
            </a:r>
            <a:r>
              <a:rPr lang="es-ES" b="1" dirty="0"/>
              <a:t>clasificación y regresión</a:t>
            </a:r>
            <a:r>
              <a:rPr lang="es-ES" dirty="0"/>
              <a:t>.</a:t>
            </a:r>
          </a:p>
          <a:p>
            <a:r>
              <a:rPr lang="es-ES" dirty="0"/>
              <a:t>Está basado en </a:t>
            </a:r>
            <a:r>
              <a:rPr lang="es-ES" b="1" dirty="0"/>
              <a:t>árboles de decisión</a:t>
            </a:r>
            <a:r>
              <a:rPr lang="es-ES" dirty="0"/>
              <a:t>, pero combina muchos árboles pequeños (modelo en conjunto o </a:t>
            </a:r>
            <a:r>
              <a:rPr lang="es-ES" i="1" dirty="0"/>
              <a:t>ensemble</a:t>
            </a:r>
            <a:r>
              <a:rPr lang="es-ES" dirty="0"/>
              <a:t>).</a:t>
            </a:r>
          </a:p>
          <a:p>
            <a:r>
              <a:rPr lang="es-ES" dirty="0"/>
              <a:t>Cada nuevo árbol intenta </a:t>
            </a:r>
            <a:r>
              <a:rPr lang="es-ES" b="1" dirty="0"/>
              <a:t>corregir los errores</a:t>
            </a:r>
            <a:r>
              <a:rPr lang="es-ES" dirty="0"/>
              <a:t> de los anteriores.</a:t>
            </a:r>
          </a:p>
          <a:p>
            <a:r>
              <a:rPr lang="es-ES" dirty="0"/>
              <a:t>Es muy eficiente, rápido y suele dar </a:t>
            </a:r>
            <a:r>
              <a:rPr lang="es-ES" b="1" dirty="0"/>
              <a:t>excelentes resultados</a:t>
            </a:r>
            <a:r>
              <a:rPr lang="es-ES" dirty="0"/>
              <a:t> en competiciones de machine </a:t>
            </a:r>
            <a:r>
              <a:rPr lang="es-ES" dirty="0" err="1"/>
              <a:t>learning</a:t>
            </a:r>
            <a:r>
              <a:rPr lang="es-ES" dirty="0"/>
              <a:t>.</a:t>
            </a:r>
          </a:p>
          <a:p>
            <a:r>
              <a:rPr lang="es-ES" dirty="0"/>
              <a:t>👉 En resumen: </a:t>
            </a:r>
            <a:r>
              <a:rPr lang="es-ES" dirty="0" err="1"/>
              <a:t>XGBoost</a:t>
            </a:r>
            <a:r>
              <a:rPr lang="es-ES" dirty="0"/>
              <a:t> es un modelo de árboles muy optimizado que aprende de los errores paso a paso hasta mejorar mucho la precisión.</a:t>
            </a:r>
          </a:p>
          <a:p>
            <a:br>
              <a:rPr lang="es-ES" dirty="0"/>
            </a:br>
            <a:endParaRPr lang="es-ES" dirty="0"/>
          </a:p>
          <a:p>
            <a:r>
              <a:rPr lang="es-ES" b="1" dirty="0"/>
              <a:t>🌱 ¿Qué es LGBM (</a:t>
            </a:r>
            <a:r>
              <a:rPr lang="es-ES" b="1" dirty="0" err="1"/>
              <a:t>LightGBM</a:t>
            </a:r>
            <a:r>
              <a:rPr lang="es-ES" b="1" dirty="0"/>
              <a:t>)?</a:t>
            </a:r>
          </a:p>
          <a:p>
            <a:r>
              <a:rPr lang="es-ES" b="1" dirty="0" err="1"/>
              <a:t>LightGBM</a:t>
            </a:r>
            <a:r>
              <a:rPr lang="es-ES" dirty="0"/>
              <a:t> (Light </a:t>
            </a:r>
            <a:r>
              <a:rPr lang="es-ES" dirty="0" err="1"/>
              <a:t>Gradient</a:t>
            </a:r>
            <a:r>
              <a:rPr lang="es-ES" dirty="0"/>
              <a:t> </a:t>
            </a:r>
            <a:r>
              <a:rPr lang="es-ES" dirty="0" err="1"/>
              <a:t>Boosting</a:t>
            </a:r>
            <a:r>
              <a:rPr lang="es-ES" dirty="0"/>
              <a:t> Machine) es muy parecido a </a:t>
            </a:r>
            <a:r>
              <a:rPr lang="es-ES" dirty="0" err="1"/>
              <a:t>XGBoost</a:t>
            </a:r>
            <a:r>
              <a:rPr lang="es-ES" dirty="0"/>
              <a:t>, pero fue creado por Microsoft y está diseñado para ser </a:t>
            </a:r>
            <a:r>
              <a:rPr lang="es-ES" b="1" dirty="0"/>
              <a:t>más rápido y consumir menos memoria</a:t>
            </a:r>
            <a:r>
              <a:rPr lang="es-ES" dirty="0"/>
              <a:t>.</a:t>
            </a:r>
          </a:p>
          <a:p>
            <a:r>
              <a:rPr lang="es-ES" dirty="0"/>
              <a:t>También usa árboles de decisión y </a:t>
            </a:r>
            <a:r>
              <a:rPr lang="es-ES" dirty="0" err="1"/>
              <a:t>boosting</a:t>
            </a:r>
            <a:r>
              <a:rPr lang="es-ES" dirty="0"/>
              <a:t>.</a:t>
            </a:r>
          </a:p>
          <a:p>
            <a:r>
              <a:rPr lang="es-ES" dirty="0"/>
              <a:t>Está optimizado para manejar </a:t>
            </a:r>
            <a:r>
              <a:rPr lang="es-ES" b="1" dirty="0"/>
              <a:t>grandes volúmenes de datos</a:t>
            </a:r>
            <a:r>
              <a:rPr lang="es-ES" dirty="0"/>
              <a:t>.</a:t>
            </a:r>
          </a:p>
          <a:p>
            <a:r>
              <a:rPr lang="es-ES" dirty="0"/>
              <a:t>Usa una forma más eficiente de construir los árboles (</a:t>
            </a:r>
            <a:r>
              <a:rPr lang="es-ES" i="1" dirty="0" err="1"/>
              <a:t>leaf-wise</a:t>
            </a:r>
            <a:r>
              <a:rPr lang="es-ES" i="1" dirty="0"/>
              <a:t> </a:t>
            </a:r>
            <a:r>
              <a:rPr lang="es-ES" i="1" dirty="0" err="1"/>
              <a:t>growth</a:t>
            </a:r>
            <a:r>
              <a:rPr lang="es-ES" dirty="0"/>
              <a:t>), lo que le da más velocidad.</a:t>
            </a:r>
          </a:p>
          <a:p>
            <a:r>
              <a:rPr lang="es-ES" dirty="0"/>
              <a:t>👉 En resumen: LGBM es una versión más </a:t>
            </a:r>
            <a:r>
              <a:rPr lang="es-ES" b="1" dirty="0"/>
              <a:t>ligera y veloz</a:t>
            </a:r>
            <a:r>
              <a:rPr lang="es-ES" dirty="0"/>
              <a:t> de </a:t>
            </a:r>
            <a:r>
              <a:rPr lang="es-ES" dirty="0" err="1"/>
              <a:t>XGBoost</a:t>
            </a:r>
            <a:r>
              <a:rPr lang="es-ES" dirty="0"/>
              <a:t>, ideal cuando tienes muchos datos o quieres entrenar más rápido.</a:t>
            </a:r>
          </a:p>
          <a:p>
            <a:br>
              <a:rPr lang="es-ES" dirty="0"/>
            </a:br>
            <a:endParaRPr lang="es-ES" dirty="0"/>
          </a:p>
          <a:p>
            <a:r>
              <a:rPr lang="es-ES" b="1" dirty="0"/>
              <a:t>💡 En conjunto:</a:t>
            </a:r>
          </a:p>
          <a:p>
            <a:r>
              <a:rPr lang="es-ES" b="1" dirty="0"/>
              <a:t>TPOT</a:t>
            </a:r>
            <a:r>
              <a:rPr lang="es-ES" dirty="0"/>
              <a:t> = herramienta que puede probar automáticamente modelos como </a:t>
            </a:r>
            <a:r>
              <a:rPr lang="es-ES" b="1" dirty="0" err="1"/>
              <a:t>XGBoost</a:t>
            </a:r>
            <a:r>
              <a:rPr lang="es-ES" dirty="0"/>
              <a:t> o </a:t>
            </a:r>
            <a:r>
              <a:rPr lang="es-ES" b="1" dirty="0"/>
              <a:t>LGBM</a:t>
            </a:r>
            <a:r>
              <a:rPr lang="es-ES" dirty="0"/>
              <a:t> (y muchos otros) para ver cuál da mejor resultado.</a:t>
            </a:r>
          </a:p>
          <a:p>
            <a:r>
              <a:rPr lang="es-ES" b="1" dirty="0" err="1"/>
              <a:t>XGBoost</a:t>
            </a:r>
            <a:r>
              <a:rPr lang="es-ES" dirty="0"/>
              <a:t> = modelo basado en árboles, muy preciso y popular.</a:t>
            </a:r>
          </a:p>
          <a:p>
            <a:r>
              <a:rPr lang="es-ES" b="1" dirty="0"/>
              <a:t>LGBM</a:t>
            </a:r>
            <a:r>
              <a:rPr lang="es-ES" dirty="0"/>
              <a:t> = modelo similar a </a:t>
            </a:r>
            <a:r>
              <a:rPr lang="es-ES" dirty="0" err="1"/>
              <a:t>XGBoost</a:t>
            </a:r>
            <a:r>
              <a:rPr lang="es-ES" dirty="0"/>
              <a:t>, pero más rápido y eficiente.</a:t>
            </a:r>
          </a:p>
          <a:p>
            <a:endParaRPr lang="es-ES" dirty="0"/>
          </a:p>
        </p:txBody>
      </p:sp>
      <p:sp>
        <p:nvSpPr>
          <p:cNvPr id="4" name="Marcador de número de diapositiva 3">
            <a:extLst>
              <a:ext uri="{FF2B5EF4-FFF2-40B4-BE49-F238E27FC236}">
                <a16:creationId xmlns:a16="http://schemas.microsoft.com/office/drawing/2014/main" id="{4D5FF40D-C587-2CD2-052D-3490EF71E224}"/>
              </a:ext>
            </a:extLst>
          </p:cNvPr>
          <p:cNvSpPr>
            <a:spLocks noGrp="1"/>
          </p:cNvSpPr>
          <p:nvPr>
            <p:ph type="sldNum" sz="quarter" idx="5"/>
          </p:nvPr>
        </p:nvSpPr>
        <p:spPr/>
        <p:txBody>
          <a:bodyPr/>
          <a:lstStyle/>
          <a:p>
            <a:fld id="{E587F700-91CB-E649-8ED6-3AE722A597DB}" type="slidenum">
              <a:rPr lang="es-ES" smtClean="0"/>
              <a:t>11</a:t>
            </a:fld>
            <a:endParaRPr lang="es-ES"/>
          </a:p>
        </p:txBody>
      </p:sp>
    </p:spTree>
    <p:extLst>
      <p:ext uri="{BB962C8B-B14F-4D97-AF65-F5344CB8AC3E}">
        <p14:creationId xmlns:p14="http://schemas.microsoft.com/office/powerpoint/2010/main" val="21722619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15D8B0-38CD-24B7-98CF-DE178C046939}"/>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E12083F6-A7C7-D24B-165A-E3ADEEFF6452}"/>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0A98AC5C-0A45-B687-1511-2EBB00C5A013}"/>
              </a:ext>
            </a:extLst>
          </p:cNvPr>
          <p:cNvSpPr>
            <a:spLocks noGrp="1"/>
          </p:cNvSpPr>
          <p:nvPr>
            <p:ph type="body" idx="1"/>
          </p:nvPr>
        </p:nvSpPr>
        <p:spPr/>
        <p:txBody>
          <a:bodyPr/>
          <a:lstStyle/>
          <a:p>
            <a:r>
              <a:rPr lang="es-ES" dirty="0"/>
              <a:t>Cuando en un modelo de inteligencia artificial (IA) </a:t>
            </a:r>
            <a:r>
              <a:rPr lang="es-ES" b="1" dirty="0"/>
              <a:t>la validación interna y la validación externa no coinciden</a:t>
            </a:r>
            <a:r>
              <a:rPr lang="es-ES" dirty="0"/>
              <a:t>, significa que </a:t>
            </a:r>
            <a:r>
              <a:rPr lang="es-ES" b="1" dirty="0"/>
              <a:t>el modelo no se comporta igual con datos nuevos</a:t>
            </a:r>
            <a:r>
              <a:rPr lang="es-ES" dirty="0"/>
              <a:t> comparado con los datos con los que se entrenó o validó internamente.</a:t>
            </a:r>
          </a:p>
          <a:p>
            <a:r>
              <a:rPr lang="es-ES" dirty="0"/>
              <a:t>Te lo explico paso a paso ⬇️</a:t>
            </a:r>
          </a:p>
          <a:p>
            <a:br>
              <a:rPr lang="es-ES" dirty="0"/>
            </a:br>
            <a:endParaRPr lang="es-ES" dirty="0"/>
          </a:p>
          <a:p>
            <a:r>
              <a:rPr lang="es-ES" b="1" dirty="0"/>
              <a:t>🔹 Validación interna</a:t>
            </a:r>
          </a:p>
          <a:p>
            <a:r>
              <a:rPr lang="es-ES" dirty="0"/>
              <a:t>Es cuando el modelo se evalúa con una parte de los mismos datos usados en su desarrollo.</a:t>
            </a:r>
            <a:br>
              <a:rPr lang="es-ES" dirty="0"/>
            </a:br>
            <a:r>
              <a:rPr lang="es-ES" dirty="0"/>
              <a:t>Por ejemplo, si divides tu conjunto de datos en “entrenamiento” y “validación interna” (como en </a:t>
            </a:r>
            <a:r>
              <a:rPr lang="es-ES" i="1" dirty="0" err="1"/>
              <a:t>cross-validation</a:t>
            </a:r>
            <a:r>
              <a:rPr lang="es-ES" dirty="0"/>
              <a:t>).</a:t>
            </a:r>
          </a:p>
          <a:p>
            <a:r>
              <a:rPr lang="es-ES" dirty="0"/>
              <a:t>👉 Sirve para comprobar que el modelo está aprendiendo correctamente </a:t>
            </a:r>
            <a:r>
              <a:rPr lang="es-ES" b="1" dirty="0"/>
              <a:t>dentro del entorno conocido</a:t>
            </a:r>
            <a:r>
              <a:rPr lang="es-ES" dirty="0"/>
              <a:t>.</a:t>
            </a:r>
          </a:p>
          <a:p>
            <a:br>
              <a:rPr lang="es-ES" dirty="0"/>
            </a:br>
            <a:endParaRPr lang="es-ES" dirty="0"/>
          </a:p>
          <a:p>
            <a:r>
              <a:rPr lang="es-ES" b="1" dirty="0"/>
              <a:t>🔹 Validación externa</a:t>
            </a:r>
          </a:p>
          <a:p>
            <a:r>
              <a:rPr lang="es-ES" dirty="0"/>
              <a:t>Es cuando pruebas el modelo con </a:t>
            </a:r>
            <a:r>
              <a:rPr lang="es-ES" b="1" dirty="0"/>
              <a:t>datos completamente nuevos</a:t>
            </a:r>
            <a:r>
              <a:rPr lang="es-ES" dirty="0"/>
              <a:t>, que no se usaron en el entrenamiento ni en la validación interna.</a:t>
            </a:r>
            <a:br>
              <a:rPr lang="es-ES" dirty="0"/>
            </a:br>
            <a:r>
              <a:rPr lang="es-ES" dirty="0"/>
              <a:t>Por ejemplo, datos de otro hospital, empresa o período de tiempo.</a:t>
            </a:r>
          </a:p>
          <a:p>
            <a:r>
              <a:rPr lang="es-ES" dirty="0"/>
              <a:t>👉 Sirve para medir si el modelo </a:t>
            </a:r>
            <a:r>
              <a:rPr lang="es-ES" b="1" dirty="0"/>
              <a:t>generaliza bien al mundo real</a:t>
            </a:r>
            <a:r>
              <a:rPr lang="es-ES" dirty="0"/>
              <a:t>.</a:t>
            </a:r>
          </a:p>
          <a:p>
            <a:br>
              <a:rPr lang="es-ES" dirty="0"/>
            </a:br>
            <a:endParaRPr lang="es-ES" dirty="0"/>
          </a:p>
          <a:p>
            <a:r>
              <a:rPr lang="es-ES" b="1" dirty="0"/>
              <a:t>⚠️ Cuando no coinciden (hay una gran diferencia):</a:t>
            </a:r>
          </a:p>
          <a:p>
            <a:r>
              <a:rPr lang="es-ES" dirty="0"/>
              <a:t>Eso es una </a:t>
            </a:r>
            <a:r>
              <a:rPr lang="es-ES" b="1" dirty="0"/>
              <a:t>señal de alerta</a:t>
            </a:r>
            <a:r>
              <a:rPr lang="es-ES" dirty="0"/>
              <a:t>.</a:t>
            </a:r>
            <a:br>
              <a:rPr lang="es-ES" dirty="0"/>
            </a:br>
            <a:r>
              <a:rPr lang="es-ES" dirty="0"/>
              <a:t>Puede significar que el modelo </a:t>
            </a:r>
            <a:r>
              <a:rPr lang="es-ES" b="1" dirty="0"/>
              <a:t>aprendió demasiado de los datos internos</a:t>
            </a:r>
            <a:r>
              <a:rPr lang="es-ES" dirty="0"/>
              <a:t> y no puede adaptarse a otros contextos.</a:t>
            </a:r>
          </a:p>
          <a:p>
            <a:r>
              <a:rPr lang="es-ES" dirty="0"/>
              <a:t>Esto se llama </a:t>
            </a:r>
            <a:r>
              <a:rPr lang="es-ES" b="1" dirty="0"/>
              <a:t>sobreajuste (</a:t>
            </a:r>
            <a:r>
              <a:rPr lang="es-ES" b="1" dirty="0" err="1"/>
              <a:t>overfitting</a:t>
            </a:r>
            <a:r>
              <a:rPr lang="es-ES" b="1" dirty="0"/>
              <a:t>)</a:t>
            </a:r>
            <a:r>
              <a:rPr lang="es-ES" dirty="0"/>
              <a:t>.</a:t>
            </a:r>
          </a:p>
          <a:p>
            <a:br>
              <a:rPr lang="es-ES" dirty="0"/>
            </a:br>
            <a:endParaRPr lang="es-ES" dirty="0"/>
          </a:p>
          <a:p>
            <a:r>
              <a:rPr lang="es-ES" b="1" dirty="0"/>
              <a:t>📊 Ejemplo:</a:t>
            </a:r>
          </a:p>
          <a:p>
            <a:r>
              <a:rPr lang="es-ES" dirty="0"/>
              <a:t>Tipo de </a:t>
            </a:r>
            <a:r>
              <a:rPr lang="es-ES" dirty="0" err="1"/>
              <a:t>validaciónPrecisión</a:t>
            </a:r>
            <a:r>
              <a:rPr lang="es-ES" dirty="0"/>
              <a:t> del modeloInterna95%Externa70%</a:t>
            </a:r>
          </a:p>
          <a:p>
            <a:r>
              <a:rPr lang="es-ES" dirty="0"/>
              <a:t>👉 Aquí el modelo parece muy bueno internamente, pero en realidad </a:t>
            </a:r>
            <a:r>
              <a:rPr lang="es-ES" b="1" dirty="0"/>
              <a:t>no generaliza bien</a:t>
            </a:r>
            <a:r>
              <a:rPr lang="es-ES" dirty="0"/>
              <a:t>.</a:t>
            </a:r>
            <a:br>
              <a:rPr lang="es-ES" dirty="0"/>
            </a:br>
            <a:r>
              <a:rPr lang="es-ES" dirty="0"/>
              <a:t>Probablemente aprendió “de memoria” los patrones del conjunto de entrenamiento en lugar de entender las reglas generales.</a:t>
            </a:r>
          </a:p>
          <a:p>
            <a:br>
              <a:rPr lang="es-ES" dirty="0"/>
            </a:br>
            <a:endParaRPr lang="es-ES" dirty="0"/>
          </a:p>
          <a:p>
            <a:r>
              <a:rPr lang="es-ES" b="1" dirty="0"/>
              <a:t>💡 En resumen:</a:t>
            </a:r>
          </a:p>
          <a:p>
            <a:r>
              <a:rPr lang="es-ES" dirty="0"/>
              <a:t>Si </a:t>
            </a:r>
            <a:r>
              <a:rPr lang="es-ES" b="1" dirty="0"/>
              <a:t>coinciden</a:t>
            </a:r>
            <a:r>
              <a:rPr lang="es-ES" dirty="0"/>
              <a:t>, tu modelo es </a:t>
            </a:r>
            <a:r>
              <a:rPr lang="es-ES" b="1" dirty="0"/>
              <a:t>robusto y generaliza bien</a:t>
            </a:r>
            <a:r>
              <a:rPr lang="es-ES" dirty="0"/>
              <a:t>.</a:t>
            </a:r>
          </a:p>
          <a:p>
            <a:r>
              <a:rPr lang="es-ES" dirty="0"/>
              <a:t>Si </a:t>
            </a:r>
            <a:r>
              <a:rPr lang="es-ES" b="1" dirty="0"/>
              <a:t>no coinciden</a:t>
            </a:r>
            <a:r>
              <a:rPr lang="es-ES" dirty="0"/>
              <a:t>, tu modelo </a:t>
            </a:r>
            <a:r>
              <a:rPr lang="es-ES" b="1" dirty="0"/>
              <a:t>está </a:t>
            </a:r>
            <a:r>
              <a:rPr lang="es-ES" b="1" dirty="0" err="1"/>
              <a:t>sobreajustado</a:t>
            </a:r>
            <a:r>
              <a:rPr lang="es-ES" b="1" dirty="0"/>
              <a:t> o mal calibrado</a:t>
            </a:r>
            <a:r>
              <a:rPr lang="es-ES" dirty="0"/>
              <a:t> y necesitas:</a:t>
            </a:r>
          </a:p>
          <a:p>
            <a:pPr lvl="1"/>
            <a:r>
              <a:rPr lang="es-ES" dirty="0"/>
              <a:t>Más datos diversos,</a:t>
            </a:r>
          </a:p>
          <a:p>
            <a:pPr lvl="1"/>
            <a:r>
              <a:rPr lang="es-ES" dirty="0"/>
              <a:t>Mejor preprocesamiento,</a:t>
            </a:r>
          </a:p>
          <a:p>
            <a:pPr lvl="1"/>
            <a:r>
              <a:rPr lang="es-ES" dirty="0"/>
              <a:t>O ajustar su complejidad y regularización.</a:t>
            </a:r>
          </a:p>
          <a:p>
            <a:endParaRPr lang="es-ES" dirty="0"/>
          </a:p>
        </p:txBody>
      </p:sp>
      <p:sp>
        <p:nvSpPr>
          <p:cNvPr id="4" name="Marcador de número de diapositiva 3">
            <a:extLst>
              <a:ext uri="{FF2B5EF4-FFF2-40B4-BE49-F238E27FC236}">
                <a16:creationId xmlns:a16="http://schemas.microsoft.com/office/drawing/2014/main" id="{D2A5EE91-4A2C-E5EE-8D8F-96F4EDEE36A4}"/>
              </a:ext>
            </a:extLst>
          </p:cNvPr>
          <p:cNvSpPr>
            <a:spLocks noGrp="1"/>
          </p:cNvSpPr>
          <p:nvPr>
            <p:ph type="sldNum" sz="quarter" idx="5"/>
          </p:nvPr>
        </p:nvSpPr>
        <p:spPr/>
        <p:txBody>
          <a:bodyPr/>
          <a:lstStyle/>
          <a:p>
            <a:fld id="{E587F700-91CB-E649-8ED6-3AE722A597DB}" type="slidenum">
              <a:rPr lang="es-ES" smtClean="0"/>
              <a:t>12</a:t>
            </a:fld>
            <a:endParaRPr lang="es-ES"/>
          </a:p>
        </p:txBody>
      </p:sp>
    </p:spTree>
    <p:extLst>
      <p:ext uri="{BB962C8B-B14F-4D97-AF65-F5344CB8AC3E}">
        <p14:creationId xmlns:p14="http://schemas.microsoft.com/office/powerpoint/2010/main" val="16752030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ol">
    <p:spTree>
      <p:nvGrpSpPr>
        <p:cNvPr id="1" name=""/>
        <p:cNvGrpSpPr/>
        <p:nvPr/>
      </p:nvGrpSpPr>
      <p:grpSpPr>
        <a:xfrm>
          <a:off x="0" y="0"/>
          <a:ext cx="0" cy="0"/>
          <a:chOff x="0" y="0"/>
          <a:chExt cx="0" cy="0"/>
        </a:xfrm>
      </p:grpSpPr>
      <p:sp>
        <p:nvSpPr>
          <p:cNvPr id="2" name="Títol 1">
            <a:extLst>
              <a:ext uri="{FF2B5EF4-FFF2-40B4-BE49-F238E27FC236}">
                <a16:creationId xmlns:a16="http://schemas.microsoft.com/office/drawing/2014/main" id="{27BC1976-552D-404B-90A5-E758656BE954}"/>
              </a:ext>
            </a:extLst>
          </p:cNvPr>
          <p:cNvSpPr>
            <a:spLocks noGrp="1"/>
          </p:cNvSpPr>
          <p:nvPr>
            <p:ph type="ctrTitle"/>
          </p:nvPr>
        </p:nvSpPr>
        <p:spPr>
          <a:xfrm>
            <a:off x="1524000" y="1122363"/>
            <a:ext cx="9144000" cy="2387600"/>
          </a:xfrm>
        </p:spPr>
        <p:txBody>
          <a:bodyPr anchor="b"/>
          <a:lstStyle>
            <a:lvl1pPr algn="ctr">
              <a:defRPr sz="6000"/>
            </a:lvl1pPr>
          </a:lstStyle>
          <a:p>
            <a:r>
              <a:rPr lang="ca-ES"/>
              <a:t>Feu clic aquí per editar l'estil</a:t>
            </a:r>
            <a:endParaRPr lang="es-ES"/>
          </a:p>
        </p:txBody>
      </p:sp>
      <p:sp>
        <p:nvSpPr>
          <p:cNvPr id="3" name="Subtítol 2">
            <a:extLst>
              <a:ext uri="{FF2B5EF4-FFF2-40B4-BE49-F238E27FC236}">
                <a16:creationId xmlns:a16="http://schemas.microsoft.com/office/drawing/2014/main" id="{8510FC2B-7420-4C65-B6CB-3585F9A05BB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a-ES"/>
              <a:t>Feu clic aquí per editar l'estil de subtítols del patró</a:t>
            </a:r>
            <a:endParaRPr lang="es-ES"/>
          </a:p>
        </p:txBody>
      </p:sp>
      <p:sp>
        <p:nvSpPr>
          <p:cNvPr id="4" name="Contenidor de data 3">
            <a:extLst>
              <a:ext uri="{FF2B5EF4-FFF2-40B4-BE49-F238E27FC236}">
                <a16:creationId xmlns:a16="http://schemas.microsoft.com/office/drawing/2014/main" id="{D4590F58-2EFA-41A9-B187-496A0BD3EB1D}"/>
              </a:ext>
            </a:extLst>
          </p:cNvPr>
          <p:cNvSpPr>
            <a:spLocks noGrp="1"/>
          </p:cNvSpPr>
          <p:nvPr>
            <p:ph type="dt" sz="half" idx="10"/>
          </p:nvPr>
        </p:nvSpPr>
        <p:spPr/>
        <p:txBody>
          <a:bodyPr/>
          <a:lstStyle/>
          <a:p>
            <a:fld id="{9CCB4C61-E5E7-4A49-AD15-56B60ABDBED9}" type="datetimeFigureOut">
              <a:rPr lang="es-ES" smtClean="0"/>
              <a:t>23/10/25</a:t>
            </a:fld>
            <a:endParaRPr lang="es-ES"/>
          </a:p>
        </p:txBody>
      </p:sp>
      <p:sp>
        <p:nvSpPr>
          <p:cNvPr id="5" name="Contenidor de peu de pàgina 4">
            <a:extLst>
              <a:ext uri="{FF2B5EF4-FFF2-40B4-BE49-F238E27FC236}">
                <a16:creationId xmlns:a16="http://schemas.microsoft.com/office/drawing/2014/main" id="{220EC747-C88C-4CC2-BABA-8FB6C18E85EB}"/>
              </a:ext>
            </a:extLst>
          </p:cNvPr>
          <p:cNvSpPr>
            <a:spLocks noGrp="1"/>
          </p:cNvSpPr>
          <p:nvPr>
            <p:ph type="ftr" sz="quarter" idx="11"/>
          </p:nvPr>
        </p:nvSpPr>
        <p:spPr/>
        <p:txBody>
          <a:bodyPr/>
          <a:lstStyle/>
          <a:p>
            <a:endParaRPr lang="es-ES"/>
          </a:p>
        </p:txBody>
      </p:sp>
      <p:sp>
        <p:nvSpPr>
          <p:cNvPr id="6" name="Contenidor de número de diapositiva 5">
            <a:extLst>
              <a:ext uri="{FF2B5EF4-FFF2-40B4-BE49-F238E27FC236}">
                <a16:creationId xmlns:a16="http://schemas.microsoft.com/office/drawing/2014/main" id="{72DBEF32-FEC4-4FF1-BE1B-742DB85CAF43}"/>
              </a:ext>
            </a:extLst>
          </p:cNvPr>
          <p:cNvSpPr>
            <a:spLocks noGrp="1"/>
          </p:cNvSpPr>
          <p:nvPr>
            <p:ph type="sldNum" sz="quarter" idx="12"/>
          </p:nvPr>
        </p:nvSpPr>
        <p:spPr/>
        <p:txBody>
          <a:bodyPr/>
          <a:lstStyle/>
          <a:p>
            <a:fld id="{2E27EC0A-8B5F-471C-859B-A23995269196}" type="slidenum">
              <a:rPr lang="es-ES" smtClean="0"/>
              <a:t>‹Nº›</a:t>
            </a:fld>
            <a:endParaRPr lang="es-ES"/>
          </a:p>
        </p:txBody>
      </p:sp>
    </p:spTree>
    <p:extLst>
      <p:ext uri="{BB962C8B-B14F-4D97-AF65-F5344CB8AC3E}">
        <p14:creationId xmlns:p14="http://schemas.microsoft.com/office/powerpoint/2010/main" val="20770962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ol i text vertical">
    <p:spTree>
      <p:nvGrpSpPr>
        <p:cNvPr id="1" name=""/>
        <p:cNvGrpSpPr/>
        <p:nvPr/>
      </p:nvGrpSpPr>
      <p:grpSpPr>
        <a:xfrm>
          <a:off x="0" y="0"/>
          <a:ext cx="0" cy="0"/>
          <a:chOff x="0" y="0"/>
          <a:chExt cx="0" cy="0"/>
        </a:xfrm>
      </p:grpSpPr>
      <p:sp>
        <p:nvSpPr>
          <p:cNvPr id="2" name="Títol 1">
            <a:extLst>
              <a:ext uri="{FF2B5EF4-FFF2-40B4-BE49-F238E27FC236}">
                <a16:creationId xmlns:a16="http://schemas.microsoft.com/office/drawing/2014/main" id="{243472A5-B62D-468C-B223-BA49DE80DE99}"/>
              </a:ext>
            </a:extLst>
          </p:cNvPr>
          <p:cNvSpPr>
            <a:spLocks noGrp="1"/>
          </p:cNvSpPr>
          <p:nvPr>
            <p:ph type="title"/>
          </p:nvPr>
        </p:nvSpPr>
        <p:spPr/>
        <p:txBody>
          <a:bodyPr/>
          <a:lstStyle/>
          <a:p>
            <a:r>
              <a:rPr lang="ca-ES"/>
              <a:t>Feu clic aquí per editar l'estil</a:t>
            </a:r>
            <a:endParaRPr lang="es-ES"/>
          </a:p>
        </p:txBody>
      </p:sp>
      <p:sp>
        <p:nvSpPr>
          <p:cNvPr id="3" name="Contenidor de text vertical 2">
            <a:extLst>
              <a:ext uri="{FF2B5EF4-FFF2-40B4-BE49-F238E27FC236}">
                <a16:creationId xmlns:a16="http://schemas.microsoft.com/office/drawing/2014/main" id="{D5F50C75-E440-464A-9A96-B2577BC4D908}"/>
              </a:ext>
            </a:extLst>
          </p:cNvPr>
          <p:cNvSpPr>
            <a:spLocks noGrp="1"/>
          </p:cNvSpPr>
          <p:nvPr>
            <p:ph type="body" orient="vert" idx="1"/>
          </p:nvPr>
        </p:nvSpPr>
        <p:spPr/>
        <p:txBody>
          <a:bodyPr vert="eaVert"/>
          <a:lstStyle/>
          <a:p>
            <a:pPr lvl="0"/>
            <a:r>
              <a:rPr lang="ca-ES"/>
              <a:t>Feu clic per editar els estils del text del patró</a:t>
            </a:r>
          </a:p>
          <a:p>
            <a:pPr lvl="1"/>
            <a:r>
              <a:rPr lang="ca-ES"/>
              <a:t>Segon nivell</a:t>
            </a:r>
          </a:p>
          <a:p>
            <a:pPr lvl="2"/>
            <a:r>
              <a:rPr lang="ca-ES"/>
              <a:t>Tercer nivell</a:t>
            </a:r>
          </a:p>
          <a:p>
            <a:pPr lvl="3"/>
            <a:r>
              <a:rPr lang="ca-ES"/>
              <a:t>Quart nivell</a:t>
            </a:r>
          </a:p>
          <a:p>
            <a:pPr lvl="4"/>
            <a:r>
              <a:rPr lang="ca-ES"/>
              <a:t>Cinquè nivell</a:t>
            </a:r>
            <a:endParaRPr lang="es-ES"/>
          </a:p>
        </p:txBody>
      </p:sp>
      <p:sp>
        <p:nvSpPr>
          <p:cNvPr id="4" name="Contenidor de data 3">
            <a:extLst>
              <a:ext uri="{FF2B5EF4-FFF2-40B4-BE49-F238E27FC236}">
                <a16:creationId xmlns:a16="http://schemas.microsoft.com/office/drawing/2014/main" id="{C7FD6380-7672-4BBA-9F49-3A0C3064BA64}"/>
              </a:ext>
            </a:extLst>
          </p:cNvPr>
          <p:cNvSpPr>
            <a:spLocks noGrp="1"/>
          </p:cNvSpPr>
          <p:nvPr>
            <p:ph type="dt" sz="half" idx="10"/>
          </p:nvPr>
        </p:nvSpPr>
        <p:spPr/>
        <p:txBody>
          <a:bodyPr/>
          <a:lstStyle/>
          <a:p>
            <a:fld id="{9CCB4C61-E5E7-4A49-AD15-56B60ABDBED9}" type="datetimeFigureOut">
              <a:rPr lang="es-ES" smtClean="0"/>
              <a:t>23/10/25</a:t>
            </a:fld>
            <a:endParaRPr lang="es-ES"/>
          </a:p>
        </p:txBody>
      </p:sp>
      <p:sp>
        <p:nvSpPr>
          <p:cNvPr id="5" name="Contenidor de peu de pàgina 4">
            <a:extLst>
              <a:ext uri="{FF2B5EF4-FFF2-40B4-BE49-F238E27FC236}">
                <a16:creationId xmlns:a16="http://schemas.microsoft.com/office/drawing/2014/main" id="{67BAFFA8-E3B6-4827-B730-1FFF0EB94B58}"/>
              </a:ext>
            </a:extLst>
          </p:cNvPr>
          <p:cNvSpPr>
            <a:spLocks noGrp="1"/>
          </p:cNvSpPr>
          <p:nvPr>
            <p:ph type="ftr" sz="quarter" idx="11"/>
          </p:nvPr>
        </p:nvSpPr>
        <p:spPr/>
        <p:txBody>
          <a:bodyPr/>
          <a:lstStyle/>
          <a:p>
            <a:endParaRPr lang="es-ES"/>
          </a:p>
        </p:txBody>
      </p:sp>
      <p:sp>
        <p:nvSpPr>
          <p:cNvPr id="6" name="Contenidor de número de diapositiva 5">
            <a:extLst>
              <a:ext uri="{FF2B5EF4-FFF2-40B4-BE49-F238E27FC236}">
                <a16:creationId xmlns:a16="http://schemas.microsoft.com/office/drawing/2014/main" id="{4321A892-AFD5-48BB-A2BD-EFFDA4349028}"/>
              </a:ext>
            </a:extLst>
          </p:cNvPr>
          <p:cNvSpPr>
            <a:spLocks noGrp="1"/>
          </p:cNvSpPr>
          <p:nvPr>
            <p:ph type="sldNum" sz="quarter" idx="12"/>
          </p:nvPr>
        </p:nvSpPr>
        <p:spPr/>
        <p:txBody>
          <a:bodyPr/>
          <a:lstStyle/>
          <a:p>
            <a:fld id="{2E27EC0A-8B5F-471C-859B-A23995269196}" type="slidenum">
              <a:rPr lang="es-ES" smtClean="0"/>
              <a:t>‹Nº›</a:t>
            </a:fld>
            <a:endParaRPr lang="es-ES"/>
          </a:p>
        </p:txBody>
      </p:sp>
    </p:spTree>
    <p:extLst>
      <p:ext uri="{BB962C8B-B14F-4D97-AF65-F5344CB8AC3E}">
        <p14:creationId xmlns:p14="http://schemas.microsoft.com/office/powerpoint/2010/main" val="36788489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ol vertical i text">
    <p:spTree>
      <p:nvGrpSpPr>
        <p:cNvPr id="1" name=""/>
        <p:cNvGrpSpPr/>
        <p:nvPr/>
      </p:nvGrpSpPr>
      <p:grpSpPr>
        <a:xfrm>
          <a:off x="0" y="0"/>
          <a:ext cx="0" cy="0"/>
          <a:chOff x="0" y="0"/>
          <a:chExt cx="0" cy="0"/>
        </a:xfrm>
      </p:grpSpPr>
      <p:sp>
        <p:nvSpPr>
          <p:cNvPr id="2" name="Títol vertical 1">
            <a:extLst>
              <a:ext uri="{FF2B5EF4-FFF2-40B4-BE49-F238E27FC236}">
                <a16:creationId xmlns:a16="http://schemas.microsoft.com/office/drawing/2014/main" id="{6B0FDB24-FF4B-4507-B94B-B6B41F9DB1FA}"/>
              </a:ext>
            </a:extLst>
          </p:cNvPr>
          <p:cNvSpPr>
            <a:spLocks noGrp="1"/>
          </p:cNvSpPr>
          <p:nvPr>
            <p:ph type="title" orient="vert"/>
          </p:nvPr>
        </p:nvSpPr>
        <p:spPr>
          <a:xfrm>
            <a:off x="8724900" y="365125"/>
            <a:ext cx="2628900" cy="5811838"/>
          </a:xfrm>
        </p:spPr>
        <p:txBody>
          <a:bodyPr vert="eaVert"/>
          <a:lstStyle/>
          <a:p>
            <a:r>
              <a:rPr lang="ca-ES"/>
              <a:t>Feu clic aquí per editar l'estil</a:t>
            </a:r>
            <a:endParaRPr lang="es-ES"/>
          </a:p>
        </p:txBody>
      </p:sp>
      <p:sp>
        <p:nvSpPr>
          <p:cNvPr id="3" name="Contenidor de text vertical 2">
            <a:extLst>
              <a:ext uri="{FF2B5EF4-FFF2-40B4-BE49-F238E27FC236}">
                <a16:creationId xmlns:a16="http://schemas.microsoft.com/office/drawing/2014/main" id="{7AEF3D80-7362-4211-A3CB-72793B7DA091}"/>
              </a:ext>
            </a:extLst>
          </p:cNvPr>
          <p:cNvSpPr>
            <a:spLocks noGrp="1"/>
          </p:cNvSpPr>
          <p:nvPr>
            <p:ph type="body" orient="vert" idx="1"/>
          </p:nvPr>
        </p:nvSpPr>
        <p:spPr>
          <a:xfrm>
            <a:off x="838200" y="365125"/>
            <a:ext cx="7734300" cy="5811838"/>
          </a:xfrm>
        </p:spPr>
        <p:txBody>
          <a:bodyPr vert="eaVert"/>
          <a:lstStyle/>
          <a:p>
            <a:pPr lvl="0"/>
            <a:r>
              <a:rPr lang="ca-ES"/>
              <a:t>Feu clic per editar els estils del text del patró</a:t>
            </a:r>
          </a:p>
          <a:p>
            <a:pPr lvl="1"/>
            <a:r>
              <a:rPr lang="ca-ES"/>
              <a:t>Segon nivell</a:t>
            </a:r>
          </a:p>
          <a:p>
            <a:pPr lvl="2"/>
            <a:r>
              <a:rPr lang="ca-ES"/>
              <a:t>Tercer nivell</a:t>
            </a:r>
          </a:p>
          <a:p>
            <a:pPr lvl="3"/>
            <a:r>
              <a:rPr lang="ca-ES"/>
              <a:t>Quart nivell</a:t>
            </a:r>
          </a:p>
          <a:p>
            <a:pPr lvl="4"/>
            <a:r>
              <a:rPr lang="ca-ES"/>
              <a:t>Cinquè nivell</a:t>
            </a:r>
            <a:endParaRPr lang="es-ES"/>
          </a:p>
        </p:txBody>
      </p:sp>
      <p:sp>
        <p:nvSpPr>
          <p:cNvPr id="4" name="Contenidor de data 3">
            <a:extLst>
              <a:ext uri="{FF2B5EF4-FFF2-40B4-BE49-F238E27FC236}">
                <a16:creationId xmlns:a16="http://schemas.microsoft.com/office/drawing/2014/main" id="{B5F000D3-B29B-43EF-B763-0CB762952478}"/>
              </a:ext>
            </a:extLst>
          </p:cNvPr>
          <p:cNvSpPr>
            <a:spLocks noGrp="1"/>
          </p:cNvSpPr>
          <p:nvPr>
            <p:ph type="dt" sz="half" idx="10"/>
          </p:nvPr>
        </p:nvSpPr>
        <p:spPr/>
        <p:txBody>
          <a:bodyPr/>
          <a:lstStyle/>
          <a:p>
            <a:fld id="{9CCB4C61-E5E7-4A49-AD15-56B60ABDBED9}" type="datetimeFigureOut">
              <a:rPr lang="es-ES" smtClean="0"/>
              <a:t>23/10/25</a:t>
            </a:fld>
            <a:endParaRPr lang="es-ES"/>
          </a:p>
        </p:txBody>
      </p:sp>
      <p:sp>
        <p:nvSpPr>
          <p:cNvPr id="5" name="Contenidor de peu de pàgina 4">
            <a:extLst>
              <a:ext uri="{FF2B5EF4-FFF2-40B4-BE49-F238E27FC236}">
                <a16:creationId xmlns:a16="http://schemas.microsoft.com/office/drawing/2014/main" id="{4FBC1221-B80C-4906-A258-6FB861663EC3}"/>
              </a:ext>
            </a:extLst>
          </p:cNvPr>
          <p:cNvSpPr>
            <a:spLocks noGrp="1"/>
          </p:cNvSpPr>
          <p:nvPr>
            <p:ph type="ftr" sz="quarter" idx="11"/>
          </p:nvPr>
        </p:nvSpPr>
        <p:spPr/>
        <p:txBody>
          <a:bodyPr/>
          <a:lstStyle/>
          <a:p>
            <a:endParaRPr lang="es-ES"/>
          </a:p>
        </p:txBody>
      </p:sp>
      <p:sp>
        <p:nvSpPr>
          <p:cNvPr id="6" name="Contenidor de número de diapositiva 5">
            <a:extLst>
              <a:ext uri="{FF2B5EF4-FFF2-40B4-BE49-F238E27FC236}">
                <a16:creationId xmlns:a16="http://schemas.microsoft.com/office/drawing/2014/main" id="{0ACF66C5-ED98-45A8-86F6-030487671292}"/>
              </a:ext>
            </a:extLst>
          </p:cNvPr>
          <p:cNvSpPr>
            <a:spLocks noGrp="1"/>
          </p:cNvSpPr>
          <p:nvPr>
            <p:ph type="sldNum" sz="quarter" idx="12"/>
          </p:nvPr>
        </p:nvSpPr>
        <p:spPr/>
        <p:txBody>
          <a:bodyPr/>
          <a:lstStyle/>
          <a:p>
            <a:fld id="{2E27EC0A-8B5F-471C-859B-A23995269196}" type="slidenum">
              <a:rPr lang="es-ES" smtClean="0"/>
              <a:t>‹Nº›</a:t>
            </a:fld>
            <a:endParaRPr lang="es-ES"/>
          </a:p>
        </p:txBody>
      </p:sp>
    </p:spTree>
    <p:extLst>
      <p:ext uri="{BB962C8B-B14F-4D97-AF65-F5344CB8AC3E}">
        <p14:creationId xmlns:p14="http://schemas.microsoft.com/office/powerpoint/2010/main" val="32819092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ol i objectes">
    <p:spTree>
      <p:nvGrpSpPr>
        <p:cNvPr id="1" name=""/>
        <p:cNvGrpSpPr/>
        <p:nvPr/>
      </p:nvGrpSpPr>
      <p:grpSpPr>
        <a:xfrm>
          <a:off x="0" y="0"/>
          <a:ext cx="0" cy="0"/>
          <a:chOff x="0" y="0"/>
          <a:chExt cx="0" cy="0"/>
        </a:xfrm>
      </p:grpSpPr>
      <p:sp>
        <p:nvSpPr>
          <p:cNvPr id="2" name="Títol 1">
            <a:extLst>
              <a:ext uri="{FF2B5EF4-FFF2-40B4-BE49-F238E27FC236}">
                <a16:creationId xmlns:a16="http://schemas.microsoft.com/office/drawing/2014/main" id="{50D2C973-B21D-4094-B0C2-52EFE5DD7995}"/>
              </a:ext>
            </a:extLst>
          </p:cNvPr>
          <p:cNvSpPr>
            <a:spLocks noGrp="1"/>
          </p:cNvSpPr>
          <p:nvPr>
            <p:ph type="title"/>
          </p:nvPr>
        </p:nvSpPr>
        <p:spPr/>
        <p:txBody>
          <a:bodyPr/>
          <a:lstStyle/>
          <a:p>
            <a:r>
              <a:rPr lang="ca-ES"/>
              <a:t>Feu clic aquí per editar l'estil</a:t>
            </a:r>
            <a:endParaRPr lang="es-ES"/>
          </a:p>
        </p:txBody>
      </p:sp>
      <p:sp>
        <p:nvSpPr>
          <p:cNvPr id="3" name="Contenidor de contingut 2">
            <a:extLst>
              <a:ext uri="{FF2B5EF4-FFF2-40B4-BE49-F238E27FC236}">
                <a16:creationId xmlns:a16="http://schemas.microsoft.com/office/drawing/2014/main" id="{244D6D44-544D-47E2-9BEE-7BF0F1DE0EA0}"/>
              </a:ext>
            </a:extLst>
          </p:cNvPr>
          <p:cNvSpPr>
            <a:spLocks noGrp="1"/>
          </p:cNvSpPr>
          <p:nvPr>
            <p:ph idx="1"/>
          </p:nvPr>
        </p:nvSpPr>
        <p:spPr/>
        <p:txBody>
          <a:bodyPr/>
          <a:lstStyle/>
          <a:p>
            <a:pPr lvl="0"/>
            <a:r>
              <a:rPr lang="ca-ES"/>
              <a:t>Feu clic per editar els estils del text del patró</a:t>
            </a:r>
          </a:p>
          <a:p>
            <a:pPr lvl="1"/>
            <a:r>
              <a:rPr lang="ca-ES"/>
              <a:t>Segon nivell</a:t>
            </a:r>
          </a:p>
          <a:p>
            <a:pPr lvl="2"/>
            <a:r>
              <a:rPr lang="ca-ES"/>
              <a:t>Tercer nivell</a:t>
            </a:r>
          </a:p>
          <a:p>
            <a:pPr lvl="3"/>
            <a:r>
              <a:rPr lang="ca-ES"/>
              <a:t>Quart nivell</a:t>
            </a:r>
          </a:p>
          <a:p>
            <a:pPr lvl="4"/>
            <a:r>
              <a:rPr lang="ca-ES"/>
              <a:t>Cinquè nivell</a:t>
            </a:r>
            <a:endParaRPr lang="es-ES"/>
          </a:p>
        </p:txBody>
      </p:sp>
      <p:sp>
        <p:nvSpPr>
          <p:cNvPr id="4" name="Contenidor de data 3">
            <a:extLst>
              <a:ext uri="{FF2B5EF4-FFF2-40B4-BE49-F238E27FC236}">
                <a16:creationId xmlns:a16="http://schemas.microsoft.com/office/drawing/2014/main" id="{E83084C2-6CFA-4DD2-8814-2C519EB1AAB0}"/>
              </a:ext>
            </a:extLst>
          </p:cNvPr>
          <p:cNvSpPr>
            <a:spLocks noGrp="1"/>
          </p:cNvSpPr>
          <p:nvPr>
            <p:ph type="dt" sz="half" idx="10"/>
          </p:nvPr>
        </p:nvSpPr>
        <p:spPr/>
        <p:txBody>
          <a:bodyPr/>
          <a:lstStyle/>
          <a:p>
            <a:fld id="{9CCB4C61-E5E7-4A49-AD15-56B60ABDBED9}" type="datetimeFigureOut">
              <a:rPr lang="es-ES" smtClean="0"/>
              <a:t>23/10/25</a:t>
            </a:fld>
            <a:endParaRPr lang="es-ES"/>
          </a:p>
        </p:txBody>
      </p:sp>
      <p:sp>
        <p:nvSpPr>
          <p:cNvPr id="5" name="Contenidor de peu de pàgina 4">
            <a:extLst>
              <a:ext uri="{FF2B5EF4-FFF2-40B4-BE49-F238E27FC236}">
                <a16:creationId xmlns:a16="http://schemas.microsoft.com/office/drawing/2014/main" id="{E53766F8-44A5-43EA-81A4-38050A999487}"/>
              </a:ext>
            </a:extLst>
          </p:cNvPr>
          <p:cNvSpPr>
            <a:spLocks noGrp="1"/>
          </p:cNvSpPr>
          <p:nvPr>
            <p:ph type="ftr" sz="quarter" idx="11"/>
          </p:nvPr>
        </p:nvSpPr>
        <p:spPr/>
        <p:txBody>
          <a:bodyPr/>
          <a:lstStyle/>
          <a:p>
            <a:endParaRPr lang="es-ES"/>
          </a:p>
        </p:txBody>
      </p:sp>
      <p:sp>
        <p:nvSpPr>
          <p:cNvPr id="6" name="Contenidor de número de diapositiva 5">
            <a:extLst>
              <a:ext uri="{FF2B5EF4-FFF2-40B4-BE49-F238E27FC236}">
                <a16:creationId xmlns:a16="http://schemas.microsoft.com/office/drawing/2014/main" id="{9E34AADA-DAE9-43A0-8F25-8830DB77ED5E}"/>
              </a:ext>
            </a:extLst>
          </p:cNvPr>
          <p:cNvSpPr>
            <a:spLocks noGrp="1"/>
          </p:cNvSpPr>
          <p:nvPr>
            <p:ph type="sldNum" sz="quarter" idx="12"/>
          </p:nvPr>
        </p:nvSpPr>
        <p:spPr/>
        <p:txBody>
          <a:bodyPr/>
          <a:lstStyle/>
          <a:p>
            <a:fld id="{2E27EC0A-8B5F-471C-859B-A23995269196}" type="slidenum">
              <a:rPr lang="es-ES" smtClean="0"/>
              <a:t>‹Nº›</a:t>
            </a:fld>
            <a:endParaRPr lang="es-ES"/>
          </a:p>
        </p:txBody>
      </p:sp>
    </p:spTree>
    <p:extLst>
      <p:ext uri="{BB962C8B-B14F-4D97-AF65-F5344CB8AC3E}">
        <p14:creationId xmlns:p14="http://schemas.microsoft.com/office/powerpoint/2010/main" val="24335560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pçalera de la secció">
    <p:spTree>
      <p:nvGrpSpPr>
        <p:cNvPr id="1" name=""/>
        <p:cNvGrpSpPr/>
        <p:nvPr/>
      </p:nvGrpSpPr>
      <p:grpSpPr>
        <a:xfrm>
          <a:off x="0" y="0"/>
          <a:ext cx="0" cy="0"/>
          <a:chOff x="0" y="0"/>
          <a:chExt cx="0" cy="0"/>
        </a:xfrm>
      </p:grpSpPr>
      <p:sp>
        <p:nvSpPr>
          <p:cNvPr id="2" name="Títol 1">
            <a:extLst>
              <a:ext uri="{FF2B5EF4-FFF2-40B4-BE49-F238E27FC236}">
                <a16:creationId xmlns:a16="http://schemas.microsoft.com/office/drawing/2014/main" id="{EB261105-C4A3-41E4-89A3-0887E6A3646A}"/>
              </a:ext>
            </a:extLst>
          </p:cNvPr>
          <p:cNvSpPr>
            <a:spLocks noGrp="1"/>
          </p:cNvSpPr>
          <p:nvPr>
            <p:ph type="title"/>
          </p:nvPr>
        </p:nvSpPr>
        <p:spPr>
          <a:xfrm>
            <a:off x="831850" y="1709738"/>
            <a:ext cx="10515600" cy="2852737"/>
          </a:xfrm>
        </p:spPr>
        <p:txBody>
          <a:bodyPr anchor="b"/>
          <a:lstStyle>
            <a:lvl1pPr>
              <a:defRPr sz="6000"/>
            </a:lvl1pPr>
          </a:lstStyle>
          <a:p>
            <a:r>
              <a:rPr lang="ca-ES"/>
              <a:t>Feu clic aquí per editar l'estil</a:t>
            </a:r>
            <a:endParaRPr lang="es-ES"/>
          </a:p>
        </p:txBody>
      </p:sp>
      <p:sp>
        <p:nvSpPr>
          <p:cNvPr id="3" name="Contenidor de text 2">
            <a:extLst>
              <a:ext uri="{FF2B5EF4-FFF2-40B4-BE49-F238E27FC236}">
                <a16:creationId xmlns:a16="http://schemas.microsoft.com/office/drawing/2014/main" id="{9CAEB563-36D2-458A-84F2-391578D2001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ca-ES"/>
              <a:t>Feu clic per editar els estils del text del patró</a:t>
            </a:r>
          </a:p>
        </p:txBody>
      </p:sp>
      <p:sp>
        <p:nvSpPr>
          <p:cNvPr id="4" name="Contenidor de data 3">
            <a:extLst>
              <a:ext uri="{FF2B5EF4-FFF2-40B4-BE49-F238E27FC236}">
                <a16:creationId xmlns:a16="http://schemas.microsoft.com/office/drawing/2014/main" id="{8B754992-AE4E-4014-9CF6-447E85B71823}"/>
              </a:ext>
            </a:extLst>
          </p:cNvPr>
          <p:cNvSpPr>
            <a:spLocks noGrp="1"/>
          </p:cNvSpPr>
          <p:nvPr>
            <p:ph type="dt" sz="half" idx="10"/>
          </p:nvPr>
        </p:nvSpPr>
        <p:spPr/>
        <p:txBody>
          <a:bodyPr/>
          <a:lstStyle/>
          <a:p>
            <a:fld id="{9CCB4C61-E5E7-4A49-AD15-56B60ABDBED9}" type="datetimeFigureOut">
              <a:rPr lang="es-ES" smtClean="0"/>
              <a:t>23/10/25</a:t>
            </a:fld>
            <a:endParaRPr lang="es-ES"/>
          </a:p>
        </p:txBody>
      </p:sp>
      <p:sp>
        <p:nvSpPr>
          <p:cNvPr id="5" name="Contenidor de peu de pàgina 4">
            <a:extLst>
              <a:ext uri="{FF2B5EF4-FFF2-40B4-BE49-F238E27FC236}">
                <a16:creationId xmlns:a16="http://schemas.microsoft.com/office/drawing/2014/main" id="{8AAE71EA-526D-48B0-9492-F0CB86E60A80}"/>
              </a:ext>
            </a:extLst>
          </p:cNvPr>
          <p:cNvSpPr>
            <a:spLocks noGrp="1"/>
          </p:cNvSpPr>
          <p:nvPr>
            <p:ph type="ftr" sz="quarter" idx="11"/>
          </p:nvPr>
        </p:nvSpPr>
        <p:spPr/>
        <p:txBody>
          <a:bodyPr/>
          <a:lstStyle/>
          <a:p>
            <a:endParaRPr lang="es-ES"/>
          </a:p>
        </p:txBody>
      </p:sp>
      <p:sp>
        <p:nvSpPr>
          <p:cNvPr id="6" name="Contenidor de número de diapositiva 5">
            <a:extLst>
              <a:ext uri="{FF2B5EF4-FFF2-40B4-BE49-F238E27FC236}">
                <a16:creationId xmlns:a16="http://schemas.microsoft.com/office/drawing/2014/main" id="{37169CBD-DC79-40A2-831F-3271E625A2C8}"/>
              </a:ext>
            </a:extLst>
          </p:cNvPr>
          <p:cNvSpPr>
            <a:spLocks noGrp="1"/>
          </p:cNvSpPr>
          <p:nvPr>
            <p:ph type="sldNum" sz="quarter" idx="12"/>
          </p:nvPr>
        </p:nvSpPr>
        <p:spPr/>
        <p:txBody>
          <a:bodyPr/>
          <a:lstStyle/>
          <a:p>
            <a:fld id="{2E27EC0A-8B5F-471C-859B-A23995269196}" type="slidenum">
              <a:rPr lang="es-ES" smtClean="0"/>
              <a:t>‹Nº›</a:t>
            </a:fld>
            <a:endParaRPr lang="es-ES"/>
          </a:p>
        </p:txBody>
      </p:sp>
    </p:spTree>
    <p:extLst>
      <p:ext uri="{BB962C8B-B14F-4D97-AF65-F5344CB8AC3E}">
        <p14:creationId xmlns:p14="http://schemas.microsoft.com/office/powerpoint/2010/main" val="13756662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ctes">
    <p:spTree>
      <p:nvGrpSpPr>
        <p:cNvPr id="1" name=""/>
        <p:cNvGrpSpPr/>
        <p:nvPr/>
      </p:nvGrpSpPr>
      <p:grpSpPr>
        <a:xfrm>
          <a:off x="0" y="0"/>
          <a:ext cx="0" cy="0"/>
          <a:chOff x="0" y="0"/>
          <a:chExt cx="0" cy="0"/>
        </a:xfrm>
      </p:grpSpPr>
      <p:sp>
        <p:nvSpPr>
          <p:cNvPr id="2" name="Títol 1">
            <a:extLst>
              <a:ext uri="{FF2B5EF4-FFF2-40B4-BE49-F238E27FC236}">
                <a16:creationId xmlns:a16="http://schemas.microsoft.com/office/drawing/2014/main" id="{87A16D8D-EC92-463E-A920-B5FB919556E4}"/>
              </a:ext>
            </a:extLst>
          </p:cNvPr>
          <p:cNvSpPr>
            <a:spLocks noGrp="1"/>
          </p:cNvSpPr>
          <p:nvPr>
            <p:ph type="title"/>
          </p:nvPr>
        </p:nvSpPr>
        <p:spPr/>
        <p:txBody>
          <a:bodyPr/>
          <a:lstStyle/>
          <a:p>
            <a:r>
              <a:rPr lang="ca-ES"/>
              <a:t>Feu clic aquí per editar l'estil</a:t>
            </a:r>
            <a:endParaRPr lang="es-ES"/>
          </a:p>
        </p:txBody>
      </p:sp>
      <p:sp>
        <p:nvSpPr>
          <p:cNvPr id="3" name="Contenidor de contingut 2">
            <a:extLst>
              <a:ext uri="{FF2B5EF4-FFF2-40B4-BE49-F238E27FC236}">
                <a16:creationId xmlns:a16="http://schemas.microsoft.com/office/drawing/2014/main" id="{AFD0A89D-9772-4ED7-94DC-C72E9559DDA8}"/>
              </a:ext>
            </a:extLst>
          </p:cNvPr>
          <p:cNvSpPr>
            <a:spLocks noGrp="1"/>
          </p:cNvSpPr>
          <p:nvPr>
            <p:ph sz="half" idx="1"/>
          </p:nvPr>
        </p:nvSpPr>
        <p:spPr>
          <a:xfrm>
            <a:off x="838200" y="1825625"/>
            <a:ext cx="5181600" cy="4351338"/>
          </a:xfrm>
        </p:spPr>
        <p:txBody>
          <a:bodyPr/>
          <a:lstStyle/>
          <a:p>
            <a:pPr lvl="0"/>
            <a:r>
              <a:rPr lang="ca-ES"/>
              <a:t>Feu clic per editar els estils del text del patró</a:t>
            </a:r>
          </a:p>
          <a:p>
            <a:pPr lvl="1"/>
            <a:r>
              <a:rPr lang="ca-ES"/>
              <a:t>Segon nivell</a:t>
            </a:r>
          </a:p>
          <a:p>
            <a:pPr lvl="2"/>
            <a:r>
              <a:rPr lang="ca-ES"/>
              <a:t>Tercer nivell</a:t>
            </a:r>
          </a:p>
          <a:p>
            <a:pPr lvl="3"/>
            <a:r>
              <a:rPr lang="ca-ES"/>
              <a:t>Quart nivell</a:t>
            </a:r>
          </a:p>
          <a:p>
            <a:pPr lvl="4"/>
            <a:r>
              <a:rPr lang="ca-ES"/>
              <a:t>Cinquè nivell</a:t>
            </a:r>
            <a:endParaRPr lang="es-ES"/>
          </a:p>
        </p:txBody>
      </p:sp>
      <p:sp>
        <p:nvSpPr>
          <p:cNvPr id="4" name="Contenidor de contingut 3">
            <a:extLst>
              <a:ext uri="{FF2B5EF4-FFF2-40B4-BE49-F238E27FC236}">
                <a16:creationId xmlns:a16="http://schemas.microsoft.com/office/drawing/2014/main" id="{5A9EEC94-3222-417E-8B11-50CF221229D4}"/>
              </a:ext>
            </a:extLst>
          </p:cNvPr>
          <p:cNvSpPr>
            <a:spLocks noGrp="1"/>
          </p:cNvSpPr>
          <p:nvPr>
            <p:ph sz="half" idx="2"/>
          </p:nvPr>
        </p:nvSpPr>
        <p:spPr>
          <a:xfrm>
            <a:off x="6172200" y="1825625"/>
            <a:ext cx="5181600" cy="4351338"/>
          </a:xfrm>
        </p:spPr>
        <p:txBody>
          <a:bodyPr/>
          <a:lstStyle/>
          <a:p>
            <a:pPr lvl="0"/>
            <a:r>
              <a:rPr lang="ca-ES"/>
              <a:t>Feu clic per editar els estils del text del patró</a:t>
            </a:r>
          </a:p>
          <a:p>
            <a:pPr lvl="1"/>
            <a:r>
              <a:rPr lang="ca-ES"/>
              <a:t>Segon nivell</a:t>
            </a:r>
          </a:p>
          <a:p>
            <a:pPr lvl="2"/>
            <a:r>
              <a:rPr lang="ca-ES"/>
              <a:t>Tercer nivell</a:t>
            </a:r>
          </a:p>
          <a:p>
            <a:pPr lvl="3"/>
            <a:r>
              <a:rPr lang="ca-ES"/>
              <a:t>Quart nivell</a:t>
            </a:r>
          </a:p>
          <a:p>
            <a:pPr lvl="4"/>
            <a:r>
              <a:rPr lang="ca-ES"/>
              <a:t>Cinquè nivell</a:t>
            </a:r>
            <a:endParaRPr lang="es-ES"/>
          </a:p>
        </p:txBody>
      </p:sp>
      <p:sp>
        <p:nvSpPr>
          <p:cNvPr id="5" name="Contenidor de data 4">
            <a:extLst>
              <a:ext uri="{FF2B5EF4-FFF2-40B4-BE49-F238E27FC236}">
                <a16:creationId xmlns:a16="http://schemas.microsoft.com/office/drawing/2014/main" id="{C6BD9B9A-4378-4A7D-B6F0-94925DBED2E2}"/>
              </a:ext>
            </a:extLst>
          </p:cNvPr>
          <p:cNvSpPr>
            <a:spLocks noGrp="1"/>
          </p:cNvSpPr>
          <p:nvPr>
            <p:ph type="dt" sz="half" idx="10"/>
          </p:nvPr>
        </p:nvSpPr>
        <p:spPr/>
        <p:txBody>
          <a:bodyPr/>
          <a:lstStyle/>
          <a:p>
            <a:fld id="{9CCB4C61-E5E7-4A49-AD15-56B60ABDBED9}" type="datetimeFigureOut">
              <a:rPr lang="es-ES" smtClean="0"/>
              <a:t>23/10/25</a:t>
            </a:fld>
            <a:endParaRPr lang="es-ES"/>
          </a:p>
        </p:txBody>
      </p:sp>
      <p:sp>
        <p:nvSpPr>
          <p:cNvPr id="6" name="Contenidor de peu de pàgina 5">
            <a:extLst>
              <a:ext uri="{FF2B5EF4-FFF2-40B4-BE49-F238E27FC236}">
                <a16:creationId xmlns:a16="http://schemas.microsoft.com/office/drawing/2014/main" id="{8073DAB6-A25B-495F-94A7-10C23B925A61}"/>
              </a:ext>
            </a:extLst>
          </p:cNvPr>
          <p:cNvSpPr>
            <a:spLocks noGrp="1"/>
          </p:cNvSpPr>
          <p:nvPr>
            <p:ph type="ftr" sz="quarter" idx="11"/>
          </p:nvPr>
        </p:nvSpPr>
        <p:spPr/>
        <p:txBody>
          <a:bodyPr/>
          <a:lstStyle/>
          <a:p>
            <a:endParaRPr lang="es-ES"/>
          </a:p>
        </p:txBody>
      </p:sp>
      <p:sp>
        <p:nvSpPr>
          <p:cNvPr id="7" name="Contenidor de número de diapositiva 6">
            <a:extLst>
              <a:ext uri="{FF2B5EF4-FFF2-40B4-BE49-F238E27FC236}">
                <a16:creationId xmlns:a16="http://schemas.microsoft.com/office/drawing/2014/main" id="{5742DA29-7D6E-4B87-9257-58251AB7C2C6}"/>
              </a:ext>
            </a:extLst>
          </p:cNvPr>
          <p:cNvSpPr>
            <a:spLocks noGrp="1"/>
          </p:cNvSpPr>
          <p:nvPr>
            <p:ph type="sldNum" sz="quarter" idx="12"/>
          </p:nvPr>
        </p:nvSpPr>
        <p:spPr/>
        <p:txBody>
          <a:bodyPr/>
          <a:lstStyle/>
          <a:p>
            <a:fld id="{2E27EC0A-8B5F-471C-859B-A23995269196}" type="slidenum">
              <a:rPr lang="es-ES" smtClean="0"/>
              <a:t>‹Nº›</a:t>
            </a:fld>
            <a:endParaRPr lang="es-ES"/>
          </a:p>
        </p:txBody>
      </p:sp>
    </p:spTree>
    <p:extLst>
      <p:ext uri="{BB962C8B-B14F-4D97-AF65-F5344CB8AC3E}">
        <p14:creationId xmlns:p14="http://schemas.microsoft.com/office/powerpoint/2010/main" val="32833091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
    <p:spTree>
      <p:nvGrpSpPr>
        <p:cNvPr id="1" name=""/>
        <p:cNvGrpSpPr/>
        <p:nvPr/>
      </p:nvGrpSpPr>
      <p:grpSpPr>
        <a:xfrm>
          <a:off x="0" y="0"/>
          <a:ext cx="0" cy="0"/>
          <a:chOff x="0" y="0"/>
          <a:chExt cx="0" cy="0"/>
        </a:xfrm>
      </p:grpSpPr>
      <p:sp>
        <p:nvSpPr>
          <p:cNvPr id="2" name="Títol 1">
            <a:extLst>
              <a:ext uri="{FF2B5EF4-FFF2-40B4-BE49-F238E27FC236}">
                <a16:creationId xmlns:a16="http://schemas.microsoft.com/office/drawing/2014/main" id="{DB7290C2-5103-4699-9DB8-E6B10DEFA168}"/>
              </a:ext>
            </a:extLst>
          </p:cNvPr>
          <p:cNvSpPr>
            <a:spLocks noGrp="1"/>
          </p:cNvSpPr>
          <p:nvPr>
            <p:ph type="title"/>
          </p:nvPr>
        </p:nvSpPr>
        <p:spPr>
          <a:xfrm>
            <a:off x="839788" y="365125"/>
            <a:ext cx="10515600" cy="1325563"/>
          </a:xfrm>
        </p:spPr>
        <p:txBody>
          <a:bodyPr/>
          <a:lstStyle/>
          <a:p>
            <a:r>
              <a:rPr lang="ca-ES"/>
              <a:t>Feu clic aquí per editar l'estil</a:t>
            </a:r>
            <a:endParaRPr lang="es-ES"/>
          </a:p>
        </p:txBody>
      </p:sp>
      <p:sp>
        <p:nvSpPr>
          <p:cNvPr id="3" name="Contenidor de text 2">
            <a:extLst>
              <a:ext uri="{FF2B5EF4-FFF2-40B4-BE49-F238E27FC236}">
                <a16:creationId xmlns:a16="http://schemas.microsoft.com/office/drawing/2014/main" id="{144D9107-74C3-40D9-8013-827B377995C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a-ES"/>
              <a:t>Feu clic per editar els estils del text del patró</a:t>
            </a:r>
          </a:p>
        </p:txBody>
      </p:sp>
      <p:sp>
        <p:nvSpPr>
          <p:cNvPr id="4" name="Contenidor de contingut 3">
            <a:extLst>
              <a:ext uri="{FF2B5EF4-FFF2-40B4-BE49-F238E27FC236}">
                <a16:creationId xmlns:a16="http://schemas.microsoft.com/office/drawing/2014/main" id="{4C1DFCE3-ECAE-4BA9-A424-DB6848BAB5CC}"/>
              </a:ext>
            </a:extLst>
          </p:cNvPr>
          <p:cNvSpPr>
            <a:spLocks noGrp="1"/>
          </p:cNvSpPr>
          <p:nvPr>
            <p:ph sz="half" idx="2"/>
          </p:nvPr>
        </p:nvSpPr>
        <p:spPr>
          <a:xfrm>
            <a:off x="839788" y="2505075"/>
            <a:ext cx="5157787" cy="3684588"/>
          </a:xfrm>
        </p:spPr>
        <p:txBody>
          <a:bodyPr/>
          <a:lstStyle/>
          <a:p>
            <a:pPr lvl="0"/>
            <a:r>
              <a:rPr lang="ca-ES"/>
              <a:t>Feu clic per editar els estils del text del patró</a:t>
            </a:r>
          </a:p>
          <a:p>
            <a:pPr lvl="1"/>
            <a:r>
              <a:rPr lang="ca-ES"/>
              <a:t>Segon nivell</a:t>
            </a:r>
          </a:p>
          <a:p>
            <a:pPr lvl="2"/>
            <a:r>
              <a:rPr lang="ca-ES"/>
              <a:t>Tercer nivell</a:t>
            </a:r>
          </a:p>
          <a:p>
            <a:pPr lvl="3"/>
            <a:r>
              <a:rPr lang="ca-ES"/>
              <a:t>Quart nivell</a:t>
            </a:r>
          </a:p>
          <a:p>
            <a:pPr lvl="4"/>
            <a:r>
              <a:rPr lang="ca-ES"/>
              <a:t>Cinquè nivell</a:t>
            </a:r>
            <a:endParaRPr lang="es-ES"/>
          </a:p>
        </p:txBody>
      </p:sp>
      <p:sp>
        <p:nvSpPr>
          <p:cNvPr id="5" name="Contenidor de text 4">
            <a:extLst>
              <a:ext uri="{FF2B5EF4-FFF2-40B4-BE49-F238E27FC236}">
                <a16:creationId xmlns:a16="http://schemas.microsoft.com/office/drawing/2014/main" id="{18616FF1-DF4A-48F0-AE7A-29751463F2B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a-ES"/>
              <a:t>Feu clic per editar els estils del text del patró</a:t>
            </a:r>
          </a:p>
        </p:txBody>
      </p:sp>
      <p:sp>
        <p:nvSpPr>
          <p:cNvPr id="6" name="Contenidor de contingut 5">
            <a:extLst>
              <a:ext uri="{FF2B5EF4-FFF2-40B4-BE49-F238E27FC236}">
                <a16:creationId xmlns:a16="http://schemas.microsoft.com/office/drawing/2014/main" id="{0652DB53-BC74-4273-B471-E9A59FF6145B}"/>
              </a:ext>
            </a:extLst>
          </p:cNvPr>
          <p:cNvSpPr>
            <a:spLocks noGrp="1"/>
          </p:cNvSpPr>
          <p:nvPr>
            <p:ph sz="quarter" idx="4"/>
          </p:nvPr>
        </p:nvSpPr>
        <p:spPr>
          <a:xfrm>
            <a:off x="6172200" y="2505075"/>
            <a:ext cx="5183188" cy="3684588"/>
          </a:xfrm>
        </p:spPr>
        <p:txBody>
          <a:bodyPr/>
          <a:lstStyle/>
          <a:p>
            <a:pPr lvl="0"/>
            <a:r>
              <a:rPr lang="ca-ES"/>
              <a:t>Feu clic per editar els estils del text del patró</a:t>
            </a:r>
          </a:p>
          <a:p>
            <a:pPr lvl="1"/>
            <a:r>
              <a:rPr lang="ca-ES"/>
              <a:t>Segon nivell</a:t>
            </a:r>
          </a:p>
          <a:p>
            <a:pPr lvl="2"/>
            <a:r>
              <a:rPr lang="ca-ES"/>
              <a:t>Tercer nivell</a:t>
            </a:r>
          </a:p>
          <a:p>
            <a:pPr lvl="3"/>
            <a:r>
              <a:rPr lang="ca-ES"/>
              <a:t>Quart nivell</a:t>
            </a:r>
          </a:p>
          <a:p>
            <a:pPr lvl="4"/>
            <a:r>
              <a:rPr lang="ca-ES"/>
              <a:t>Cinquè nivell</a:t>
            </a:r>
            <a:endParaRPr lang="es-ES"/>
          </a:p>
        </p:txBody>
      </p:sp>
      <p:sp>
        <p:nvSpPr>
          <p:cNvPr id="7" name="Contenidor de data 6">
            <a:extLst>
              <a:ext uri="{FF2B5EF4-FFF2-40B4-BE49-F238E27FC236}">
                <a16:creationId xmlns:a16="http://schemas.microsoft.com/office/drawing/2014/main" id="{98E6A4B9-EA90-45F4-927F-15E904810DBC}"/>
              </a:ext>
            </a:extLst>
          </p:cNvPr>
          <p:cNvSpPr>
            <a:spLocks noGrp="1"/>
          </p:cNvSpPr>
          <p:nvPr>
            <p:ph type="dt" sz="half" idx="10"/>
          </p:nvPr>
        </p:nvSpPr>
        <p:spPr/>
        <p:txBody>
          <a:bodyPr/>
          <a:lstStyle/>
          <a:p>
            <a:fld id="{9CCB4C61-E5E7-4A49-AD15-56B60ABDBED9}" type="datetimeFigureOut">
              <a:rPr lang="es-ES" smtClean="0"/>
              <a:t>23/10/25</a:t>
            </a:fld>
            <a:endParaRPr lang="es-ES"/>
          </a:p>
        </p:txBody>
      </p:sp>
      <p:sp>
        <p:nvSpPr>
          <p:cNvPr id="8" name="Contenidor de peu de pàgina 7">
            <a:extLst>
              <a:ext uri="{FF2B5EF4-FFF2-40B4-BE49-F238E27FC236}">
                <a16:creationId xmlns:a16="http://schemas.microsoft.com/office/drawing/2014/main" id="{ADD79A2E-FBC3-4A79-85CB-7E035FD8FFB3}"/>
              </a:ext>
            </a:extLst>
          </p:cNvPr>
          <p:cNvSpPr>
            <a:spLocks noGrp="1"/>
          </p:cNvSpPr>
          <p:nvPr>
            <p:ph type="ftr" sz="quarter" idx="11"/>
          </p:nvPr>
        </p:nvSpPr>
        <p:spPr/>
        <p:txBody>
          <a:bodyPr/>
          <a:lstStyle/>
          <a:p>
            <a:endParaRPr lang="es-ES"/>
          </a:p>
        </p:txBody>
      </p:sp>
      <p:sp>
        <p:nvSpPr>
          <p:cNvPr id="9" name="Contenidor de número de diapositiva 8">
            <a:extLst>
              <a:ext uri="{FF2B5EF4-FFF2-40B4-BE49-F238E27FC236}">
                <a16:creationId xmlns:a16="http://schemas.microsoft.com/office/drawing/2014/main" id="{DCBE3823-4226-465E-921D-6C434E08CC57}"/>
              </a:ext>
            </a:extLst>
          </p:cNvPr>
          <p:cNvSpPr>
            <a:spLocks noGrp="1"/>
          </p:cNvSpPr>
          <p:nvPr>
            <p:ph type="sldNum" sz="quarter" idx="12"/>
          </p:nvPr>
        </p:nvSpPr>
        <p:spPr/>
        <p:txBody>
          <a:bodyPr/>
          <a:lstStyle/>
          <a:p>
            <a:fld id="{2E27EC0A-8B5F-471C-859B-A23995269196}" type="slidenum">
              <a:rPr lang="es-ES" smtClean="0"/>
              <a:t>‹Nº›</a:t>
            </a:fld>
            <a:endParaRPr lang="es-ES"/>
          </a:p>
        </p:txBody>
      </p:sp>
    </p:spTree>
    <p:extLst>
      <p:ext uri="{BB962C8B-B14F-4D97-AF65-F5344CB8AC3E}">
        <p14:creationId xmlns:p14="http://schemas.microsoft.com/office/powerpoint/2010/main" val="40566790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omés títol">
    <p:spTree>
      <p:nvGrpSpPr>
        <p:cNvPr id="1" name=""/>
        <p:cNvGrpSpPr/>
        <p:nvPr/>
      </p:nvGrpSpPr>
      <p:grpSpPr>
        <a:xfrm>
          <a:off x="0" y="0"/>
          <a:ext cx="0" cy="0"/>
          <a:chOff x="0" y="0"/>
          <a:chExt cx="0" cy="0"/>
        </a:xfrm>
      </p:grpSpPr>
      <p:sp>
        <p:nvSpPr>
          <p:cNvPr id="2" name="Títol 1">
            <a:extLst>
              <a:ext uri="{FF2B5EF4-FFF2-40B4-BE49-F238E27FC236}">
                <a16:creationId xmlns:a16="http://schemas.microsoft.com/office/drawing/2014/main" id="{E0881551-52EF-4EE2-9F49-065A33C78DC3}"/>
              </a:ext>
            </a:extLst>
          </p:cNvPr>
          <p:cNvSpPr>
            <a:spLocks noGrp="1"/>
          </p:cNvSpPr>
          <p:nvPr>
            <p:ph type="title"/>
          </p:nvPr>
        </p:nvSpPr>
        <p:spPr/>
        <p:txBody>
          <a:bodyPr/>
          <a:lstStyle/>
          <a:p>
            <a:r>
              <a:rPr lang="ca-ES"/>
              <a:t>Feu clic aquí per editar l'estil</a:t>
            </a:r>
            <a:endParaRPr lang="es-ES"/>
          </a:p>
        </p:txBody>
      </p:sp>
      <p:sp>
        <p:nvSpPr>
          <p:cNvPr id="3" name="Contenidor de data 2">
            <a:extLst>
              <a:ext uri="{FF2B5EF4-FFF2-40B4-BE49-F238E27FC236}">
                <a16:creationId xmlns:a16="http://schemas.microsoft.com/office/drawing/2014/main" id="{E99DEF33-9356-4062-A66A-79A19E9F0929}"/>
              </a:ext>
            </a:extLst>
          </p:cNvPr>
          <p:cNvSpPr>
            <a:spLocks noGrp="1"/>
          </p:cNvSpPr>
          <p:nvPr>
            <p:ph type="dt" sz="half" idx="10"/>
          </p:nvPr>
        </p:nvSpPr>
        <p:spPr/>
        <p:txBody>
          <a:bodyPr/>
          <a:lstStyle/>
          <a:p>
            <a:fld id="{9CCB4C61-E5E7-4A49-AD15-56B60ABDBED9}" type="datetimeFigureOut">
              <a:rPr lang="es-ES" smtClean="0"/>
              <a:t>23/10/25</a:t>
            </a:fld>
            <a:endParaRPr lang="es-ES"/>
          </a:p>
        </p:txBody>
      </p:sp>
      <p:sp>
        <p:nvSpPr>
          <p:cNvPr id="4" name="Contenidor de peu de pàgina 3">
            <a:extLst>
              <a:ext uri="{FF2B5EF4-FFF2-40B4-BE49-F238E27FC236}">
                <a16:creationId xmlns:a16="http://schemas.microsoft.com/office/drawing/2014/main" id="{ED3F0D8D-E5CD-4448-A0AB-0657D61206B6}"/>
              </a:ext>
            </a:extLst>
          </p:cNvPr>
          <p:cNvSpPr>
            <a:spLocks noGrp="1"/>
          </p:cNvSpPr>
          <p:nvPr>
            <p:ph type="ftr" sz="quarter" idx="11"/>
          </p:nvPr>
        </p:nvSpPr>
        <p:spPr/>
        <p:txBody>
          <a:bodyPr/>
          <a:lstStyle/>
          <a:p>
            <a:endParaRPr lang="es-ES"/>
          </a:p>
        </p:txBody>
      </p:sp>
      <p:sp>
        <p:nvSpPr>
          <p:cNvPr id="5" name="Contenidor de número de diapositiva 4">
            <a:extLst>
              <a:ext uri="{FF2B5EF4-FFF2-40B4-BE49-F238E27FC236}">
                <a16:creationId xmlns:a16="http://schemas.microsoft.com/office/drawing/2014/main" id="{57DFE9E5-5740-4CBC-8605-6E8DCBBCA5A4}"/>
              </a:ext>
            </a:extLst>
          </p:cNvPr>
          <p:cNvSpPr>
            <a:spLocks noGrp="1"/>
          </p:cNvSpPr>
          <p:nvPr>
            <p:ph type="sldNum" sz="quarter" idx="12"/>
          </p:nvPr>
        </p:nvSpPr>
        <p:spPr/>
        <p:txBody>
          <a:bodyPr/>
          <a:lstStyle/>
          <a:p>
            <a:fld id="{2E27EC0A-8B5F-471C-859B-A23995269196}" type="slidenum">
              <a:rPr lang="es-ES" smtClean="0"/>
              <a:t>‹Nº›</a:t>
            </a:fld>
            <a:endParaRPr lang="es-ES"/>
          </a:p>
        </p:txBody>
      </p:sp>
    </p:spTree>
    <p:extLst>
      <p:ext uri="{BB962C8B-B14F-4D97-AF65-F5344CB8AC3E}">
        <p14:creationId xmlns:p14="http://schemas.microsoft.com/office/powerpoint/2010/main" val="3696056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
    <p:spTree>
      <p:nvGrpSpPr>
        <p:cNvPr id="1" name=""/>
        <p:cNvGrpSpPr/>
        <p:nvPr/>
      </p:nvGrpSpPr>
      <p:grpSpPr>
        <a:xfrm>
          <a:off x="0" y="0"/>
          <a:ext cx="0" cy="0"/>
          <a:chOff x="0" y="0"/>
          <a:chExt cx="0" cy="0"/>
        </a:xfrm>
      </p:grpSpPr>
      <p:sp>
        <p:nvSpPr>
          <p:cNvPr id="2" name="Contenidor de data 1">
            <a:extLst>
              <a:ext uri="{FF2B5EF4-FFF2-40B4-BE49-F238E27FC236}">
                <a16:creationId xmlns:a16="http://schemas.microsoft.com/office/drawing/2014/main" id="{AD300EC6-671D-49B6-BD62-222D683DFA1B}"/>
              </a:ext>
            </a:extLst>
          </p:cNvPr>
          <p:cNvSpPr>
            <a:spLocks noGrp="1"/>
          </p:cNvSpPr>
          <p:nvPr>
            <p:ph type="dt" sz="half" idx="10"/>
          </p:nvPr>
        </p:nvSpPr>
        <p:spPr/>
        <p:txBody>
          <a:bodyPr/>
          <a:lstStyle/>
          <a:p>
            <a:fld id="{9CCB4C61-E5E7-4A49-AD15-56B60ABDBED9}" type="datetimeFigureOut">
              <a:rPr lang="es-ES" smtClean="0"/>
              <a:t>23/10/25</a:t>
            </a:fld>
            <a:endParaRPr lang="es-ES"/>
          </a:p>
        </p:txBody>
      </p:sp>
      <p:sp>
        <p:nvSpPr>
          <p:cNvPr id="3" name="Contenidor de peu de pàgina 2">
            <a:extLst>
              <a:ext uri="{FF2B5EF4-FFF2-40B4-BE49-F238E27FC236}">
                <a16:creationId xmlns:a16="http://schemas.microsoft.com/office/drawing/2014/main" id="{E738C492-DB8C-4AA1-8B9B-8DE12BF4AD3A}"/>
              </a:ext>
            </a:extLst>
          </p:cNvPr>
          <p:cNvSpPr>
            <a:spLocks noGrp="1"/>
          </p:cNvSpPr>
          <p:nvPr>
            <p:ph type="ftr" sz="quarter" idx="11"/>
          </p:nvPr>
        </p:nvSpPr>
        <p:spPr/>
        <p:txBody>
          <a:bodyPr/>
          <a:lstStyle/>
          <a:p>
            <a:endParaRPr lang="es-ES"/>
          </a:p>
        </p:txBody>
      </p:sp>
      <p:sp>
        <p:nvSpPr>
          <p:cNvPr id="4" name="Contenidor de número de diapositiva 3">
            <a:extLst>
              <a:ext uri="{FF2B5EF4-FFF2-40B4-BE49-F238E27FC236}">
                <a16:creationId xmlns:a16="http://schemas.microsoft.com/office/drawing/2014/main" id="{A2EA3598-70F3-4BFF-B672-6E5711ED048C}"/>
              </a:ext>
            </a:extLst>
          </p:cNvPr>
          <p:cNvSpPr>
            <a:spLocks noGrp="1"/>
          </p:cNvSpPr>
          <p:nvPr>
            <p:ph type="sldNum" sz="quarter" idx="12"/>
          </p:nvPr>
        </p:nvSpPr>
        <p:spPr/>
        <p:txBody>
          <a:bodyPr/>
          <a:lstStyle/>
          <a:p>
            <a:fld id="{2E27EC0A-8B5F-471C-859B-A23995269196}" type="slidenum">
              <a:rPr lang="es-ES" smtClean="0"/>
              <a:t>‹Nº›</a:t>
            </a:fld>
            <a:endParaRPr lang="es-ES"/>
          </a:p>
        </p:txBody>
      </p:sp>
    </p:spTree>
    <p:extLst>
      <p:ext uri="{BB962C8B-B14F-4D97-AF65-F5344CB8AC3E}">
        <p14:creationId xmlns:p14="http://schemas.microsoft.com/office/powerpoint/2010/main" val="6479510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ingut amb llegenda">
    <p:spTree>
      <p:nvGrpSpPr>
        <p:cNvPr id="1" name=""/>
        <p:cNvGrpSpPr/>
        <p:nvPr/>
      </p:nvGrpSpPr>
      <p:grpSpPr>
        <a:xfrm>
          <a:off x="0" y="0"/>
          <a:ext cx="0" cy="0"/>
          <a:chOff x="0" y="0"/>
          <a:chExt cx="0" cy="0"/>
        </a:xfrm>
      </p:grpSpPr>
      <p:sp>
        <p:nvSpPr>
          <p:cNvPr id="2" name="Títol 1">
            <a:extLst>
              <a:ext uri="{FF2B5EF4-FFF2-40B4-BE49-F238E27FC236}">
                <a16:creationId xmlns:a16="http://schemas.microsoft.com/office/drawing/2014/main" id="{9E686524-96B2-4928-939A-6DE1613BD927}"/>
              </a:ext>
            </a:extLst>
          </p:cNvPr>
          <p:cNvSpPr>
            <a:spLocks noGrp="1"/>
          </p:cNvSpPr>
          <p:nvPr>
            <p:ph type="title"/>
          </p:nvPr>
        </p:nvSpPr>
        <p:spPr>
          <a:xfrm>
            <a:off x="839788" y="457200"/>
            <a:ext cx="3932237" cy="1600200"/>
          </a:xfrm>
        </p:spPr>
        <p:txBody>
          <a:bodyPr anchor="b"/>
          <a:lstStyle>
            <a:lvl1pPr>
              <a:defRPr sz="3200"/>
            </a:lvl1pPr>
          </a:lstStyle>
          <a:p>
            <a:r>
              <a:rPr lang="ca-ES"/>
              <a:t>Feu clic aquí per editar l'estil</a:t>
            </a:r>
            <a:endParaRPr lang="es-ES"/>
          </a:p>
        </p:txBody>
      </p:sp>
      <p:sp>
        <p:nvSpPr>
          <p:cNvPr id="3" name="Contenidor de contingut 2">
            <a:extLst>
              <a:ext uri="{FF2B5EF4-FFF2-40B4-BE49-F238E27FC236}">
                <a16:creationId xmlns:a16="http://schemas.microsoft.com/office/drawing/2014/main" id="{D3EEC8C5-8257-440C-A6D1-9F8805D82EC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a-ES"/>
              <a:t>Feu clic per editar els estils del text del patró</a:t>
            </a:r>
          </a:p>
          <a:p>
            <a:pPr lvl="1"/>
            <a:r>
              <a:rPr lang="ca-ES"/>
              <a:t>Segon nivell</a:t>
            </a:r>
          </a:p>
          <a:p>
            <a:pPr lvl="2"/>
            <a:r>
              <a:rPr lang="ca-ES"/>
              <a:t>Tercer nivell</a:t>
            </a:r>
          </a:p>
          <a:p>
            <a:pPr lvl="3"/>
            <a:r>
              <a:rPr lang="ca-ES"/>
              <a:t>Quart nivell</a:t>
            </a:r>
          </a:p>
          <a:p>
            <a:pPr lvl="4"/>
            <a:r>
              <a:rPr lang="ca-ES"/>
              <a:t>Cinquè nivell</a:t>
            </a:r>
            <a:endParaRPr lang="es-ES"/>
          </a:p>
        </p:txBody>
      </p:sp>
      <p:sp>
        <p:nvSpPr>
          <p:cNvPr id="4" name="Contenidor de text 3">
            <a:extLst>
              <a:ext uri="{FF2B5EF4-FFF2-40B4-BE49-F238E27FC236}">
                <a16:creationId xmlns:a16="http://schemas.microsoft.com/office/drawing/2014/main" id="{81C42115-A23F-408C-AC09-1E5554DD42B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a-ES"/>
              <a:t>Feu clic per editar els estils del text del patró</a:t>
            </a:r>
          </a:p>
        </p:txBody>
      </p:sp>
      <p:sp>
        <p:nvSpPr>
          <p:cNvPr id="5" name="Contenidor de data 4">
            <a:extLst>
              <a:ext uri="{FF2B5EF4-FFF2-40B4-BE49-F238E27FC236}">
                <a16:creationId xmlns:a16="http://schemas.microsoft.com/office/drawing/2014/main" id="{3A7E07ED-0144-4C34-9DA2-5345705A01FD}"/>
              </a:ext>
            </a:extLst>
          </p:cNvPr>
          <p:cNvSpPr>
            <a:spLocks noGrp="1"/>
          </p:cNvSpPr>
          <p:nvPr>
            <p:ph type="dt" sz="half" idx="10"/>
          </p:nvPr>
        </p:nvSpPr>
        <p:spPr/>
        <p:txBody>
          <a:bodyPr/>
          <a:lstStyle/>
          <a:p>
            <a:fld id="{9CCB4C61-E5E7-4A49-AD15-56B60ABDBED9}" type="datetimeFigureOut">
              <a:rPr lang="es-ES" smtClean="0"/>
              <a:t>23/10/25</a:t>
            </a:fld>
            <a:endParaRPr lang="es-ES"/>
          </a:p>
        </p:txBody>
      </p:sp>
      <p:sp>
        <p:nvSpPr>
          <p:cNvPr id="6" name="Contenidor de peu de pàgina 5">
            <a:extLst>
              <a:ext uri="{FF2B5EF4-FFF2-40B4-BE49-F238E27FC236}">
                <a16:creationId xmlns:a16="http://schemas.microsoft.com/office/drawing/2014/main" id="{3819EEE0-EA4B-4F79-A70C-172EE5B2F1D3}"/>
              </a:ext>
            </a:extLst>
          </p:cNvPr>
          <p:cNvSpPr>
            <a:spLocks noGrp="1"/>
          </p:cNvSpPr>
          <p:nvPr>
            <p:ph type="ftr" sz="quarter" idx="11"/>
          </p:nvPr>
        </p:nvSpPr>
        <p:spPr/>
        <p:txBody>
          <a:bodyPr/>
          <a:lstStyle/>
          <a:p>
            <a:endParaRPr lang="es-ES"/>
          </a:p>
        </p:txBody>
      </p:sp>
      <p:sp>
        <p:nvSpPr>
          <p:cNvPr id="7" name="Contenidor de número de diapositiva 6">
            <a:extLst>
              <a:ext uri="{FF2B5EF4-FFF2-40B4-BE49-F238E27FC236}">
                <a16:creationId xmlns:a16="http://schemas.microsoft.com/office/drawing/2014/main" id="{9DC2D7E1-9BEB-400F-81AA-85F5F9031B13}"/>
              </a:ext>
            </a:extLst>
          </p:cNvPr>
          <p:cNvSpPr>
            <a:spLocks noGrp="1"/>
          </p:cNvSpPr>
          <p:nvPr>
            <p:ph type="sldNum" sz="quarter" idx="12"/>
          </p:nvPr>
        </p:nvSpPr>
        <p:spPr/>
        <p:txBody>
          <a:bodyPr/>
          <a:lstStyle/>
          <a:p>
            <a:fld id="{2E27EC0A-8B5F-471C-859B-A23995269196}" type="slidenum">
              <a:rPr lang="es-ES" smtClean="0"/>
              <a:t>‹Nº›</a:t>
            </a:fld>
            <a:endParaRPr lang="es-ES"/>
          </a:p>
        </p:txBody>
      </p:sp>
    </p:spTree>
    <p:extLst>
      <p:ext uri="{BB962C8B-B14F-4D97-AF65-F5344CB8AC3E}">
        <p14:creationId xmlns:p14="http://schemas.microsoft.com/office/powerpoint/2010/main" val="28516491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tge amb llegenda">
    <p:spTree>
      <p:nvGrpSpPr>
        <p:cNvPr id="1" name=""/>
        <p:cNvGrpSpPr/>
        <p:nvPr/>
      </p:nvGrpSpPr>
      <p:grpSpPr>
        <a:xfrm>
          <a:off x="0" y="0"/>
          <a:ext cx="0" cy="0"/>
          <a:chOff x="0" y="0"/>
          <a:chExt cx="0" cy="0"/>
        </a:xfrm>
      </p:grpSpPr>
      <p:sp>
        <p:nvSpPr>
          <p:cNvPr id="2" name="Títol 1">
            <a:extLst>
              <a:ext uri="{FF2B5EF4-FFF2-40B4-BE49-F238E27FC236}">
                <a16:creationId xmlns:a16="http://schemas.microsoft.com/office/drawing/2014/main" id="{D8D45E6C-1241-4B7D-877A-FCD67914E568}"/>
              </a:ext>
            </a:extLst>
          </p:cNvPr>
          <p:cNvSpPr>
            <a:spLocks noGrp="1"/>
          </p:cNvSpPr>
          <p:nvPr>
            <p:ph type="title"/>
          </p:nvPr>
        </p:nvSpPr>
        <p:spPr>
          <a:xfrm>
            <a:off x="839788" y="457200"/>
            <a:ext cx="3932237" cy="1600200"/>
          </a:xfrm>
        </p:spPr>
        <p:txBody>
          <a:bodyPr anchor="b"/>
          <a:lstStyle>
            <a:lvl1pPr>
              <a:defRPr sz="3200"/>
            </a:lvl1pPr>
          </a:lstStyle>
          <a:p>
            <a:r>
              <a:rPr lang="ca-ES"/>
              <a:t>Feu clic aquí per editar l'estil</a:t>
            </a:r>
            <a:endParaRPr lang="es-ES"/>
          </a:p>
        </p:txBody>
      </p:sp>
      <p:sp>
        <p:nvSpPr>
          <p:cNvPr id="3" name="Contenidor d'imatge 2">
            <a:extLst>
              <a:ext uri="{FF2B5EF4-FFF2-40B4-BE49-F238E27FC236}">
                <a16:creationId xmlns:a16="http://schemas.microsoft.com/office/drawing/2014/main" id="{73F9A1FB-B449-4B8F-BEC2-4992F7D3C31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Contenidor de text 3">
            <a:extLst>
              <a:ext uri="{FF2B5EF4-FFF2-40B4-BE49-F238E27FC236}">
                <a16:creationId xmlns:a16="http://schemas.microsoft.com/office/drawing/2014/main" id="{F9F0F620-9796-45F0-A985-3EDBE6E6355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a-ES"/>
              <a:t>Feu clic per editar els estils del text del patró</a:t>
            </a:r>
          </a:p>
        </p:txBody>
      </p:sp>
      <p:sp>
        <p:nvSpPr>
          <p:cNvPr id="5" name="Contenidor de data 4">
            <a:extLst>
              <a:ext uri="{FF2B5EF4-FFF2-40B4-BE49-F238E27FC236}">
                <a16:creationId xmlns:a16="http://schemas.microsoft.com/office/drawing/2014/main" id="{BED0D63F-DDB6-4232-B462-9E7B8700758F}"/>
              </a:ext>
            </a:extLst>
          </p:cNvPr>
          <p:cNvSpPr>
            <a:spLocks noGrp="1"/>
          </p:cNvSpPr>
          <p:nvPr>
            <p:ph type="dt" sz="half" idx="10"/>
          </p:nvPr>
        </p:nvSpPr>
        <p:spPr/>
        <p:txBody>
          <a:bodyPr/>
          <a:lstStyle/>
          <a:p>
            <a:fld id="{9CCB4C61-E5E7-4A49-AD15-56B60ABDBED9}" type="datetimeFigureOut">
              <a:rPr lang="es-ES" smtClean="0"/>
              <a:t>23/10/25</a:t>
            </a:fld>
            <a:endParaRPr lang="es-ES"/>
          </a:p>
        </p:txBody>
      </p:sp>
      <p:sp>
        <p:nvSpPr>
          <p:cNvPr id="6" name="Contenidor de peu de pàgina 5">
            <a:extLst>
              <a:ext uri="{FF2B5EF4-FFF2-40B4-BE49-F238E27FC236}">
                <a16:creationId xmlns:a16="http://schemas.microsoft.com/office/drawing/2014/main" id="{3847206A-3042-4F19-ADBA-D623CC91267C}"/>
              </a:ext>
            </a:extLst>
          </p:cNvPr>
          <p:cNvSpPr>
            <a:spLocks noGrp="1"/>
          </p:cNvSpPr>
          <p:nvPr>
            <p:ph type="ftr" sz="quarter" idx="11"/>
          </p:nvPr>
        </p:nvSpPr>
        <p:spPr/>
        <p:txBody>
          <a:bodyPr/>
          <a:lstStyle/>
          <a:p>
            <a:endParaRPr lang="es-ES"/>
          </a:p>
        </p:txBody>
      </p:sp>
      <p:sp>
        <p:nvSpPr>
          <p:cNvPr id="7" name="Contenidor de número de diapositiva 6">
            <a:extLst>
              <a:ext uri="{FF2B5EF4-FFF2-40B4-BE49-F238E27FC236}">
                <a16:creationId xmlns:a16="http://schemas.microsoft.com/office/drawing/2014/main" id="{43A927B8-4A4B-4136-85B9-DF2078A48B3E}"/>
              </a:ext>
            </a:extLst>
          </p:cNvPr>
          <p:cNvSpPr>
            <a:spLocks noGrp="1"/>
          </p:cNvSpPr>
          <p:nvPr>
            <p:ph type="sldNum" sz="quarter" idx="12"/>
          </p:nvPr>
        </p:nvSpPr>
        <p:spPr/>
        <p:txBody>
          <a:bodyPr/>
          <a:lstStyle/>
          <a:p>
            <a:fld id="{2E27EC0A-8B5F-471C-859B-A23995269196}" type="slidenum">
              <a:rPr lang="es-ES" smtClean="0"/>
              <a:t>‹Nº›</a:t>
            </a:fld>
            <a:endParaRPr lang="es-ES"/>
          </a:p>
        </p:txBody>
      </p:sp>
    </p:spTree>
    <p:extLst>
      <p:ext uri="{BB962C8B-B14F-4D97-AF65-F5344CB8AC3E}">
        <p14:creationId xmlns:p14="http://schemas.microsoft.com/office/powerpoint/2010/main" val="38757809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ontenidor de títol 1">
            <a:extLst>
              <a:ext uri="{FF2B5EF4-FFF2-40B4-BE49-F238E27FC236}">
                <a16:creationId xmlns:a16="http://schemas.microsoft.com/office/drawing/2014/main" id="{21725F37-6E02-40DA-9EBF-1217BD875C8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ca-ES"/>
              <a:t>Feu clic aquí per editar l'estil</a:t>
            </a:r>
            <a:endParaRPr lang="es-ES"/>
          </a:p>
        </p:txBody>
      </p:sp>
      <p:sp>
        <p:nvSpPr>
          <p:cNvPr id="3" name="Contenidor de text 2">
            <a:extLst>
              <a:ext uri="{FF2B5EF4-FFF2-40B4-BE49-F238E27FC236}">
                <a16:creationId xmlns:a16="http://schemas.microsoft.com/office/drawing/2014/main" id="{A5789F9F-B596-40B5-9AFE-4DB48D52EDC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ca-ES"/>
              <a:t>Feu clic per editar els estils del text del patró</a:t>
            </a:r>
          </a:p>
          <a:p>
            <a:pPr lvl="1"/>
            <a:r>
              <a:rPr lang="ca-ES"/>
              <a:t>Segon nivell</a:t>
            </a:r>
          </a:p>
          <a:p>
            <a:pPr lvl="2"/>
            <a:r>
              <a:rPr lang="ca-ES"/>
              <a:t>Tercer nivell</a:t>
            </a:r>
          </a:p>
          <a:p>
            <a:pPr lvl="3"/>
            <a:r>
              <a:rPr lang="ca-ES"/>
              <a:t>Quart nivell</a:t>
            </a:r>
          </a:p>
          <a:p>
            <a:pPr lvl="4"/>
            <a:r>
              <a:rPr lang="ca-ES"/>
              <a:t>Cinquè nivell</a:t>
            </a:r>
            <a:endParaRPr lang="es-ES"/>
          </a:p>
        </p:txBody>
      </p:sp>
      <p:sp>
        <p:nvSpPr>
          <p:cNvPr id="4" name="Contenidor de data 3">
            <a:extLst>
              <a:ext uri="{FF2B5EF4-FFF2-40B4-BE49-F238E27FC236}">
                <a16:creationId xmlns:a16="http://schemas.microsoft.com/office/drawing/2014/main" id="{F6C2EF27-A811-4C47-8E13-357917506D4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CCB4C61-E5E7-4A49-AD15-56B60ABDBED9}" type="datetimeFigureOut">
              <a:rPr lang="es-ES" smtClean="0"/>
              <a:t>23/10/25</a:t>
            </a:fld>
            <a:endParaRPr lang="es-ES"/>
          </a:p>
        </p:txBody>
      </p:sp>
      <p:sp>
        <p:nvSpPr>
          <p:cNvPr id="5" name="Contenidor de peu de pàgina 4">
            <a:extLst>
              <a:ext uri="{FF2B5EF4-FFF2-40B4-BE49-F238E27FC236}">
                <a16:creationId xmlns:a16="http://schemas.microsoft.com/office/drawing/2014/main" id="{FCFB238A-684E-4047-806D-6A803B1885B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Contenidor de número de diapositiva 5">
            <a:extLst>
              <a:ext uri="{FF2B5EF4-FFF2-40B4-BE49-F238E27FC236}">
                <a16:creationId xmlns:a16="http://schemas.microsoft.com/office/drawing/2014/main" id="{7DC266EC-0905-4BAA-A6BE-2770984EEDE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E27EC0A-8B5F-471C-859B-A23995269196}" type="slidenum">
              <a:rPr lang="es-ES" smtClean="0"/>
              <a:t>‹Nº›</a:t>
            </a:fld>
            <a:endParaRPr lang="es-ES"/>
          </a:p>
        </p:txBody>
      </p:sp>
    </p:spTree>
    <p:extLst>
      <p:ext uri="{BB962C8B-B14F-4D97-AF65-F5344CB8AC3E}">
        <p14:creationId xmlns:p14="http://schemas.microsoft.com/office/powerpoint/2010/main" val="56824337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JP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1.png"/><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1.png"/><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35.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1.png"/><Relationship Id="rId4" Type="http://schemas.openxmlformats.org/officeDocument/2006/relationships/image" Target="../media/image8.png"/></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8.png"/></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8.png"/></Relationships>
</file>

<file path=ppt/slides/_rels/slide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media/image8.png"/><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pn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7.png"/><Relationship Id="rId7" Type="http://schemas.openxmlformats.org/officeDocument/2006/relationships/image" Target="../media/image14.png"/><Relationship Id="rId2" Type="http://schemas.openxmlformats.org/officeDocument/2006/relationships/image" Target="../media/image12.JPG"/><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png"/><Relationship Id="rId10" Type="http://schemas.openxmlformats.org/officeDocument/2006/relationships/image" Target="../media/image17.png"/><Relationship Id="rId4" Type="http://schemas.openxmlformats.org/officeDocument/2006/relationships/image" Target="../media/image8.png"/><Relationship Id="rId9" Type="http://schemas.openxmlformats.org/officeDocument/2006/relationships/image" Target="../media/image16.png"/></Relationships>
</file>

<file path=ppt/slides/_rels/slide5.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8.png"/><Relationship Id="rId7" Type="http://schemas.openxmlformats.org/officeDocument/2006/relationships/image" Target="../media/image15.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png"/><Relationship Id="rId9" Type="http://schemas.openxmlformats.org/officeDocument/2006/relationships/image" Target="../media/image17.png"/></Relationships>
</file>

<file path=ppt/slides/_rels/slide6.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7.png"/><Relationship Id="rId7"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8.png"/><Relationship Id="rId7" Type="http://schemas.openxmlformats.org/officeDocument/2006/relationships/image" Target="../media/image23.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7.png"/><Relationship Id="rId7" Type="http://schemas.openxmlformats.org/officeDocument/2006/relationships/image" Target="../media/image26.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1.png"/><Relationship Id="rId10" Type="http://schemas.openxmlformats.org/officeDocument/2006/relationships/image" Target="../media/image29.png"/><Relationship Id="rId4" Type="http://schemas.openxmlformats.org/officeDocument/2006/relationships/image" Target="../media/image8.png"/><Relationship Id="rId9" Type="http://schemas.openxmlformats.org/officeDocument/2006/relationships/image" Target="../media/image28.png"/></Relationships>
</file>

<file path=ppt/slides/_rels/slide9.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7.png"/><Relationship Id="rId7" Type="http://schemas.openxmlformats.org/officeDocument/2006/relationships/image" Target="../media/image31.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1.png"/><Relationship Id="rId10" Type="http://schemas.openxmlformats.org/officeDocument/2006/relationships/image" Target="../media/image34.png"/><Relationship Id="rId4" Type="http://schemas.openxmlformats.org/officeDocument/2006/relationships/image" Target="../media/image8.png"/><Relationship Id="rId9" Type="http://schemas.openxmlformats.org/officeDocument/2006/relationships/image" Target="../media/image33.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QuadreDeText 7">
            <a:extLst>
              <a:ext uri="{FF2B5EF4-FFF2-40B4-BE49-F238E27FC236}">
                <a16:creationId xmlns:a16="http://schemas.microsoft.com/office/drawing/2014/main" id="{549B873C-3515-4A86-835D-7D739B3B6DA6}"/>
              </a:ext>
            </a:extLst>
          </p:cNvPr>
          <p:cNvSpPr txBox="1"/>
          <p:nvPr/>
        </p:nvSpPr>
        <p:spPr>
          <a:xfrm>
            <a:off x="2587715" y="2239811"/>
            <a:ext cx="8518086" cy="1569660"/>
          </a:xfrm>
          <a:prstGeom prst="rect">
            <a:avLst/>
          </a:prstGeom>
          <a:noFill/>
        </p:spPr>
        <p:txBody>
          <a:bodyPr wrap="square" rtlCol="0">
            <a:spAutoFit/>
          </a:bodyPr>
          <a:lstStyle/>
          <a:p>
            <a:r>
              <a:rPr lang="es-ES" sz="2400" b="1" i="1" dirty="0"/>
              <a:t>INTELIGENCIA ARTIFICIAL APLICADA EN LA VALORACIÓN DE INJERTOS HEPÁTICOS COMO HERRAMIENTA EN LA TOMA DE DECISIONES: ACTUALIZACIÓN DEL ALGORITMO LIVER GRAFT PREDICT</a:t>
            </a:r>
          </a:p>
        </p:txBody>
      </p:sp>
      <p:sp>
        <p:nvSpPr>
          <p:cNvPr id="9" name="QuadreDeText 8">
            <a:extLst>
              <a:ext uri="{FF2B5EF4-FFF2-40B4-BE49-F238E27FC236}">
                <a16:creationId xmlns:a16="http://schemas.microsoft.com/office/drawing/2014/main" id="{FBBD72F3-89DC-4AF5-9DBA-1D5B051362E5}"/>
              </a:ext>
            </a:extLst>
          </p:cNvPr>
          <p:cNvSpPr txBox="1"/>
          <p:nvPr/>
        </p:nvSpPr>
        <p:spPr>
          <a:xfrm>
            <a:off x="2587715" y="3941450"/>
            <a:ext cx="4705020" cy="461665"/>
          </a:xfrm>
          <a:prstGeom prst="rect">
            <a:avLst/>
          </a:prstGeom>
          <a:noFill/>
        </p:spPr>
        <p:txBody>
          <a:bodyPr wrap="square" rtlCol="0">
            <a:spAutoFit/>
          </a:bodyPr>
          <a:lstStyle/>
          <a:p>
            <a:r>
              <a:rPr lang="es-ES" sz="2400" dirty="0"/>
              <a:t>Miguel CUENDE DIEZ</a:t>
            </a:r>
          </a:p>
        </p:txBody>
      </p:sp>
      <p:sp>
        <p:nvSpPr>
          <p:cNvPr id="10" name="QuadreDeText 9">
            <a:extLst>
              <a:ext uri="{FF2B5EF4-FFF2-40B4-BE49-F238E27FC236}">
                <a16:creationId xmlns:a16="http://schemas.microsoft.com/office/drawing/2014/main" id="{436BE692-1C7E-44F3-BFF5-EF53613BC7EF}"/>
              </a:ext>
            </a:extLst>
          </p:cNvPr>
          <p:cNvSpPr txBox="1"/>
          <p:nvPr/>
        </p:nvSpPr>
        <p:spPr>
          <a:xfrm>
            <a:off x="2534023" y="4535095"/>
            <a:ext cx="4758712" cy="707886"/>
          </a:xfrm>
          <a:prstGeom prst="rect">
            <a:avLst/>
          </a:prstGeom>
          <a:noFill/>
        </p:spPr>
        <p:txBody>
          <a:bodyPr wrap="square" rtlCol="0">
            <a:spAutoFit/>
          </a:bodyPr>
          <a:lstStyle/>
          <a:p>
            <a:r>
              <a:rPr lang="es-ES" sz="2000" dirty="0"/>
              <a:t>FEA Cirugía HPB y Trasplante Hepático</a:t>
            </a:r>
          </a:p>
          <a:p>
            <a:r>
              <a:rPr lang="es-ES" sz="2000" dirty="0"/>
              <a:t>Hospital General Universitario de Toledo</a:t>
            </a:r>
          </a:p>
        </p:txBody>
      </p:sp>
      <p:grpSp>
        <p:nvGrpSpPr>
          <p:cNvPr id="34" name="Grupo 33">
            <a:extLst>
              <a:ext uri="{FF2B5EF4-FFF2-40B4-BE49-F238E27FC236}">
                <a16:creationId xmlns:a16="http://schemas.microsoft.com/office/drawing/2014/main" id="{CB7C7E09-141D-6A7D-4638-6AB32664BB10}"/>
              </a:ext>
            </a:extLst>
          </p:cNvPr>
          <p:cNvGrpSpPr>
            <a:grpSpLocks noGrp="1" noUngrp="1" noRot="1" noMove="1" noResize="1"/>
          </p:cNvGrpSpPr>
          <p:nvPr/>
        </p:nvGrpSpPr>
        <p:grpSpPr>
          <a:xfrm>
            <a:off x="-581152" y="6332744"/>
            <a:ext cx="6093994" cy="400110"/>
            <a:chOff x="-321843" y="6376403"/>
            <a:chExt cx="6093994" cy="400110"/>
          </a:xfrm>
        </p:grpSpPr>
        <p:sp>
          <p:nvSpPr>
            <p:cNvPr id="12" name="QuadreDeText 11">
              <a:extLst>
                <a:ext uri="{FF2B5EF4-FFF2-40B4-BE49-F238E27FC236}">
                  <a16:creationId xmlns:a16="http://schemas.microsoft.com/office/drawing/2014/main" id="{4C9C88B0-3664-4D51-B1AE-97894215801F}"/>
                </a:ext>
              </a:extLst>
            </p:cNvPr>
            <p:cNvSpPr txBox="1">
              <a:spLocks noGrp="1" noRot="1" noMove="1" noResize="1" noEditPoints="1" noAdjustHandles="1" noChangeArrowheads="1" noChangeShapeType="1"/>
            </p:cNvSpPr>
            <p:nvPr/>
          </p:nvSpPr>
          <p:spPr>
            <a:xfrm>
              <a:off x="-321843" y="6376403"/>
              <a:ext cx="6093994" cy="400110"/>
            </a:xfrm>
            <a:prstGeom prst="rect">
              <a:avLst/>
            </a:prstGeom>
            <a:noFill/>
          </p:spPr>
          <p:txBody>
            <a:bodyPr wrap="square">
              <a:spAutoFit/>
            </a:bodyPr>
            <a:lstStyle/>
            <a:p>
              <a:r>
                <a:rPr lang="es-ES" sz="2000" dirty="0">
                  <a:solidFill>
                    <a:srgbClr val="00A2E2"/>
                  </a:solidFill>
                  <a:effectLst/>
                  <a:latin typeface="Calibri" panose="020F0502020204030204" pitchFamily="34" charset="0"/>
                  <a:ea typeface="Times New Roman" panose="02020603050405020304" pitchFamily="18" charset="0"/>
                  <a:cs typeface="Times New Roman" panose="02020603050405020304" pitchFamily="18" charset="0"/>
                </a:rPr>
                <a:t>                   </a:t>
              </a:r>
              <a:r>
                <a:rPr lang="es-ES" sz="2000" dirty="0">
                  <a:solidFill>
                    <a:srgbClr val="01A2E2"/>
                  </a:solidFill>
                  <a:effectLst/>
                  <a:latin typeface="Calibri" panose="020F0502020204030204" pitchFamily="34" charset="0"/>
                  <a:ea typeface="Times New Roman" panose="02020603050405020304" pitchFamily="18" charset="0"/>
                  <a:cs typeface="Times New Roman" panose="02020603050405020304" pitchFamily="18" charset="0"/>
                </a:rPr>
                <a:t>@SETHepatico</a:t>
              </a:r>
              <a:endParaRPr lang="es-ES" sz="2000" dirty="0">
                <a:solidFill>
                  <a:srgbClr val="01A2E2"/>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30" name="Imagen 29" descr="Forma&#10;&#10;Descripción generada automáticamente con confianza media">
              <a:extLst>
                <a:ext uri="{FF2B5EF4-FFF2-40B4-BE49-F238E27FC236}">
                  <a16:creationId xmlns:a16="http://schemas.microsoft.com/office/drawing/2014/main" id="{F9BF114A-F667-F53C-2897-AFE620279E23}"/>
                </a:ext>
              </a:extLst>
            </p:cNvPr>
            <p:cNvPicPr>
              <a:picLocks noChangeAspect="1"/>
            </p:cNvPicPr>
            <p:nvPr/>
          </p:nvPicPr>
          <p:blipFill>
            <a:blip r:embed="rId3">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488523" y="6395787"/>
              <a:ext cx="353606" cy="361341"/>
            </a:xfrm>
            <a:prstGeom prst="rect">
              <a:avLst/>
            </a:prstGeom>
          </p:spPr>
        </p:pic>
      </p:grpSp>
      <p:grpSp>
        <p:nvGrpSpPr>
          <p:cNvPr id="23" name="Grupo 22">
            <a:extLst>
              <a:ext uri="{FF2B5EF4-FFF2-40B4-BE49-F238E27FC236}">
                <a16:creationId xmlns:a16="http://schemas.microsoft.com/office/drawing/2014/main" id="{4573649A-4D06-50A9-A148-06B158CBA7C0}"/>
              </a:ext>
            </a:extLst>
          </p:cNvPr>
          <p:cNvGrpSpPr>
            <a:grpSpLocks noGrp="1" noUngrp="1" noRot="1" noMove="1" noResize="1"/>
          </p:cNvGrpSpPr>
          <p:nvPr/>
        </p:nvGrpSpPr>
        <p:grpSpPr>
          <a:xfrm>
            <a:off x="1774208" y="89715"/>
            <a:ext cx="9635320" cy="5561635"/>
            <a:chOff x="1774208" y="89715"/>
            <a:chExt cx="9635320" cy="5561635"/>
          </a:xfrm>
        </p:grpSpPr>
        <p:grpSp>
          <p:nvGrpSpPr>
            <p:cNvPr id="35" name="Grupo 34">
              <a:extLst>
                <a:ext uri="{FF2B5EF4-FFF2-40B4-BE49-F238E27FC236}">
                  <a16:creationId xmlns:a16="http://schemas.microsoft.com/office/drawing/2014/main" id="{DD7E468C-33FA-6B5A-6F3D-0CE90971984D}"/>
                </a:ext>
              </a:extLst>
            </p:cNvPr>
            <p:cNvGrpSpPr>
              <a:grpSpLocks noGrp="1" noUngrp="1" noRot="1" noMove="1" noResize="1"/>
            </p:cNvGrpSpPr>
            <p:nvPr/>
          </p:nvGrpSpPr>
          <p:grpSpPr>
            <a:xfrm>
              <a:off x="1892299" y="1603015"/>
              <a:ext cx="9517229" cy="4048335"/>
              <a:chOff x="1850917" y="2093157"/>
              <a:chExt cx="9903230" cy="4048335"/>
            </a:xfrm>
          </p:grpSpPr>
          <p:sp>
            <p:nvSpPr>
              <p:cNvPr id="6" name="Rectangle 5">
                <a:extLst>
                  <a:ext uri="{FF2B5EF4-FFF2-40B4-BE49-F238E27FC236}">
                    <a16:creationId xmlns:a16="http://schemas.microsoft.com/office/drawing/2014/main" id="{D29E4D2F-480A-464B-8B69-EA25A631CE5D}"/>
                  </a:ext>
                </a:extLst>
              </p:cNvPr>
              <p:cNvSpPr>
                <a:spLocks noGrp="1" noRot="1" noMove="1" noResize="1" noEditPoints="1" noAdjustHandles="1" noChangeArrowheads="1" noChangeShapeType="1"/>
              </p:cNvSpPr>
              <p:nvPr/>
            </p:nvSpPr>
            <p:spPr>
              <a:xfrm>
                <a:off x="1850917" y="2093157"/>
                <a:ext cx="9678369" cy="3816364"/>
              </a:xfrm>
              <a:prstGeom prst="rect">
                <a:avLst/>
              </a:prstGeom>
              <a:noFill/>
              <a:ln w="76200">
                <a:solidFill>
                  <a:srgbClr val="B5A8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 name="Rectangle 6">
                <a:extLst>
                  <a:ext uri="{FF2B5EF4-FFF2-40B4-BE49-F238E27FC236}">
                    <a16:creationId xmlns:a16="http://schemas.microsoft.com/office/drawing/2014/main" id="{6534C781-F462-4AAE-BB6D-C4898DD7DD27}"/>
                  </a:ext>
                </a:extLst>
              </p:cNvPr>
              <p:cNvSpPr>
                <a:spLocks noGrp="1" noRot="1" noMove="1" noResize="1" noEditPoints="1" noAdjustHandles="1" noChangeArrowheads="1" noChangeShapeType="1"/>
              </p:cNvSpPr>
              <p:nvPr/>
            </p:nvSpPr>
            <p:spPr>
              <a:xfrm>
                <a:off x="2075778" y="2325128"/>
                <a:ext cx="9678369" cy="3816364"/>
              </a:xfrm>
              <a:prstGeom prst="rect">
                <a:avLst/>
              </a:prstGeom>
              <a:noFill/>
              <a:ln w="76200">
                <a:solidFill>
                  <a:srgbClr val="00A2E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pic>
          <p:nvPicPr>
            <p:cNvPr id="2" name="Imagen 1" descr="Logotipo&#10;&#10;El contenido generado por IA puede ser incorrecto.">
              <a:extLst>
                <a:ext uri="{FF2B5EF4-FFF2-40B4-BE49-F238E27FC236}">
                  <a16:creationId xmlns:a16="http://schemas.microsoft.com/office/drawing/2014/main" id="{B2404EEB-D204-8471-5B22-F54D864C1026}"/>
                </a:ext>
              </a:extLst>
            </p:cNvPr>
            <p:cNvPicPr>
              <a:picLocks noGrp="1" noRot="1" noChangeAspect="1" noMove="1" noResize="1" noEditPoints="1" noAdjustHandles="1" noChangeArrowheads="1" noChangeShapeType="1" noCrop="1"/>
            </p:cNvPicPr>
            <p:nvPr/>
          </p:nvPicPr>
          <p:blipFill>
            <a:blip r:embed="rId4">
              <a:extLst>
                <a:ext uri="{28A0092B-C50C-407E-A947-70E740481C1C}">
                  <a14:useLocalDpi xmlns:a14="http://schemas.microsoft.com/office/drawing/2010/main" val="0"/>
                </a:ext>
              </a:extLst>
            </a:blip>
            <a:srcRect l="53548"/>
            <a:stretch>
              <a:fillRect/>
            </a:stretch>
          </p:blipFill>
          <p:spPr bwMode="auto">
            <a:xfrm>
              <a:off x="1774208" y="89715"/>
              <a:ext cx="1434153" cy="1228725"/>
            </a:xfrm>
            <a:prstGeom prst="rect">
              <a:avLst/>
            </a:prstGeom>
            <a:noFill/>
          </p:spPr>
        </p:pic>
      </p:grpSp>
      <p:grpSp>
        <p:nvGrpSpPr>
          <p:cNvPr id="15" name="Grupo 14">
            <a:extLst>
              <a:ext uri="{FF2B5EF4-FFF2-40B4-BE49-F238E27FC236}">
                <a16:creationId xmlns:a16="http://schemas.microsoft.com/office/drawing/2014/main" id="{98F7769B-9EE6-74F7-E885-CDB2A3C83B36}"/>
              </a:ext>
            </a:extLst>
          </p:cNvPr>
          <p:cNvGrpSpPr>
            <a:grpSpLocks noGrp="1" noUngrp="1" noRot="1" noMove="1" noResize="1"/>
          </p:cNvGrpSpPr>
          <p:nvPr/>
        </p:nvGrpSpPr>
        <p:grpSpPr>
          <a:xfrm>
            <a:off x="6536904" y="6161630"/>
            <a:ext cx="5111986" cy="592595"/>
            <a:chOff x="6948854" y="6151306"/>
            <a:chExt cx="5111986" cy="592595"/>
          </a:xfrm>
        </p:grpSpPr>
        <p:pic>
          <p:nvPicPr>
            <p:cNvPr id="4" name="Imagen 3" descr="Logotipo&#10;&#10;El contenido generado por IA puede ser incorrecto.">
              <a:extLst>
                <a:ext uri="{FF2B5EF4-FFF2-40B4-BE49-F238E27FC236}">
                  <a16:creationId xmlns:a16="http://schemas.microsoft.com/office/drawing/2014/main" id="{C57ED18D-EDD2-BAE8-05D2-71451C68A3AB}"/>
                </a:ext>
              </a:extLst>
            </p:cNvPr>
            <p:cNvPicPr>
              <a:picLocks noGrp="1" noRot="1" noChangeAspect="1" noMove="1" noResize="1" noEditPoints="1" noAdjustHandles="1" noChangeArrowheads="1" noChangeShapeType="1" noCrop="1"/>
            </p:cNvPicPr>
            <p:nvPr/>
          </p:nvPicPr>
          <p:blipFill>
            <a:blip r:embed="rId5">
              <a:extLst>
                <a:ext uri="{28A0092B-C50C-407E-A947-70E740481C1C}">
                  <a14:useLocalDpi xmlns:a14="http://schemas.microsoft.com/office/drawing/2010/main" val="0"/>
                </a:ext>
              </a:extLst>
            </a:blip>
            <a:stretch>
              <a:fillRect/>
            </a:stretch>
          </p:blipFill>
          <p:spPr>
            <a:xfrm>
              <a:off x="6948854" y="6151306"/>
              <a:ext cx="1376351" cy="557401"/>
            </a:xfrm>
            <a:prstGeom prst="rect">
              <a:avLst/>
            </a:prstGeom>
          </p:spPr>
        </p:pic>
        <p:pic>
          <p:nvPicPr>
            <p:cNvPr id="11" name="Imagen 10" descr="Imagen que contiene Texto&#10;&#10;El contenido generado por IA puede ser incorrecto.">
              <a:extLst>
                <a:ext uri="{FF2B5EF4-FFF2-40B4-BE49-F238E27FC236}">
                  <a16:creationId xmlns:a16="http://schemas.microsoft.com/office/drawing/2014/main" id="{F6219342-D9F2-1843-82D6-E60FD434A113}"/>
                </a:ext>
              </a:extLst>
            </p:cNvPr>
            <p:cNvPicPr>
              <a:picLocks noGrp="1" noRot="1" noChangeAspect="1" noMove="1" noResize="1" noEditPoints="1" noAdjustHandles="1" noChangeArrowheads="1" noChangeShapeType="1" noCrop="1"/>
            </p:cNvPicPr>
            <p:nvPr/>
          </p:nvPicPr>
          <p:blipFill>
            <a:blip r:embed="rId6">
              <a:extLst>
                <a:ext uri="{28A0092B-C50C-407E-A947-70E740481C1C}">
                  <a14:useLocalDpi xmlns:a14="http://schemas.microsoft.com/office/drawing/2010/main" val="0"/>
                </a:ext>
              </a:extLst>
            </a:blip>
            <a:stretch>
              <a:fillRect/>
            </a:stretch>
          </p:blipFill>
          <p:spPr>
            <a:xfrm>
              <a:off x="8561140" y="6201231"/>
              <a:ext cx="2005260" cy="484846"/>
            </a:xfrm>
            <a:prstGeom prst="rect">
              <a:avLst/>
            </a:prstGeom>
          </p:spPr>
        </p:pic>
        <p:pic>
          <p:nvPicPr>
            <p:cNvPr id="14" name="Imagen 13" descr="Logotipo, nombre de la empresa&#10;&#10;El contenido generado por IA puede ser incorrecto.">
              <a:extLst>
                <a:ext uri="{FF2B5EF4-FFF2-40B4-BE49-F238E27FC236}">
                  <a16:creationId xmlns:a16="http://schemas.microsoft.com/office/drawing/2014/main" id="{B10C55A9-4136-2523-55D8-8B6078EFA265}"/>
                </a:ext>
              </a:extLst>
            </p:cNvPr>
            <p:cNvPicPr>
              <a:picLocks noGrp="1" noRot="1" noChangeAspect="1" noMove="1" noResize="1" noEditPoints="1" noAdjustHandles="1" noChangeArrowheads="1" noChangeShapeType="1" noCrop="1"/>
            </p:cNvPicPr>
            <p:nvPr/>
          </p:nvPicPr>
          <p:blipFill>
            <a:blip r:embed="rId7">
              <a:extLst>
                <a:ext uri="{28A0092B-C50C-407E-A947-70E740481C1C}">
                  <a14:useLocalDpi xmlns:a14="http://schemas.microsoft.com/office/drawing/2010/main" val="0"/>
                </a:ext>
              </a:extLst>
            </a:blip>
            <a:srcRect b="17323"/>
            <a:stretch>
              <a:fillRect/>
            </a:stretch>
          </p:blipFill>
          <p:spPr>
            <a:xfrm>
              <a:off x="10684489" y="6201231"/>
              <a:ext cx="1376351" cy="542670"/>
            </a:xfrm>
            <a:prstGeom prst="rect">
              <a:avLst/>
            </a:prstGeom>
          </p:spPr>
        </p:pic>
      </p:grpSp>
      <p:grpSp>
        <p:nvGrpSpPr>
          <p:cNvPr id="3" name="Grupo 2">
            <a:extLst>
              <a:ext uri="{FF2B5EF4-FFF2-40B4-BE49-F238E27FC236}">
                <a16:creationId xmlns:a16="http://schemas.microsoft.com/office/drawing/2014/main" id="{81C98ECB-557C-302A-7FDB-D3539DDD1EA4}"/>
              </a:ext>
            </a:extLst>
          </p:cNvPr>
          <p:cNvGrpSpPr>
            <a:grpSpLocks noGrp="1" noUngrp="1" noRot="1" noMove="1" noResize="1"/>
          </p:cNvGrpSpPr>
          <p:nvPr/>
        </p:nvGrpSpPr>
        <p:grpSpPr>
          <a:xfrm>
            <a:off x="86926" y="115481"/>
            <a:ext cx="11424607" cy="1161793"/>
            <a:chOff x="86926" y="115481"/>
            <a:chExt cx="11424607" cy="1161793"/>
          </a:xfrm>
        </p:grpSpPr>
        <p:pic>
          <p:nvPicPr>
            <p:cNvPr id="21" name="Imagen 20" descr="Forma&#10;&#10;El contenido generado por IA puede ser incorrecto.">
              <a:extLst>
                <a:ext uri="{FF2B5EF4-FFF2-40B4-BE49-F238E27FC236}">
                  <a16:creationId xmlns:a16="http://schemas.microsoft.com/office/drawing/2014/main" id="{B1827BE4-C0A2-2282-D627-4A61F55DE57A}"/>
                </a:ext>
              </a:extLst>
            </p:cNvPr>
            <p:cNvPicPr>
              <a:picLocks noGrp="1" noRot="1" noChangeAspect="1" noMove="1" noResize="1" noEditPoints="1" noAdjustHandles="1" noChangeArrowheads="1" noChangeShapeType="1" noCrop="1"/>
            </p:cNvPicPr>
            <p:nvPr/>
          </p:nvPicPr>
          <p:blipFill>
            <a:blip r:embed="rId8">
              <a:alphaModFix/>
              <a:extLst>
                <a:ext uri="{28A0092B-C50C-407E-A947-70E740481C1C}">
                  <a14:useLocalDpi xmlns:a14="http://schemas.microsoft.com/office/drawing/2010/main" val="0"/>
                </a:ext>
              </a:extLst>
            </a:blip>
            <a:srcRect r="63624"/>
            <a:stretch>
              <a:fillRect/>
            </a:stretch>
          </p:blipFill>
          <p:spPr>
            <a:xfrm>
              <a:off x="86926" y="115481"/>
              <a:ext cx="1633591" cy="1116236"/>
            </a:xfrm>
            <a:prstGeom prst="rect">
              <a:avLst/>
            </a:prstGeom>
          </p:spPr>
        </p:pic>
        <p:pic>
          <p:nvPicPr>
            <p:cNvPr id="27" name="Imagen 26">
              <a:extLst>
                <a:ext uri="{FF2B5EF4-FFF2-40B4-BE49-F238E27FC236}">
                  <a16:creationId xmlns:a16="http://schemas.microsoft.com/office/drawing/2014/main" id="{5683CDF3-5B64-B4E5-D0E7-4A0D07D07EBA}"/>
                </a:ext>
              </a:extLst>
            </p:cNvPr>
            <p:cNvPicPr>
              <a:picLocks noGrp="1" noRot="1" noChangeAspect="1" noMove="1" noResize="1" noEditPoints="1" noAdjustHandles="1" noChangeArrowheads="1" noChangeShapeType="1" noCrop="1"/>
            </p:cNvPicPr>
            <p:nvPr/>
          </p:nvPicPr>
          <p:blipFill>
            <a:blip r:embed="rId9"/>
            <a:stretch>
              <a:fillRect/>
            </a:stretch>
          </p:blipFill>
          <p:spPr>
            <a:xfrm>
              <a:off x="1856096" y="115481"/>
              <a:ext cx="2217969" cy="1161793"/>
            </a:xfrm>
            <a:prstGeom prst="rect">
              <a:avLst/>
            </a:prstGeom>
          </p:spPr>
        </p:pic>
        <p:pic>
          <p:nvPicPr>
            <p:cNvPr id="32" name="Imagen 31">
              <a:extLst>
                <a:ext uri="{FF2B5EF4-FFF2-40B4-BE49-F238E27FC236}">
                  <a16:creationId xmlns:a16="http://schemas.microsoft.com/office/drawing/2014/main" id="{0B12695F-AD37-6349-27F9-41383D6BD57E}"/>
                </a:ext>
              </a:extLst>
            </p:cNvPr>
            <p:cNvPicPr>
              <a:picLocks noGrp="1" noRot="1" noChangeAspect="1" noMove="1" noResize="1" noEditPoints="1" noAdjustHandles="1" noChangeArrowheads="1" noChangeShapeType="1" noCrop="1"/>
            </p:cNvPicPr>
            <p:nvPr/>
          </p:nvPicPr>
          <p:blipFill>
            <a:blip r:embed="rId10"/>
            <a:stretch>
              <a:fillRect/>
            </a:stretch>
          </p:blipFill>
          <p:spPr>
            <a:xfrm>
              <a:off x="4127756" y="426292"/>
              <a:ext cx="1167575" cy="823142"/>
            </a:xfrm>
            <a:prstGeom prst="rect">
              <a:avLst/>
            </a:prstGeom>
          </p:spPr>
        </p:pic>
        <p:pic>
          <p:nvPicPr>
            <p:cNvPr id="37" name="Imagen 36" descr="Imagen que contiene Texto&#10;&#10;El contenido generado por IA puede ser incorrecto.">
              <a:extLst>
                <a:ext uri="{FF2B5EF4-FFF2-40B4-BE49-F238E27FC236}">
                  <a16:creationId xmlns:a16="http://schemas.microsoft.com/office/drawing/2014/main" id="{EEFA737A-7438-D830-E475-F98A4A5F7A5A}"/>
                </a:ext>
              </a:extLst>
            </p:cNvPr>
            <p:cNvPicPr>
              <a:picLocks noGrp="1" noRot="1" noChangeAspect="1" noMove="1" noResize="1" noEditPoints="1" noAdjustHandles="1" noChangeArrowheads="1" noChangeShapeType="1" noCrop="1"/>
            </p:cNvPicPr>
            <p:nvPr/>
          </p:nvPicPr>
          <p:blipFill>
            <a:blip r:embed="rId11">
              <a:alphaModFix/>
              <a:extLst>
                <a:ext uri="{28A0092B-C50C-407E-A947-70E740481C1C}">
                  <a14:useLocalDpi xmlns:a14="http://schemas.microsoft.com/office/drawing/2010/main" val="0"/>
                </a:ext>
              </a:extLst>
            </a:blip>
            <a:stretch>
              <a:fillRect/>
            </a:stretch>
          </p:blipFill>
          <p:spPr>
            <a:xfrm>
              <a:off x="9733495" y="752527"/>
              <a:ext cx="1778038" cy="466085"/>
            </a:xfrm>
            <a:prstGeom prst="rect">
              <a:avLst/>
            </a:prstGeom>
          </p:spPr>
        </p:pic>
      </p:grpSp>
    </p:spTree>
    <p:extLst>
      <p:ext uri="{BB962C8B-B14F-4D97-AF65-F5344CB8AC3E}">
        <p14:creationId xmlns:p14="http://schemas.microsoft.com/office/powerpoint/2010/main" val="7443429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288173-49E6-6678-639D-BD55DCBC9D60}"/>
            </a:ext>
          </a:extLst>
        </p:cNvPr>
        <p:cNvGrpSpPr/>
        <p:nvPr/>
      </p:nvGrpSpPr>
      <p:grpSpPr>
        <a:xfrm>
          <a:off x="0" y="0"/>
          <a:ext cx="0" cy="0"/>
          <a:chOff x="0" y="0"/>
          <a:chExt cx="0" cy="0"/>
        </a:xfrm>
      </p:grpSpPr>
      <p:grpSp>
        <p:nvGrpSpPr>
          <p:cNvPr id="19" name="Grupo 18">
            <a:extLst>
              <a:ext uri="{FF2B5EF4-FFF2-40B4-BE49-F238E27FC236}">
                <a16:creationId xmlns:a16="http://schemas.microsoft.com/office/drawing/2014/main" id="{BA6DE3B0-8756-1985-FF7C-5AA6C1587983}"/>
              </a:ext>
            </a:extLst>
          </p:cNvPr>
          <p:cNvGrpSpPr>
            <a:grpSpLocks noGrp="1" noUngrp="1" noRot="1" noMove="1" noResize="1"/>
          </p:cNvGrpSpPr>
          <p:nvPr/>
        </p:nvGrpSpPr>
        <p:grpSpPr>
          <a:xfrm>
            <a:off x="0" y="6106645"/>
            <a:ext cx="12192000" cy="683114"/>
            <a:chOff x="0" y="6106645"/>
            <a:chExt cx="12192000" cy="683114"/>
          </a:xfrm>
        </p:grpSpPr>
        <p:grpSp>
          <p:nvGrpSpPr>
            <p:cNvPr id="14" name="Grupo 13">
              <a:extLst>
                <a:ext uri="{FF2B5EF4-FFF2-40B4-BE49-F238E27FC236}">
                  <a16:creationId xmlns:a16="http://schemas.microsoft.com/office/drawing/2014/main" id="{7706C5D3-8A1C-5CD8-73B2-BCEE878376F9}"/>
                </a:ext>
              </a:extLst>
            </p:cNvPr>
            <p:cNvGrpSpPr>
              <a:grpSpLocks noGrp="1" noUngrp="1" noRot="1" noMove="1" noResize="1"/>
            </p:cNvGrpSpPr>
            <p:nvPr/>
          </p:nvGrpSpPr>
          <p:grpSpPr>
            <a:xfrm>
              <a:off x="0" y="6106645"/>
              <a:ext cx="12192000" cy="683114"/>
              <a:chOff x="0" y="6174885"/>
              <a:chExt cx="12192000" cy="683114"/>
            </a:xfrm>
          </p:grpSpPr>
          <p:grpSp>
            <p:nvGrpSpPr>
              <p:cNvPr id="8" name="Grupo 7">
                <a:extLst>
                  <a:ext uri="{FF2B5EF4-FFF2-40B4-BE49-F238E27FC236}">
                    <a16:creationId xmlns:a16="http://schemas.microsoft.com/office/drawing/2014/main" id="{1809E2C9-41C1-260B-5B05-66F73D3A15FA}"/>
                  </a:ext>
                </a:extLst>
              </p:cNvPr>
              <p:cNvGrpSpPr>
                <a:grpSpLocks noGrp="1" noUngrp="1" noRot="1" noMove="1" noResize="1"/>
              </p:cNvGrpSpPr>
              <p:nvPr/>
            </p:nvGrpSpPr>
            <p:grpSpPr>
              <a:xfrm>
                <a:off x="0" y="6174885"/>
                <a:ext cx="12192000" cy="665963"/>
                <a:chOff x="0" y="6174885"/>
                <a:chExt cx="12192000" cy="665963"/>
              </a:xfrm>
            </p:grpSpPr>
            <p:grpSp>
              <p:nvGrpSpPr>
                <p:cNvPr id="12" name="Grupo 11">
                  <a:extLst>
                    <a:ext uri="{FF2B5EF4-FFF2-40B4-BE49-F238E27FC236}">
                      <a16:creationId xmlns:a16="http://schemas.microsoft.com/office/drawing/2014/main" id="{BA61BEAE-1941-7AEB-5883-C479677A0D42}"/>
                    </a:ext>
                  </a:extLst>
                </p:cNvPr>
                <p:cNvGrpSpPr>
                  <a:grpSpLocks noGrp="1" noUngrp="1" noRot="1" noMove="1" noResize="1"/>
                </p:cNvGrpSpPr>
                <p:nvPr/>
              </p:nvGrpSpPr>
              <p:grpSpPr>
                <a:xfrm>
                  <a:off x="0" y="6174885"/>
                  <a:ext cx="12192000" cy="638667"/>
                  <a:chOff x="0" y="6174885"/>
                  <a:chExt cx="12192000" cy="638667"/>
                </a:xfrm>
              </p:grpSpPr>
              <p:cxnSp>
                <p:nvCxnSpPr>
                  <p:cNvPr id="5" name="Conector recto 4">
                    <a:extLst>
                      <a:ext uri="{FF2B5EF4-FFF2-40B4-BE49-F238E27FC236}">
                        <a16:creationId xmlns:a16="http://schemas.microsoft.com/office/drawing/2014/main" id="{C183916E-B273-F9A5-B448-B046C23CB87F}"/>
                      </a:ext>
                    </a:extLst>
                  </p:cNvPr>
                  <p:cNvCxnSpPr>
                    <a:cxnSpLocks noGrp="1" noRot="1" noMove="1" noResize="1" noEditPoints="1" noAdjustHandles="1" noChangeArrowheads="1" noChangeShapeType="1"/>
                  </p:cNvCxnSpPr>
                  <p:nvPr/>
                </p:nvCxnSpPr>
                <p:spPr>
                  <a:xfrm>
                    <a:off x="0" y="6575756"/>
                    <a:ext cx="12192000" cy="0"/>
                  </a:xfrm>
                  <a:prstGeom prst="line">
                    <a:avLst/>
                  </a:prstGeom>
                  <a:ln w="76200">
                    <a:solidFill>
                      <a:srgbClr val="00A2E2"/>
                    </a:solidFill>
                  </a:ln>
                </p:spPr>
                <p:style>
                  <a:lnRef idx="1">
                    <a:schemeClr val="accent1"/>
                  </a:lnRef>
                  <a:fillRef idx="0">
                    <a:schemeClr val="accent1"/>
                  </a:fillRef>
                  <a:effectRef idx="0">
                    <a:schemeClr val="accent1"/>
                  </a:effectRef>
                  <a:fontRef idx="minor">
                    <a:schemeClr val="tx1"/>
                  </a:fontRef>
                </p:style>
              </p:cxnSp>
              <p:cxnSp>
                <p:nvCxnSpPr>
                  <p:cNvPr id="6" name="Conector recto 5">
                    <a:extLst>
                      <a:ext uri="{FF2B5EF4-FFF2-40B4-BE49-F238E27FC236}">
                        <a16:creationId xmlns:a16="http://schemas.microsoft.com/office/drawing/2014/main" id="{1F9D4470-A635-013C-8442-13F9B3F88D17}"/>
                      </a:ext>
                    </a:extLst>
                  </p:cNvPr>
                  <p:cNvCxnSpPr>
                    <a:cxnSpLocks noGrp="1" noRot="1" noMove="1" noResize="1" noEditPoints="1" noAdjustHandles="1" noChangeArrowheads="1" noChangeShapeType="1"/>
                  </p:cNvCxnSpPr>
                  <p:nvPr/>
                </p:nvCxnSpPr>
                <p:spPr>
                  <a:xfrm>
                    <a:off x="0" y="6716404"/>
                    <a:ext cx="12192000" cy="0"/>
                  </a:xfrm>
                  <a:prstGeom prst="line">
                    <a:avLst/>
                  </a:prstGeom>
                  <a:ln w="76200">
                    <a:solidFill>
                      <a:srgbClr val="8E7A85"/>
                    </a:solidFill>
                  </a:ln>
                </p:spPr>
                <p:style>
                  <a:lnRef idx="1">
                    <a:schemeClr val="accent1"/>
                  </a:lnRef>
                  <a:fillRef idx="0">
                    <a:schemeClr val="accent1"/>
                  </a:fillRef>
                  <a:effectRef idx="0">
                    <a:schemeClr val="accent1"/>
                  </a:effectRef>
                  <a:fontRef idx="minor">
                    <a:schemeClr val="tx1"/>
                  </a:fontRef>
                </p:style>
              </p:cxnSp>
              <p:sp>
                <p:nvSpPr>
                  <p:cNvPr id="9" name="Rectangle 16">
                    <a:extLst>
                      <a:ext uri="{FF2B5EF4-FFF2-40B4-BE49-F238E27FC236}">
                        <a16:creationId xmlns:a16="http://schemas.microsoft.com/office/drawing/2014/main" id="{BF11B2DF-41B4-5ACF-C42B-642C6B959CC8}"/>
                      </a:ext>
                    </a:extLst>
                  </p:cNvPr>
                  <p:cNvSpPr>
                    <a:spLocks noGrp="1" noRot="1" noMove="1" noResize="1" noEditPoints="1" noAdjustHandles="1" noChangeArrowheads="1" noChangeShapeType="1"/>
                  </p:cNvSpPr>
                  <p:nvPr/>
                </p:nvSpPr>
                <p:spPr>
                  <a:xfrm>
                    <a:off x="207590" y="6174885"/>
                    <a:ext cx="2426428" cy="6386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pic>
              <p:nvPicPr>
                <p:cNvPr id="7" name="Imagen 6">
                  <a:extLst>
                    <a:ext uri="{FF2B5EF4-FFF2-40B4-BE49-F238E27FC236}">
                      <a16:creationId xmlns:a16="http://schemas.microsoft.com/office/drawing/2014/main" id="{11B2E484-0DA5-D227-0C61-34A86B961A36}"/>
                    </a:ext>
                  </a:extLst>
                </p:cNvPr>
                <p:cNvPicPr>
                  <a:picLocks noGrp="1" noRot="1" noChangeAspect="1" noMove="1" noResize="1" noEditPoints="1" noAdjustHandles="1" noChangeArrowheads="1" noChangeShapeType="1" noCrop="1"/>
                </p:cNvPicPr>
                <p:nvPr/>
              </p:nvPicPr>
              <p:blipFill>
                <a:blip r:embed="rId3"/>
                <a:stretch>
                  <a:fillRect/>
                </a:stretch>
              </p:blipFill>
              <p:spPr>
                <a:xfrm>
                  <a:off x="367615" y="6202181"/>
                  <a:ext cx="1219274" cy="638667"/>
                </a:xfrm>
                <a:prstGeom prst="rect">
                  <a:avLst/>
                </a:prstGeom>
              </p:spPr>
            </p:pic>
          </p:grpSp>
          <p:pic>
            <p:nvPicPr>
              <p:cNvPr id="13" name="Imagen 12">
                <a:extLst>
                  <a:ext uri="{FF2B5EF4-FFF2-40B4-BE49-F238E27FC236}">
                    <a16:creationId xmlns:a16="http://schemas.microsoft.com/office/drawing/2014/main" id="{723B4825-A105-D516-2A26-93825083B261}"/>
                  </a:ext>
                </a:extLst>
              </p:cNvPr>
              <p:cNvPicPr>
                <a:picLocks noGrp="1" noRot="1" noChangeAspect="1" noMove="1" noResize="1" noEditPoints="1" noAdjustHandles="1" noChangeArrowheads="1" noChangeShapeType="1" noCrop="1"/>
              </p:cNvPicPr>
              <p:nvPr/>
            </p:nvPicPr>
            <p:blipFill>
              <a:blip r:embed="rId4"/>
              <a:stretch>
                <a:fillRect/>
              </a:stretch>
            </p:blipFill>
            <p:spPr>
              <a:xfrm>
                <a:off x="1559593" y="6202180"/>
                <a:ext cx="930237" cy="655819"/>
              </a:xfrm>
              <a:prstGeom prst="rect">
                <a:avLst/>
              </a:prstGeom>
            </p:spPr>
          </p:pic>
        </p:grpSp>
        <p:sp>
          <p:nvSpPr>
            <p:cNvPr id="15" name="Rectángulo 14">
              <a:extLst>
                <a:ext uri="{FF2B5EF4-FFF2-40B4-BE49-F238E27FC236}">
                  <a16:creationId xmlns:a16="http://schemas.microsoft.com/office/drawing/2014/main" id="{38E1F4FB-7595-A8DE-9FA0-A361F77F5104}"/>
                </a:ext>
              </a:extLst>
            </p:cNvPr>
            <p:cNvSpPr>
              <a:spLocks noGrp="1" noRot="1" noMove="1" noResize="1" noEditPoints="1" noAdjustHandles="1" noChangeArrowheads="1" noChangeShapeType="1"/>
            </p:cNvSpPr>
            <p:nvPr/>
          </p:nvSpPr>
          <p:spPr>
            <a:xfrm>
              <a:off x="9880979" y="6133940"/>
              <a:ext cx="2103431" cy="643098"/>
            </a:xfrm>
            <a:prstGeom prst="rect">
              <a:avLst/>
            </a:prstGeom>
            <a:solidFill>
              <a:srgbClr val="FDFEF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16" name="Grupo 15">
            <a:extLst>
              <a:ext uri="{FF2B5EF4-FFF2-40B4-BE49-F238E27FC236}">
                <a16:creationId xmlns:a16="http://schemas.microsoft.com/office/drawing/2014/main" id="{5B26AC11-2990-845A-E1E4-090930C0CA3A}"/>
              </a:ext>
            </a:extLst>
          </p:cNvPr>
          <p:cNvGrpSpPr/>
          <p:nvPr/>
        </p:nvGrpSpPr>
        <p:grpSpPr>
          <a:xfrm>
            <a:off x="9165475" y="6364946"/>
            <a:ext cx="6093994" cy="400110"/>
            <a:chOff x="-321843" y="6376403"/>
            <a:chExt cx="6093994" cy="400110"/>
          </a:xfrm>
        </p:grpSpPr>
        <p:sp>
          <p:nvSpPr>
            <p:cNvPr id="17" name="QuadreDeText 11">
              <a:extLst>
                <a:ext uri="{FF2B5EF4-FFF2-40B4-BE49-F238E27FC236}">
                  <a16:creationId xmlns:a16="http://schemas.microsoft.com/office/drawing/2014/main" id="{B72CDCC2-4C15-5455-2230-A217FB0673D8}"/>
                </a:ext>
              </a:extLst>
            </p:cNvPr>
            <p:cNvSpPr txBox="1"/>
            <p:nvPr/>
          </p:nvSpPr>
          <p:spPr>
            <a:xfrm>
              <a:off x="-321843" y="6376403"/>
              <a:ext cx="6093994" cy="400110"/>
            </a:xfrm>
            <a:prstGeom prst="rect">
              <a:avLst/>
            </a:prstGeom>
            <a:noFill/>
          </p:spPr>
          <p:txBody>
            <a:bodyPr wrap="square">
              <a:spAutoFit/>
            </a:bodyPr>
            <a:lstStyle/>
            <a:p>
              <a:r>
                <a:rPr lang="es-ES" sz="2000" dirty="0">
                  <a:solidFill>
                    <a:srgbClr val="00A2E2"/>
                  </a:solidFill>
                  <a:effectLst/>
                  <a:latin typeface="Calibri" panose="020F0502020204030204" pitchFamily="34" charset="0"/>
                  <a:ea typeface="Times New Roman" panose="02020603050405020304" pitchFamily="18" charset="0"/>
                  <a:cs typeface="Times New Roman" panose="02020603050405020304" pitchFamily="18" charset="0"/>
                </a:rPr>
                <a:t>                   </a:t>
              </a:r>
              <a:r>
                <a:rPr lang="es-ES" sz="2000" dirty="0">
                  <a:solidFill>
                    <a:srgbClr val="01A2E2"/>
                  </a:solidFill>
                  <a:effectLst/>
                  <a:latin typeface="Calibri" panose="020F0502020204030204" pitchFamily="34" charset="0"/>
                  <a:ea typeface="Times New Roman" panose="02020603050405020304" pitchFamily="18" charset="0"/>
                  <a:cs typeface="Times New Roman" panose="02020603050405020304" pitchFamily="18" charset="0"/>
                </a:rPr>
                <a:t>@SETHepatico</a:t>
              </a:r>
              <a:endParaRPr lang="es-ES" sz="2000" dirty="0">
                <a:solidFill>
                  <a:srgbClr val="01A2E2"/>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8" name="Imagen 17" descr="Forma&#10;&#10;Descripción generada automáticamente con confianza media">
              <a:extLst>
                <a:ext uri="{FF2B5EF4-FFF2-40B4-BE49-F238E27FC236}">
                  <a16:creationId xmlns:a16="http://schemas.microsoft.com/office/drawing/2014/main" id="{8137C61B-F141-675F-0E89-1E7EA557C3E3}"/>
                </a:ext>
              </a:extLst>
            </p:cNvPr>
            <p:cNvPicPr>
              <a:picLocks noChangeAspect="1"/>
            </p:cNvPicPr>
            <p:nvPr/>
          </p:nvPicPr>
          <p:blipFill>
            <a:blip r:embed="rId5">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488523" y="6395787"/>
              <a:ext cx="353606" cy="361341"/>
            </a:xfrm>
            <a:prstGeom prst="rect">
              <a:avLst/>
            </a:prstGeom>
          </p:spPr>
        </p:pic>
      </p:grpSp>
      <p:sp>
        <p:nvSpPr>
          <p:cNvPr id="10" name="CuadroTexto 9">
            <a:extLst>
              <a:ext uri="{FF2B5EF4-FFF2-40B4-BE49-F238E27FC236}">
                <a16:creationId xmlns:a16="http://schemas.microsoft.com/office/drawing/2014/main" id="{30C17072-E0C8-1CF8-136D-F8DD0EF1CAAF}"/>
              </a:ext>
            </a:extLst>
          </p:cNvPr>
          <p:cNvSpPr txBox="1"/>
          <p:nvPr/>
        </p:nvSpPr>
        <p:spPr>
          <a:xfrm>
            <a:off x="480584" y="2027245"/>
            <a:ext cx="11230827" cy="2985433"/>
          </a:xfrm>
          <a:prstGeom prst="rect">
            <a:avLst/>
          </a:prstGeom>
          <a:noFill/>
        </p:spPr>
        <p:txBody>
          <a:bodyPr wrap="square">
            <a:spAutoFit/>
          </a:bodyPr>
          <a:lstStyle/>
          <a:p>
            <a:pPr algn="just">
              <a:buNone/>
            </a:pPr>
            <a:r>
              <a:rPr lang="es-ES" b="1" dirty="0">
                <a:solidFill>
                  <a:schemeClr val="accent1"/>
                </a:solidFill>
                <a:effectLst/>
                <a:latin typeface="Helvetica" pitchFamily="2" charset="0"/>
              </a:rPr>
              <a:t>Material y métodos: </a:t>
            </a:r>
            <a:r>
              <a:rPr lang="es-ES" dirty="0">
                <a:solidFill>
                  <a:srgbClr val="000000"/>
                </a:solidFill>
                <a:effectLst/>
                <a:latin typeface="Helvetica" pitchFamily="2" charset="0"/>
              </a:rPr>
              <a:t>Se compararon los resultados del modelo original 2014-17 (#400) con los obtenidos tras aplicar técnicas de aprendizaje automático a dos cohortes nuevas: </a:t>
            </a:r>
          </a:p>
          <a:p>
            <a:pPr marL="285750" indent="-285750" algn="just">
              <a:buFontTx/>
              <a:buChar char="-"/>
            </a:pPr>
            <a:r>
              <a:rPr lang="es-ES" dirty="0">
                <a:solidFill>
                  <a:srgbClr val="000000"/>
                </a:solidFill>
                <a:latin typeface="Helvetica" pitchFamily="2" charset="0"/>
              </a:rPr>
              <a:t>R</a:t>
            </a:r>
            <a:r>
              <a:rPr lang="es-ES" dirty="0">
                <a:solidFill>
                  <a:srgbClr val="000000"/>
                </a:solidFill>
                <a:effectLst/>
                <a:latin typeface="Helvetica" pitchFamily="2" charset="0"/>
              </a:rPr>
              <a:t>etrospectiva multicéntrica 2021-24 aportada por la </a:t>
            </a:r>
            <a:r>
              <a:rPr lang="es-ES" b="1" dirty="0">
                <a:solidFill>
                  <a:srgbClr val="000000"/>
                </a:solidFill>
                <a:effectLst/>
                <a:latin typeface="Helvetica" pitchFamily="2" charset="0"/>
              </a:rPr>
              <a:t>ONT</a:t>
            </a:r>
            <a:r>
              <a:rPr lang="es-ES" dirty="0">
                <a:solidFill>
                  <a:srgbClr val="000000"/>
                </a:solidFill>
                <a:effectLst/>
                <a:latin typeface="Helvetica" pitchFamily="2" charset="0"/>
              </a:rPr>
              <a:t> con 4071 casos (#ONT) </a:t>
            </a:r>
            <a:endParaRPr lang="es-ES" dirty="0">
              <a:solidFill>
                <a:srgbClr val="000000"/>
              </a:solidFill>
              <a:latin typeface="Helvetica" pitchFamily="2" charset="0"/>
            </a:endParaRPr>
          </a:p>
          <a:p>
            <a:pPr marL="285750" indent="-285750" algn="just">
              <a:buFontTx/>
              <a:buChar char="-"/>
            </a:pPr>
            <a:r>
              <a:rPr lang="es-ES" dirty="0">
                <a:solidFill>
                  <a:srgbClr val="000000"/>
                </a:solidFill>
                <a:latin typeface="Helvetica" pitchFamily="2" charset="0"/>
              </a:rPr>
              <a:t>P</a:t>
            </a:r>
            <a:r>
              <a:rPr lang="es-ES" dirty="0">
                <a:solidFill>
                  <a:srgbClr val="000000"/>
                </a:solidFill>
                <a:effectLst/>
                <a:latin typeface="Helvetica" pitchFamily="2" charset="0"/>
              </a:rPr>
              <a:t>rospectiva multicéntrica 2025 (#101) </a:t>
            </a:r>
            <a:r>
              <a:rPr lang="es-ES" b="1" dirty="0">
                <a:solidFill>
                  <a:srgbClr val="000000"/>
                </a:solidFill>
                <a:effectLst/>
                <a:latin typeface="Helvetica" pitchFamily="2" charset="0"/>
              </a:rPr>
              <a:t>SETH</a:t>
            </a:r>
            <a:endParaRPr lang="es-ES" b="1" dirty="0">
              <a:solidFill>
                <a:srgbClr val="000000"/>
              </a:solidFill>
              <a:latin typeface="Helvetica" pitchFamily="2" charset="0"/>
            </a:endParaRPr>
          </a:p>
          <a:p>
            <a:pPr algn="just">
              <a:buNone/>
            </a:pPr>
            <a:endParaRPr lang="es-ES" dirty="0">
              <a:solidFill>
                <a:srgbClr val="000000"/>
              </a:solidFill>
              <a:latin typeface="Helvetica" pitchFamily="2" charset="0"/>
            </a:endParaRPr>
          </a:p>
          <a:p>
            <a:pPr algn="just">
              <a:buNone/>
            </a:pPr>
            <a:endParaRPr lang="es-ES" dirty="0">
              <a:solidFill>
                <a:srgbClr val="000000"/>
              </a:solidFill>
              <a:latin typeface="Helvetica" pitchFamily="2" charset="0"/>
            </a:endParaRPr>
          </a:p>
          <a:p>
            <a:pPr algn="just">
              <a:buNone/>
            </a:pPr>
            <a:r>
              <a:rPr lang="es-ES" sz="1600" dirty="0">
                <a:solidFill>
                  <a:srgbClr val="000000"/>
                </a:solidFill>
                <a:effectLst/>
                <a:latin typeface="Helvetica" pitchFamily="2" charset="0"/>
              </a:rPr>
              <a:t>El análisis se realizó con TPOT, una herramienta de aprendizaje automático automatizado (</a:t>
            </a:r>
            <a:r>
              <a:rPr lang="es-ES" sz="1600" dirty="0" err="1">
                <a:solidFill>
                  <a:srgbClr val="000000"/>
                </a:solidFill>
                <a:effectLst/>
                <a:latin typeface="Helvetica" pitchFamily="2" charset="0"/>
              </a:rPr>
              <a:t>AutoML</a:t>
            </a:r>
            <a:r>
              <a:rPr lang="es-ES" sz="1600" dirty="0">
                <a:solidFill>
                  <a:srgbClr val="000000"/>
                </a:solidFill>
                <a:effectLst/>
                <a:latin typeface="Helvetica" pitchFamily="2" charset="0"/>
              </a:rPr>
              <a:t>), utilizando modelos avanzados como </a:t>
            </a:r>
            <a:r>
              <a:rPr lang="es-ES" sz="1600" dirty="0" err="1">
                <a:solidFill>
                  <a:srgbClr val="000000"/>
                </a:solidFill>
                <a:effectLst/>
                <a:latin typeface="Helvetica" pitchFamily="2" charset="0"/>
              </a:rPr>
              <a:t>XGBoost</a:t>
            </a:r>
            <a:r>
              <a:rPr lang="es-ES" sz="1600" dirty="0">
                <a:solidFill>
                  <a:srgbClr val="000000"/>
                </a:solidFill>
                <a:effectLst/>
                <a:latin typeface="Helvetica" pitchFamily="2" charset="0"/>
              </a:rPr>
              <a:t> y LGBM. </a:t>
            </a:r>
          </a:p>
          <a:p>
            <a:pPr algn="just">
              <a:buNone/>
            </a:pPr>
            <a:endParaRPr lang="es-ES" sz="1600" dirty="0">
              <a:solidFill>
                <a:srgbClr val="000000"/>
              </a:solidFill>
              <a:latin typeface="Helvetica" pitchFamily="2" charset="0"/>
            </a:endParaRPr>
          </a:p>
          <a:p>
            <a:pPr algn="just">
              <a:buNone/>
            </a:pPr>
            <a:r>
              <a:rPr lang="es-ES" sz="1600" dirty="0">
                <a:solidFill>
                  <a:srgbClr val="000000"/>
                </a:solidFill>
                <a:effectLst/>
                <a:latin typeface="Helvetica" pitchFamily="2" charset="0"/>
              </a:rPr>
              <a:t>Para validar los resultados, se aplicó Cross-</a:t>
            </a:r>
            <a:r>
              <a:rPr lang="es-ES" sz="1600" dirty="0" err="1">
                <a:solidFill>
                  <a:srgbClr val="000000"/>
                </a:solidFill>
                <a:effectLst/>
                <a:latin typeface="Helvetica" pitchFamily="2" charset="0"/>
              </a:rPr>
              <a:t>Validation</a:t>
            </a:r>
            <a:r>
              <a:rPr lang="es-ES" sz="1600" dirty="0">
                <a:solidFill>
                  <a:srgbClr val="000000"/>
                </a:solidFill>
                <a:effectLst/>
                <a:latin typeface="Helvetica" pitchFamily="2" charset="0"/>
              </a:rPr>
              <a:t>, Train-Test Split y </a:t>
            </a:r>
            <a:r>
              <a:rPr lang="es-ES" sz="1600" dirty="0" err="1">
                <a:solidFill>
                  <a:srgbClr val="000000"/>
                </a:solidFill>
                <a:effectLst/>
                <a:latin typeface="Helvetica" pitchFamily="2" charset="0"/>
              </a:rPr>
              <a:t>Leave-One-Out</a:t>
            </a:r>
            <a:r>
              <a:rPr lang="es-ES" sz="1600" dirty="0">
                <a:solidFill>
                  <a:srgbClr val="000000"/>
                </a:solidFill>
                <a:effectLst/>
                <a:latin typeface="Helvetica" pitchFamily="2" charset="0"/>
              </a:rPr>
              <a:t> CV. </a:t>
            </a:r>
          </a:p>
          <a:p>
            <a:pPr algn="just">
              <a:buNone/>
            </a:pPr>
            <a:r>
              <a:rPr lang="es-ES" sz="1600" dirty="0">
                <a:solidFill>
                  <a:srgbClr val="000000"/>
                </a:solidFill>
                <a:effectLst/>
                <a:latin typeface="Helvetica" pitchFamily="2" charset="0"/>
              </a:rPr>
              <a:t>Además, se hizo una validación externa con la cohorte #101.</a:t>
            </a:r>
          </a:p>
        </p:txBody>
      </p:sp>
      <p:sp>
        <p:nvSpPr>
          <p:cNvPr id="20" name="CuadroTexto 19">
            <a:extLst>
              <a:ext uri="{FF2B5EF4-FFF2-40B4-BE49-F238E27FC236}">
                <a16:creationId xmlns:a16="http://schemas.microsoft.com/office/drawing/2014/main" id="{22872C70-EF71-29E5-8589-C488E07710A4}"/>
              </a:ext>
            </a:extLst>
          </p:cNvPr>
          <p:cNvSpPr txBox="1"/>
          <p:nvPr/>
        </p:nvSpPr>
        <p:spPr>
          <a:xfrm>
            <a:off x="601239" y="380124"/>
            <a:ext cx="10989519" cy="707886"/>
          </a:xfrm>
          <a:prstGeom prst="rect">
            <a:avLst/>
          </a:prstGeom>
          <a:noFill/>
        </p:spPr>
        <p:txBody>
          <a:bodyPr wrap="square">
            <a:spAutoFit/>
          </a:bodyPr>
          <a:lstStyle/>
          <a:p>
            <a:pPr algn="ctr"/>
            <a:r>
              <a:rPr lang="es-ES" sz="2000" b="1" i="1" dirty="0">
                <a:solidFill>
                  <a:schemeClr val="accent1"/>
                </a:solidFill>
              </a:rPr>
              <a:t>INTELIGENCIA ARTIFICIAL APLICADA EN LA VALORACIÓN DE INJERTOS HEPÁTICOS COMO HERRAMIENTA EN LA TOMA DE DECISIONES: ACTUALIZACIÓN DEL ALGORITMO LIVER GRAFT PREDICT</a:t>
            </a:r>
          </a:p>
        </p:txBody>
      </p:sp>
    </p:spTree>
    <p:extLst>
      <p:ext uri="{BB962C8B-B14F-4D97-AF65-F5344CB8AC3E}">
        <p14:creationId xmlns:p14="http://schemas.microsoft.com/office/powerpoint/2010/main" val="22822346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6C1F94-4EBB-96F1-AB8A-2F08777A9914}"/>
            </a:ext>
          </a:extLst>
        </p:cNvPr>
        <p:cNvGrpSpPr/>
        <p:nvPr/>
      </p:nvGrpSpPr>
      <p:grpSpPr>
        <a:xfrm>
          <a:off x="0" y="0"/>
          <a:ext cx="0" cy="0"/>
          <a:chOff x="0" y="0"/>
          <a:chExt cx="0" cy="0"/>
        </a:xfrm>
      </p:grpSpPr>
      <p:grpSp>
        <p:nvGrpSpPr>
          <p:cNvPr id="19" name="Grupo 18">
            <a:extLst>
              <a:ext uri="{FF2B5EF4-FFF2-40B4-BE49-F238E27FC236}">
                <a16:creationId xmlns:a16="http://schemas.microsoft.com/office/drawing/2014/main" id="{5A547F53-8E62-CAD8-3BBF-9EF533C0A9AF}"/>
              </a:ext>
            </a:extLst>
          </p:cNvPr>
          <p:cNvGrpSpPr>
            <a:grpSpLocks noGrp="1" noUngrp="1" noRot="1" noMove="1" noResize="1"/>
          </p:cNvGrpSpPr>
          <p:nvPr/>
        </p:nvGrpSpPr>
        <p:grpSpPr>
          <a:xfrm>
            <a:off x="0" y="6106645"/>
            <a:ext cx="12192000" cy="683114"/>
            <a:chOff x="0" y="6106645"/>
            <a:chExt cx="12192000" cy="683114"/>
          </a:xfrm>
        </p:grpSpPr>
        <p:grpSp>
          <p:nvGrpSpPr>
            <p:cNvPr id="14" name="Grupo 13">
              <a:extLst>
                <a:ext uri="{FF2B5EF4-FFF2-40B4-BE49-F238E27FC236}">
                  <a16:creationId xmlns:a16="http://schemas.microsoft.com/office/drawing/2014/main" id="{AEFAD982-2E4E-E088-F241-0A3D792BA165}"/>
                </a:ext>
              </a:extLst>
            </p:cNvPr>
            <p:cNvGrpSpPr>
              <a:grpSpLocks noGrp="1" noUngrp="1" noRot="1" noMove="1" noResize="1"/>
            </p:cNvGrpSpPr>
            <p:nvPr/>
          </p:nvGrpSpPr>
          <p:grpSpPr>
            <a:xfrm>
              <a:off x="0" y="6106645"/>
              <a:ext cx="12192000" cy="683114"/>
              <a:chOff x="0" y="6174885"/>
              <a:chExt cx="12192000" cy="683114"/>
            </a:xfrm>
          </p:grpSpPr>
          <p:grpSp>
            <p:nvGrpSpPr>
              <p:cNvPr id="8" name="Grupo 7">
                <a:extLst>
                  <a:ext uri="{FF2B5EF4-FFF2-40B4-BE49-F238E27FC236}">
                    <a16:creationId xmlns:a16="http://schemas.microsoft.com/office/drawing/2014/main" id="{0D0FA4EC-DCDC-57E6-6228-305A3697050D}"/>
                  </a:ext>
                </a:extLst>
              </p:cNvPr>
              <p:cNvGrpSpPr>
                <a:grpSpLocks noGrp="1" noUngrp="1" noRot="1" noMove="1" noResize="1"/>
              </p:cNvGrpSpPr>
              <p:nvPr/>
            </p:nvGrpSpPr>
            <p:grpSpPr>
              <a:xfrm>
                <a:off x="0" y="6174885"/>
                <a:ext cx="12192000" cy="665963"/>
                <a:chOff x="0" y="6174885"/>
                <a:chExt cx="12192000" cy="665963"/>
              </a:xfrm>
            </p:grpSpPr>
            <p:grpSp>
              <p:nvGrpSpPr>
                <p:cNvPr id="12" name="Grupo 11">
                  <a:extLst>
                    <a:ext uri="{FF2B5EF4-FFF2-40B4-BE49-F238E27FC236}">
                      <a16:creationId xmlns:a16="http://schemas.microsoft.com/office/drawing/2014/main" id="{D6E17036-E88A-0C68-4D23-77C4B9960784}"/>
                    </a:ext>
                  </a:extLst>
                </p:cNvPr>
                <p:cNvGrpSpPr>
                  <a:grpSpLocks noGrp="1" noUngrp="1" noRot="1" noMove="1" noResize="1"/>
                </p:cNvGrpSpPr>
                <p:nvPr/>
              </p:nvGrpSpPr>
              <p:grpSpPr>
                <a:xfrm>
                  <a:off x="0" y="6174885"/>
                  <a:ext cx="12192000" cy="638667"/>
                  <a:chOff x="0" y="6174885"/>
                  <a:chExt cx="12192000" cy="638667"/>
                </a:xfrm>
              </p:grpSpPr>
              <p:cxnSp>
                <p:nvCxnSpPr>
                  <p:cNvPr id="5" name="Conector recto 4">
                    <a:extLst>
                      <a:ext uri="{FF2B5EF4-FFF2-40B4-BE49-F238E27FC236}">
                        <a16:creationId xmlns:a16="http://schemas.microsoft.com/office/drawing/2014/main" id="{D6CE278B-731C-4F65-3C0A-2E261B61DC91}"/>
                      </a:ext>
                    </a:extLst>
                  </p:cNvPr>
                  <p:cNvCxnSpPr>
                    <a:cxnSpLocks noGrp="1" noRot="1" noMove="1" noResize="1" noEditPoints="1" noAdjustHandles="1" noChangeArrowheads="1" noChangeShapeType="1"/>
                  </p:cNvCxnSpPr>
                  <p:nvPr/>
                </p:nvCxnSpPr>
                <p:spPr>
                  <a:xfrm>
                    <a:off x="0" y="6575756"/>
                    <a:ext cx="12192000" cy="0"/>
                  </a:xfrm>
                  <a:prstGeom prst="line">
                    <a:avLst/>
                  </a:prstGeom>
                  <a:ln w="76200">
                    <a:solidFill>
                      <a:srgbClr val="00A2E2"/>
                    </a:solidFill>
                  </a:ln>
                </p:spPr>
                <p:style>
                  <a:lnRef idx="1">
                    <a:schemeClr val="accent1"/>
                  </a:lnRef>
                  <a:fillRef idx="0">
                    <a:schemeClr val="accent1"/>
                  </a:fillRef>
                  <a:effectRef idx="0">
                    <a:schemeClr val="accent1"/>
                  </a:effectRef>
                  <a:fontRef idx="minor">
                    <a:schemeClr val="tx1"/>
                  </a:fontRef>
                </p:style>
              </p:cxnSp>
              <p:cxnSp>
                <p:nvCxnSpPr>
                  <p:cNvPr id="6" name="Conector recto 5">
                    <a:extLst>
                      <a:ext uri="{FF2B5EF4-FFF2-40B4-BE49-F238E27FC236}">
                        <a16:creationId xmlns:a16="http://schemas.microsoft.com/office/drawing/2014/main" id="{98E6B77F-FF27-EF51-6BFA-0963814B8E28}"/>
                      </a:ext>
                    </a:extLst>
                  </p:cNvPr>
                  <p:cNvCxnSpPr>
                    <a:cxnSpLocks noGrp="1" noRot="1" noMove="1" noResize="1" noEditPoints="1" noAdjustHandles="1" noChangeArrowheads="1" noChangeShapeType="1"/>
                  </p:cNvCxnSpPr>
                  <p:nvPr/>
                </p:nvCxnSpPr>
                <p:spPr>
                  <a:xfrm>
                    <a:off x="0" y="6716404"/>
                    <a:ext cx="12192000" cy="0"/>
                  </a:xfrm>
                  <a:prstGeom prst="line">
                    <a:avLst/>
                  </a:prstGeom>
                  <a:ln w="76200">
                    <a:solidFill>
                      <a:srgbClr val="8E7A85"/>
                    </a:solidFill>
                  </a:ln>
                </p:spPr>
                <p:style>
                  <a:lnRef idx="1">
                    <a:schemeClr val="accent1"/>
                  </a:lnRef>
                  <a:fillRef idx="0">
                    <a:schemeClr val="accent1"/>
                  </a:fillRef>
                  <a:effectRef idx="0">
                    <a:schemeClr val="accent1"/>
                  </a:effectRef>
                  <a:fontRef idx="minor">
                    <a:schemeClr val="tx1"/>
                  </a:fontRef>
                </p:style>
              </p:cxnSp>
              <p:sp>
                <p:nvSpPr>
                  <p:cNvPr id="9" name="Rectangle 16">
                    <a:extLst>
                      <a:ext uri="{FF2B5EF4-FFF2-40B4-BE49-F238E27FC236}">
                        <a16:creationId xmlns:a16="http://schemas.microsoft.com/office/drawing/2014/main" id="{752CDE05-E66C-F127-4384-F75634C1818F}"/>
                      </a:ext>
                    </a:extLst>
                  </p:cNvPr>
                  <p:cNvSpPr>
                    <a:spLocks noGrp="1" noRot="1" noMove="1" noResize="1" noEditPoints="1" noAdjustHandles="1" noChangeArrowheads="1" noChangeShapeType="1"/>
                  </p:cNvSpPr>
                  <p:nvPr/>
                </p:nvSpPr>
                <p:spPr>
                  <a:xfrm>
                    <a:off x="207590" y="6174885"/>
                    <a:ext cx="2426428" cy="6386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pic>
              <p:nvPicPr>
                <p:cNvPr id="7" name="Imagen 6">
                  <a:extLst>
                    <a:ext uri="{FF2B5EF4-FFF2-40B4-BE49-F238E27FC236}">
                      <a16:creationId xmlns:a16="http://schemas.microsoft.com/office/drawing/2014/main" id="{4C5ED22B-F311-6189-75BF-6CE21CF08C67}"/>
                    </a:ext>
                  </a:extLst>
                </p:cNvPr>
                <p:cNvPicPr>
                  <a:picLocks noGrp="1" noRot="1" noChangeAspect="1" noMove="1" noResize="1" noEditPoints="1" noAdjustHandles="1" noChangeArrowheads="1" noChangeShapeType="1" noCrop="1"/>
                </p:cNvPicPr>
                <p:nvPr/>
              </p:nvPicPr>
              <p:blipFill>
                <a:blip r:embed="rId3"/>
                <a:stretch>
                  <a:fillRect/>
                </a:stretch>
              </p:blipFill>
              <p:spPr>
                <a:xfrm>
                  <a:off x="367615" y="6202181"/>
                  <a:ext cx="1219274" cy="638667"/>
                </a:xfrm>
                <a:prstGeom prst="rect">
                  <a:avLst/>
                </a:prstGeom>
              </p:spPr>
            </p:pic>
          </p:grpSp>
          <p:pic>
            <p:nvPicPr>
              <p:cNvPr id="13" name="Imagen 12">
                <a:extLst>
                  <a:ext uri="{FF2B5EF4-FFF2-40B4-BE49-F238E27FC236}">
                    <a16:creationId xmlns:a16="http://schemas.microsoft.com/office/drawing/2014/main" id="{FDCAB7D4-A5C3-5C85-B1E2-622FDF085E15}"/>
                  </a:ext>
                </a:extLst>
              </p:cNvPr>
              <p:cNvPicPr>
                <a:picLocks noGrp="1" noRot="1" noChangeAspect="1" noMove="1" noResize="1" noEditPoints="1" noAdjustHandles="1" noChangeArrowheads="1" noChangeShapeType="1" noCrop="1"/>
              </p:cNvPicPr>
              <p:nvPr/>
            </p:nvPicPr>
            <p:blipFill>
              <a:blip r:embed="rId4"/>
              <a:stretch>
                <a:fillRect/>
              </a:stretch>
            </p:blipFill>
            <p:spPr>
              <a:xfrm>
                <a:off x="1559593" y="6202180"/>
                <a:ext cx="930237" cy="655819"/>
              </a:xfrm>
              <a:prstGeom prst="rect">
                <a:avLst/>
              </a:prstGeom>
            </p:spPr>
          </p:pic>
        </p:grpSp>
        <p:sp>
          <p:nvSpPr>
            <p:cNvPr id="15" name="Rectángulo 14">
              <a:extLst>
                <a:ext uri="{FF2B5EF4-FFF2-40B4-BE49-F238E27FC236}">
                  <a16:creationId xmlns:a16="http://schemas.microsoft.com/office/drawing/2014/main" id="{8AF44A25-2827-11D3-8055-C8704BBBF2D3}"/>
                </a:ext>
              </a:extLst>
            </p:cNvPr>
            <p:cNvSpPr>
              <a:spLocks noGrp="1" noRot="1" noMove="1" noResize="1" noEditPoints="1" noAdjustHandles="1" noChangeArrowheads="1" noChangeShapeType="1"/>
            </p:cNvSpPr>
            <p:nvPr/>
          </p:nvSpPr>
          <p:spPr>
            <a:xfrm>
              <a:off x="9880979" y="6133940"/>
              <a:ext cx="2103431" cy="643098"/>
            </a:xfrm>
            <a:prstGeom prst="rect">
              <a:avLst/>
            </a:prstGeom>
            <a:solidFill>
              <a:srgbClr val="FDFEF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16" name="Grupo 15">
            <a:extLst>
              <a:ext uri="{FF2B5EF4-FFF2-40B4-BE49-F238E27FC236}">
                <a16:creationId xmlns:a16="http://schemas.microsoft.com/office/drawing/2014/main" id="{4A69E3EF-AED4-43E7-6DC9-B2E24E0AAA6D}"/>
              </a:ext>
            </a:extLst>
          </p:cNvPr>
          <p:cNvGrpSpPr/>
          <p:nvPr/>
        </p:nvGrpSpPr>
        <p:grpSpPr>
          <a:xfrm>
            <a:off x="9165475" y="6364946"/>
            <a:ext cx="6093994" cy="400110"/>
            <a:chOff x="-321843" y="6376403"/>
            <a:chExt cx="6093994" cy="400110"/>
          </a:xfrm>
        </p:grpSpPr>
        <p:sp>
          <p:nvSpPr>
            <p:cNvPr id="17" name="QuadreDeText 11">
              <a:extLst>
                <a:ext uri="{FF2B5EF4-FFF2-40B4-BE49-F238E27FC236}">
                  <a16:creationId xmlns:a16="http://schemas.microsoft.com/office/drawing/2014/main" id="{5427D035-62DD-4EAF-EBA6-CEA85903E1DD}"/>
                </a:ext>
              </a:extLst>
            </p:cNvPr>
            <p:cNvSpPr txBox="1"/>
            <p:nvPr/>
          </p:nvSpPr>
          <p:spPr>
            <a:xfrm>
              <a:off x="-321843" y="6376403"/>
              <a:ext cx="6093994" cy="400110"/>
            </a:xfrm>
            <a:prstGeom prst="rect">
              <a:avLst/>
            </a:prstGeom>
            <a:noFill/>
          </p:spPr>
          <p:txBody>
            <a:bodyPr wrap="square">
              <a:spAutoFit/>
            </a:bodyPr>
            <a:lstStyle/>
            <a:p>
              <a:r>
                <a:rPr lang="es-ES" sz="2000" dirty="0">
                  <a:solidFill>
                    <a:srgbClr val="00A2E2"/>
                  </a:solidFill>
                  <a:effectLst/>
                  <a:latin typeface="Calibri" panose="020F0502020204030204" pitchFamily="34" charset="0"/>
                  <a:ea typeface="Times New Roman" panose="02020603050405020304" pitchFamily="18" charset="0"/>
                  <a:cs typeface="Times New Roman" panose="02020603050405020304" pitchFamily="18" charset="0"/>
                </a:rPr>
                <a:t>                   </a:t>
              </a:r>
              <a:r>
                <a:rPr lang="es-ES" sz="2000" dirty="0">
                  <a:solidFill>
                    <a:srgbClr val="01A2E2"/>
                  </a:solidFill>
                  <a:effectLst/>
                  <a:latin typeface="Calibri" panose="020F0502020204030204" pitchFamily="34" charset="0"/>
                  <a:ea typeface="Times New Roman" panose="02020603050405020304" pitchFamily="18" charset="0"/>
                  <a:cs typeface="Times New Roman" panose="02020603050405020304" pitchFamily="18" charset="0"/>
                </a:rPr>
                <a:t>@SETHepatico</a:t>
              </a:r>
              <a:endParaRPr lang="es-ES" sz="2000" dirty="0">
                <a:solidFill>
                  <a:srgbClr val="01A2E2"/>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8" name="Imagen 17" descr="Forma&#10;&#10;Descripción generada automáticamente con confianza media">
              <a:extLst>
                <a:ext uri="{FF2B5EF4-FFF2-40B4-BE49-F238E27FC236}">
                  <a16:creationId xmlns:a16="http://schemas.microsoft.com/office/drawing/2014/main" id="{9F7D9D28-00C0-678A-260F-E0446E59CEB8}"/>
                </a:ext>
              </a:extLst>
            </p:cNvPr>
            <p:cNvPicPr>
              <a:picLocks noChangeAspect="1"/>
            </p:cNvPicPr>
            <p:nvPr/>
          </p:nvPicPr>
          <p:blipFill>
            <a:blip r:embed="rId5">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488523" y="6395787"/>
              <a:ext cx="353606" cy="361341"/>
            </a:xfrm>
            <a:prstGeom prst="rect">
              <a:avLst/>
            </a:prstGeom>
          </p:spPr>
        </p:pic>
      </p:grpSp>
      <p:pic>
        <p:nvPicPr>
          <p:cNvPr id="3" name="Imagen 2" descr="Gráfico&#10;&#10;El contenido generado por IA puede ser incorrecto.">
            <a:extLst>
              <a:ext uri="{FF2B5EF4-FFF2-40B4-BE49-F238E27FC236}">
                <a16:creationId xmlns:a16="http://schemas.microsoft.com/office/drawing/2014/main" id="{44AA150C-5A3A-3714-7C83-ADB0FFD4A63A}"/>
              </a:ext>
            </a:extLst>
          </p:cNvPr>
          <p:cNvPicPr>
            <a:picLocks noChangeAspect="1"/>
          </p:cNvPicPr>
          <p:nvPr/>
        </p:nvPicPr>
        <p:blipFill>
          <a:blip r:embed="rId6">
            <a:extLst>
              <a:ext uri="{28A0092B-C50C-407E-A947-70E740481C1C}">
                <a14:useLocalDpi xmlns:a14="http://schemas.microsoft.com/office/drawing/2010/main" val="0"/>
              </a:ext>
            </a:extLst>
          </a:blip>
          <a:srcRect t="5177"/>
          <a:stretch>
            <a:fillRect/>
          </a:stretch>
        </p:blipFill>
        <p:spPr>
          <a:xfrm>
            <a:off x="3681808" y="209835"/>
            <a:ext cx="7772400" cy="6020199"/>
          </a:xfrm>
          <a:prstGeom prst="rect">
            <a:avLst/>
          </a:prstGeom>
        </p:spPr>
      </p:pic>
      <p:sp>
        <p:nvSpPr>
          <p:cNvPr id="4" name="CuadroTexto 3">
            <a:extLst>
              <a:ext uri="{FF2B5EF4-FFF2-40B4-BE49-F238E27FC236}">
                <a16:creationId xmlns:a16="http://schemas.microsoft.com/office/drawing/2014/main" id="{370784B3-E88D-AB96-987F-E2CAF0BB8EBF}"/>
              </a:ext>
            </a:extLst>
          </p:cNvPr>
          <p:cNvSpPr txBox="1"/>
          <p:nvPr/>
        </p:nvSpPr>
        <p:spPr>
          <a:xfrm>
            <a:off x="207590" y="1003942"/>
            <a:ext cx="3314193" cy="4431983"/>
          </a:xfrm>
          <a:prstGeom prst="rect">
            <a:avLst/>
          </a:prstGeom>
          <a:noFill/>
        </p:spPr>
        <p:txBody>
          <a:bodyPr wrap="square" rtlCol="0">
            <a:spAutoFit/>
          </a:bodyPr>
          <a:lstStyle/>
          <a:p>
            <a:pPr algn="ctr"/>
            <a:r>
              <a:rPr lang="es-ES" sz="2400" b="1" dirty="0">
                <a:solidFill>
                  <a:schemeClr val="accent1"/>
                </a:solidFill>
              </a:rPr>
              <a:t>MODELO </a:t>
            </a:r>
            <a:r>
              <a:rPr lang="es-ES" sz="2400" b="1" dirty="0" err="1">
                <a:solidFill>
                  <a:schemeClr val="accent1"/>
                </a:solidFill>
              </a:rPr>
              <a:t>XGBoost</a:t>
            </a:r>
            <a:r>
              <a:rPr lang="es-ES" sz="2400" b="1" dirty="0">
                <a:solidFill>
                  <a:schemeClr val="accent1"/>
                </a:solidFill>
              </a:rPr>
              <a:t> </a:t>
            </a:r>
          </a:p>
          <a:p>
            <a:pPr algn="ctr"/>
            <a:r>
              <a:rPr lang="es-ES" sz="2400" b="1" dirty="0">
                <a:solidFill>
                  <a:schemeClr val="accent1"/>
                </a:solidFill>
              </a:rPr>
              <a:t>(original LGP)</a:t>
            </a:r>
          </a:p>
          <a:p>
            <a:pPr algn="just"/>
            <a:endParaRPr lang="es-ES" dirty="0"/>
          </a:p>
          <a:p>
            <a:pPr algn="just"/>
            <a:r>
              <a:rPr lang="es-ES" dirty="0"/>
              <a:t>Población: </a:t>
            </a:r>
          </a:p>
          <a:p>
            <a:pPr algn="just"/>
            <a:r>
              <a:rPr lang="es-ES" dirty="0"/>
              <a:t>#400: N=400 (2014-2017), </a:t>
            </a:r>
            <a:r>
              <a:rPr lang="es-ES" dirty="0" err="1"/>
              <a:t>Unicéntrico</a:t>
            </a:r>
            <a:r>
              <a:rPr lang="es-ES" dirty="0"/>
              <a:t> prospectivo.</a:t>
            </a:r>
          </a:p>
          <a:p>
            <a:pPr algn="just"/>
            <a:endParaRPr lang="es-ES" dirty="0"/>
          </a:p>
          <a:p>
            <a:pPr algn="just"/>
            <a:r>
              <a:rPr lang="es-ES" dirty="0"/>
              <a:t>Validación Interna</a:t>
            </a:r>
            <a:r>
              <a:rPr lang="es-ES" dirty="0">
                <a:sym typeface="Wingdings" pitchFamily="2" charset="2"/>
              </a:rPr>
              <a:t>: CV, TT, LOOCV</a:t>
            </a:r>
          </a:p>
          <a:p>
            <a:pPr algn="just"/>
            <a:endParaRPr lang="es-ES" dirty="0">
              <a:sym typeface="Wingdings" pitchFamily="2" charset="2"/>
            </a:endParaRPr>
          </a:p>
          <a:p>
            <a:pPr algn="just"/>
            <a:r>
              <a:rPr lang="es-ES" dirty="0">
                <a:sym typeface="Wingdings" pitchFamily="2" charset="2"/>
              </a:rPr>
              <a:t>Validación Externa: Evaluación con otras cohortes:</a:t>
            </a:r>
          </a:p>
          <a:p>
            <a:pPr algn="just"/>
            <a:r>
              <a:rPr lang="es-ES" dirty="0">
                <a:sym typeface="Wingdings" pitchFamily="2" charset="2"/>
              </a:rPr>
              <a:t>#101: N=101 Multicéntrico prospectivo (2025)</a:t>
            </a:r>
          </a:p>
          <a:p>
            <a:pPr algn="just"/>
            <a:r>
              <a:rPr lang="es-ES" dirty="0">
                <a:sym typeface="Wingdings" pitchFamily="2" charset="2"/>
              </a:rPr>
              <a:t>#4071: N=4071 (2021-2025) Multicéntrico retrospectivo</a:t>
            </a:r>
            <a:endParaRPr lang="es-ES" dirty="0"/>
          </a:p>
        </p:txBody>
      </p:sp>
    </p:spTree>
    <p:extLst>
      <p:ext uri="{BB962C8B-B14F-4D97-AF65-F5344CB8AC3E}">
        <p14:creationId xmlns:p14="http://schemas.microsoft.com/office/powerpoint/2010/main" val="16998130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4230FD-9245-5D92-F5B2-614589F899A4}"/>
            </a:ext>
          </a:extLst>
        </p:cNvPr>
        <p:cNvGrpSpPr/>
        <p:nvPr/>
      </p:nvGrpSpPr>
      <p:grpSpPr>
        <a:xfrm>
          <a:off x="0" y="0"/>
          <a:ext cx="0" cy="0"/>
          <a:chOff x="0" y="0"/>
          <a:chExt cx="0" cy="0"/>
        </a:xfrm>
      </p:grpSpPr>
      <p:grpSp>
        <p:nvGrpSpPr>
          <p:cNvPr id="19" name="Grupo 18">
            <a:extLst>
              <a:ext uri="{FF2B5EF4-FFF2-40B4-BE49-F238E27FC236}">
                <a16:creationId xmlns:a16="http://schemas.microsoft.com/office/drawing/2014/main" id="{EF7941AF-F198-73EE-4F35-71B7D420D8EA}"/>
              </a:ext>
            </a:extLst>
          </p:cNvPr>
          <p:cNvGrpSpPr>
            <a:grpSpLocks noGrp="1" noUngrp="1" noRot="1" noMove="1" noResize="1"/>
          </p:cNvGrpSpPr>
          <p:nvPr/>
        </p:nvGrpSpPr>
        <p:grpSpPr>
          <a:xfrm>
            <a:off x="0" y="6106645"/>
            <a:ext cx="12192000" cy="683114"/>
            <a:chOff x="0" y="6106645"/>
            <a:chExt cx="12192000" cy="683114"/>
          </a:xfrm>
        </p:grpSpPr>
        <p:grpSp>
          <p:nvGrpSpPr>
            <p:cNvPr id="14" name="Grupo 13">
              <a:extLst>
                <a:ext uri="{FF2B5EF4-FFF2-40B4-BE49-F238E27FC236}">
                  <a16:creationId xmlns:a16="http://schemas.microsoft.com/office/drawing/2014/main" id="{C15106DC-1BC7-0D3D-8FEF-3258ED7A4C70}"/>
                </a:ext>
              </a:extLst>
            </p:cNvPr>
            <p:cNvGrpSpPr>
              <a:grpSpLocks noGrp="1" noUngrp="1" noRot="1" noMove="1" noResize="1"/>
            </p:cNvGrpSpPr>
            <p:nvPr/>
          </p:nvGrpSpPr>
          <p:grpSpPr>
            <a:xfrm>
              <a:off x="0" y="6106645"/>
              <a:ext cx="12192000" cy="683114"/>
              <a:chOff x="0" y="6174885"/>
              <a:chExt cx="12192000" cy="683114"/>
            </a:xfrm>
          </p:grpSpPr>
          <p:grpSp>
            <p:nvGrpSpPr>
              <p:cNvPr id="8" name="Grupo 7">
                <a:extLst>
                  <a:ext uri="{FF2B5EF4-FFF2-40B4-BE49-F238E27FC236}">
                    <a16:creationId xmlns:a16="http://schemas.microsoft.com/office/drawing/2014/main" id="{D93266CC-ACAF-7FAF-DCE7-77C4FEB2B262}"/>
                  </a:ext>
                </a:extLst>
              </p:cNvPr>
              <p:cNvGrpSpPr>
                <a:grpSpLocks noGrp="1" noUngrp="1" noRot="1" noMove="1" noResize="1"/>
              </p:cNvGrpSpPr>
              <p:nvPr/>
            </p:nvGrpSpPr>
            <p:grpSpPr>
              <a:xfrm>
                <a:off x="0" y="6174885"/>
                <a:ext cx="12192000" cy="665963"/>
                <a:chOff x="0" y="6174885"/>
                <a:chExt cx="12192000" cy="665963"/>
              </a:xfrm>
            </p:grpSpPr>
            <p:grpSp>
              <p:nvGrpSpPr>
                <p:cNvPr id="12" name="Grupo 11">
                  <a:extLst>
                    <a:ext uri="{FF2B5EF4-FFF2-40B4-BE49-F238E27FC236}">
                      <a16:creationId xmlns:a16="http://schemas.microsoft.com/office/drawing/2014/main" id="{DE0C7A7C-E4F3-56F5-13EA-A2144D12D223}"/>
                    </a:ext>
                  </a:extLst>
                </p:cNvPr>
                <p:cNvGrpSpPr>
                  <a:grpSpLocks noGrp="1" noUngrp="1" noRot="1" noMove="1" noResize="1"/>
                </p:cNvGrpSpPr>
                <p:nvPr/>
              </p:nvGrpSpPr>
              <p:grpSpPr>
                <a:xfrm>
                  <a:off x="0" y="6174885"/>
                  <a:ext cx="12192000" cy="638667"/>
                  <a:chOff x="0" y="6174885"/>
                  <a:chExt cx="12192000" cy="638667"/>
                </a:xfrm>
              </p:grpSpPr>
              <p:cxnSp>
                <p:nvCxnSpPr>
                  <p:cNvPr id="5" name="Conector recto 4">
                    <a:extLst>
                      <a:ext uri="{FF2B5EF4-FFF2-40B4-BE49-F238E27FC236}">
                        <a16:creationId xmlns:a16="http://schemas.microsoft.com/office/drawing/2014/main" id="{0754BEFF-C83B-6A32-4B1C-DAC39BCB8DAD}"/>
                      </a:ext>
                    </a:extLst>
                  </p:cNvPr>
                  <p:cNvCxnSpPr>
                    <a:cxnSpLocks noGrp="1" noRot="1" noMove="1" noResize="1" noEditPoints="1" noAdjustHandles="1" noChangeArrowheads="1" noChangeShapeType="1"/>
                  </p:cNvCxnSpPr>
                  <p:nvPr/>
                </p:nvCxnSpPr>
                <p:spPr>
                  <a:xfrm>
                    <a:off x="0" y="6575756"/>
                    <a:ext cx="12192000" cy="0"/>
                  </a:xfrm>
                  <a:prstGeom prst="line">
                    <a:avLst/>
                  </a:prstGeom>
                  <a:ln w="76200">
                    <a:solidFill>
                      <a:srgbClr val="00A2E2"/>
                    </a:solidFill>
                  </a:ln>
                </p:spPr>
                <p:style>
                  <a:lnRef idx="1">
                    <a:schemeClr val="accent1"/>
                  </a:lnRef>
                  <a:fillRef idx="0">
                    <a:schemeClr val="accent1"/>
                  </a:fillRef>
                  <a:effectRef idx="0">
                    <a:schemeClr val="accent1"/>
                  </a:effectRef>
                  <a:fontRef idx="minor">
                    <a:schemeClr val="tx1"/>
                  </a:fontRef>
                </p:style>
              </p:cxnSp>
              <p:cxnSp>
                <p:nvCxnSpPr>
                  <p:cNvPr id="6" name="Conector recto 5">
                    <a:extLst>
                      <a:ext uri="{FF2B5EF4-FFF2-40B4-BE49-F238E27FC236}">
                        <a16:creationId xmlns:a16="http://schemas.microsoft.com/office/drawing/2014/main" id="{82FE8527-CCD1-B28C-2449-996B0935A112}"/>
                      </a:ext>
                    </a:extLst>
                  </p:cNvPr>
                  <p:cNvCxnSpPr>
                    <a:cxnSpLocks noGrp="1" noRot="1" noMove="1" noResize="1" noEditPoints="1" noAdjustHandles="1" noChangeArrowheads="1" noChangeShapeType="1"/>
                  </p:cNvCxnSpPr>
                  <p:nvPr/>
                </p:nvCxnSpPr>
                <p:spPr>
                  <a:xfrm>
                    <a:off x="0" y="6716404"/>
                    <a:ext cx="12192000" cy="0"/>
                  </a:xfrm>
                  <a:prstGeom prst="line">
                    <a:avLst/>
                  </a:prstGeom>
                  <a:ln w="76200">
                    <a:solidFill>
                      <a:srgbClr val="8E7A85"/>
                    </a:solidFill>
                  </a:ln>
                </p:spPr>
                <p:style>
                  <a:lnRef idx="1">
                    <a:schemeClr val="accent1"/>
                  </a:lnRef>
                  <a:fillRef idx="0">
                    <a:schemeClr val="accent1"/>
                  </a:fillRef>
                  <a:effectRef idx="0">
                    <a:schemeClr val="accent1"/>
                  </a:effectRef>
                  <a:fontRef idx="minor">
                    <a:schemeClr val="tx1"/>
                  </a:fontRef>
                </p:style>
              </p:cxnSp>
              <p:sp>
                <p:nvSpPr>
                  <p:cNvPr id="9" name="Rectangle 16">
                    <a:extLst>
                      <a:ext uri="{FF2B5EF4-FFF2-40B4-BE49-F238E27FC236}">
                        <a16:creationId xmlns:a16="http://schemas.microsoft.com/office/drawing/2014/main" id="{77DC0FA6-D5F5-2779-4F65-DC687029B1E8}"/>
                      </a:ext>
                    </a:extLst>
                  </p:cNvPr>
                  <p:cNvSpPr>
                    <a:spLocks noGrp="1" noRot="1" noMove="1" noResize="1" noEditPoints="1" noAdjustHandles="1" noChangeArrowheads="1" noChangeShapeType="1"/>
                  </p:cNvSpPr>
                  <p:nvPr/>
                </p:nvSpPr>
                <p:spPr>
                  <a:xfrm>
                    <a:off x="207590" y="6174885"/>
                    <a:ext cx="2426428" cy="6386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pic>
              <p:nvPicPr>
                <p:cNvPr id="7" name="Imagen 6">
                  <a:extLst>
                    <a:ext uri="{FF2B5EF4-FFF2-40B4-BE49-F238E27FC236}">
                      <a16:creationId xmlns:a16="http://schemas.microsoft.com/office/drawing/2014/main" id="{053F4691-2C57-B240-6C71-60484B3E5E24}"/>
                    </a:ext>
                  </a:extLst>
                </p:cNvPr>
                <p:cNvPicPr>
                  <a:picLocks noGrp="1" noRot="1" noChangeAspect="1" noMove="1" noResize="1" noEditPoints="1" noAdjustHandles="1" noChangeArrowheads="1" noChangeShapeType="1" noCrop="1"/>
                </p:cNvPicPr>
                <p:nvPr/>
              </p:nvPicPr>
              <p:blipFill>
                <a:blip r:embed="rId3"/>
                <a:stretch>
                  <a:fillRect/>
                </a:stretch>
              </p:blipFill>
              <p:spPr>
                <a:xfrm>
                  <a:off x="367615" y="6202181"/>
                  <a:ext cx="1219274" cy="638667"/>
                </a:xfrm>
                <a:prstGeom prst="rect">
                  <a:avLst/>
                </a:prstGeom>
              </p:spPr>
            </p:pic>
          </p:grpSp>
          <p:pic>
            <p:nvPicPr>
              <p:cNvPr id="13" name="Imagen 12">
                <a:extLst>
                  <a:ext uri="{FF2B5EF4-FFF2-40B4-BE49-F238E27FC236}">
                    <a16:creationId xmlns:a16="http://schemas.microsoft.com/office/drawing/2014/main" id="{35FAB7D7-5A78-DC73-77CB-B45B23EA2897}"/>
                  </a:ext>
                </a:extLst>
              </p:cNvPr>
              <p:cNvPicPr>
                <a:picLocks noGrp="1" noRot="1" noChangeAspect="1" noMove="1" noResize="1" noEditPoints="1" noAdjustHandles="1" noChangeArrowheads="1" noChangeShapeType="1" noCrop="1"/>
              </p:cNvPicPr>
              <p:nvPr/>
            </p:nvPicPr>
            <p:blipFill>
              <a:blip r:embed="rId4"/>
              <a:stretch>
                <a:fillRect/>
              </a:stretch>
            </p:blipFill>
            <p:spPr>
              <a:xfrm>
                <a:off x="1559593" y="6202180"/>
                <a:ext cx="930237" cy="655819"/>
              </a:xfrm>
              <a:prstGeom prst="rect">
                <a:avLst/>
              </a:prstGeom>
            </p:spPr>
          </p:pic>
        </p:grpSp>
        <p:sp>
          <p:nvSpPr>
            <p:cNvPr id="15" name="Rectángulo 14">
              <a:extLst>
                <a:ext uri="{FF2B5EF4-FFF2-40B4-BE49-F238E27FC236}">
                  <a16:creationId xmlns:a16="http://schemas.microsoft.com/office/drawing/2014/main" id="{0466BD02-80DE-5496-39FE-9609E89091D5}"/>
                </a:ext>
              </a:extLst>
            </p:cNvPr>
            <p:cNvSpPr>
              <a:spLocks noGrp="1" noRot="1" noMove="1" noResize="1" noEditPoints="1" noAdjustHandles="1" noChangeArrowheads="1" noChangeShapeType="1"/>
            </p:cNvSpPr>
            <p:nvPr/>
          </p:nvSpPr>
          <p:spPr>
            <a:xfrm>
              <a:off x="9880979" y="6133940"/>
              <a:ext cx="2103431" cy="643098"/>
            </a:xfrm>
            <a:prstGeom prst="rect">
              <a:avLst/>
            </a:prstGeom>
            <a:solidFill>
              <a:srgbClr val="FDFEF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16" name="Grupo 15">
            <a:extLst>
              <a:ext uri="{FF2B5EF4-FFF2-40B4-BE49-F238E27FC236}">
                <a16:creationId xmlns:a16="http://schemas.microsoft.com/office/drawing/2014/main" id="{8D9B9C81-2E55-D76B-22B3-B92F64F615FC}"/>
              </a:ext>
            </a:extLst>
          </p:cNvPr>
          <p:cNvGrpSpPr/>
          <p:nvPr/>
        </p:nvGrpSpPr>
        <p:grpSpPr>
          <a:xfrm>
            <a:off x="9165475" y="6364946"/>
            <a:ext cx="6093994" cy="400110"/>
            <a:chOff x="-321843" y="6376403"/>
            <a:chExt cx="6093994" cy="400110"/>
          </a:xfrm>
        </p:grpSpPr>
        <p:sp>
          <p:nvSpPr>
            <p:cNvPr id="17" name="QuadreDeText 11">
              <a:extLst>
                <a:ext uri="{FF2B5EF4-FFF2-40B4-BE49-F238E27FC236}">
                  <a16:creationId xmlns:a16="http://schemas.microsoft.com/office/drawing/2014/main" id="{D5A2A195-E874-2293-212D-1AC41198F528}"/>
                </a:ext>
              </a:extLst>
            </p:cNvPr>
            <p:cNvSpPr txBox="1"/>
            <p:nvPr/>
          </p:nvSpPr>
          <p:spPr>
            <a:xfrm>
              <a:off x="-321843" y="6376403"/>
              <a:ext cx="6093994" cy="400110"/>
            </a:xfrm>
            <a:prstGeom prst="rect">
              <a:avLst/>
            </a:prstGeom>
            <a:noFill/>
          </p:spPr>
          <p:txBody>
            <a:bodyPr wrap="square">
              <a:spAutoFit/>
            </a:bodyPr>
            <a:lstStyle/>
            <a:p>
              <a:r>
                <a:rPr lang="es-ES" sz="2000" dirty="0">
                  <a:solidFill>
                    <a:srgbClr val="00A2E2"/>
                  </a:solidFill>
                  <a:effectLst/>
                  <a:latin typeface="Calibri" panose="020F0502020204030204" pitchFamily="34" charset="0"/>
                  <a:ea typeface="Times New Roman" panose="02020603050405020304" pitchFamily="18" charset="0"/>
                  <a:cs typeface="Times New Roman" panose="02020603050405020304" pitchFamily="18" charset="0"/>
                </a:rPr>
                <a:t>                   </a:t>
              </a:r>
              <a:r>
                <a:rPr lang="es-ES" sz="2000" dirty="0">
                  <a:solidFill>
                    <a:srgbClr val="01A2E2"/>
                  </a:solidFill>
                  <a:effectLst/>
                  <a:latin typeface="Calibri" panose="020F0502020204030204" pitchFamily="34" charset="0"/>
                  <a:ea typeface="Times New Roman" panose="02020603050405020304" pitchFamily="18" charset="0"/>
                  <a:cs typeface="Times New Roman" panose="02020603050405020304" pitchFamily="18" charset="0"/>
                </a:rPr>
                <a:t>@SETHepatico</a:t>
              </a:r>
              <a:endParaRPr lang="es-ES" sz="2000" dirty="0">
                <a:solidFill>
                  <a:srgbClr val="01A2E2"/>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8" name="Imagen 17" descr="Forma&#10;&#10;Descripción generada automáticamente con confianza media">
              <a:extLst>
                <a:ext uri="{FF2B5EF4-FFF2-40B4-BE49-F238E27FC236}">
                  <a16:creationId xmlns:a16="http://schemas.microsoft.com/office/drawing/2014/main" id="{B426826C-C42D-9A86-4E1A-16719695D411}"/>
                </a:ext>
              </a:extLst>
            </p:cNvPr>
            <p:cNvPicPr>
              <a:picLocks noChangeAspect="1"/>
            </p:cNvPicPr>
            <p:nvPr/>
          </p:nvPicPr>
          <p:blipFill>
            <a:blip r:embed="rId5">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488523" y="6395787"/>
              <a:ext cx="353606" cy="361341"/>
            </a:xfrm>
            <a:prstGeom prst="rect">
              <a:avLst/>
            </a:prstGeom>
          </p:spPr>
        </p:pic>
      </p:grpSp>
      <p:pic>
        <p:nvPicPr>
          <p:cNvPr id="3" name="Imagen 2" descr="Gráfico&#10;&#10;El contenido generado por IA puede ser incorrecto.">
            <a:extLst>
              <a:ext uri="{FF2B5EF4-FFF2-40B4-BE49-F238E27FC236}">
                <a16:creationId xmlns:a16="http://schemas.microsoft.com/office/drawing/2014/main" id="{7C89BC72-3B81-3C59-5FE4-E6EFD05C2CEA}"/>
              </a:ext>
            </a:extLst>
          </p:cNvPr>
          <p:cNvPicPr>
            <a:picLocks noChangeAspect="1"/>
          </p:cNvPicPr>
          <p:nvPr/>
        </p:nvPicPr>
        <p:blipFill>
          <a:blip r:embed="rId6">
            <a:extLst>
              <a:ext uri="{28A0092B-C50C-407E-A947-70E740481C1C}">
                <a14:useLocalDpi xmlns:a14="http://schemas.microsoft.com/office/drawing/2010/main" val="0"/>
              </a:ext>
            </a:extLst>
          </a:blip>
          <a:srcRect t="4025"/>
          <a:stretch>
            <a:fillRect/>
          </a:stretch>
        </p:blipFill>
        <p:spPr>
          <a:xfrm>
            <a:off x="3885819" y="174812"/>
            <a:ext cx="7772400" cy="6093435"/>
          </a:xfrm>
          <a:prstGeom prst="rect">
            <a:avLst/>
          </a:prstGeom>
        </p:spPr>
      </p:pic>
      <p:sp>
        <p:nvSpPr>
          <p:cNvPr id="4" name="CuadroTexto 3">
            <a:extLst>
              <a:ext uri="{FF2B5EF4-FFF2-40B4-BE49-F238E27FC236}">
                <a16:creationId xmlns:a16="http://schemas.microsoft.com/office/drawing/2014/main" id="{EF00A9E0-B4BA-8692-E642-C285AE89669F}"/>
              </a:ext>
            </a:extLst>
          </p:cNvPr>
          <p:cNvSpPr txBox="1"/>
          <p:nvPr/>
        </p:nvSpPr>
        <p:spPr>
          <a:xfrm>
            <a:off x="178682" y="1236370"/>
            <a:ext cx="3692057" cy="4124206"/>
          </a:xfrm>
          <a:prstGeom prst="rect">
            <a:avLst/>
          </a:prstGeom>
          <a:noFill/>
        </p:spPr>
        <p:txBody>
          <a:bodyPr wrap="square" rtlCol="0">
            <a:spAutoFit/>
          </a:bodyPr>
          <a:lstStyle/>
          <a:p>
            <a:pPr algn="ctr"/>
            <a:r>
              <a:rPr lang="es-ES" sz="2400" b="1" dirty="0">
                <a:solidFill>
                  <a:schemeClr val="accent1"/>
                </a:solidFill>
              </a:rPr>
              <a:t>MODELO LGBM</a:t>
            </a:r>
          </a:p>
          <a:p>
            <a:pPr algn="just"/>
            <a:endParaRPr lang="es-ES" dirty="0"/>
          </a:p>
          <a:p>
            <a:pPr algn="just"/>
            <a:r>
              <a:rPr lang="es-ES" dirty="0"/>
              <a:t>Población: </a:t>
            </a:r>
          </a:p>
          <a:p>
            <a:pPr algn="just"/>
            <a:r>
              <a:rPr lang="es-ES" dirty="0">
                <a:sym typeface="Wingdings" pitchFamily="2" charset="2"/>
              </a:rPr>
              <a:t>#4071: N=4071 (2021-2025) Multicéntrico retrospectivo</a:t>
            </a:r>
            <a:endParaRPr lang="es-ES" dirty="0"/>
          </a:p>
          <a:p>
            <a:pPr algn="just"/>
            <a:endParaRPr lang="es-ES" dirty="0"/>
          </a:p>
          <a:p>
            <a:pPr algn="just"/>
            <a:r>
              <a:rPr lang="es-ES" dirty="0"/>
              <a:t>Validación Interna</a:t>
            </a:r>
            <a:r>
              <a:rPr lang="es-ES" dirty="0">
                <a:sym typeface="Wingdings" pitchFamily="2" charset="2"/>
              </a:rPr>
              <a:t>: CV, TT, LOOCV</a:t>
            </a:r>
          </a:p>
          <a:p>
            <a:pPr algn="just"/>
            <a:endParaRPr lang="es-ES" dirty="0">
              <a:sym typeface="Wingdings" pitchFamily="2" charset="2"/>
            </a:endParaRPr>
          </a:p>
          <a:p>
            <a:pPr algn="just"/>
            <a:r>
              <a:rPr lang="es-ES" dirty="0">
                <a:sym typeface="Wingdings" pitchFamily="2" charset="2"/>
              </a:rPr>
              <a:t>Validación Externa: Evaluación con otras cohortes:</a:t>
            </a:r>
          </a:p>
          <a:p>
            <a:pPr algn="just"/>
            <a:r>
              <a:rPr lang="es-ES" dirty="0">
                <a:sym typeface="Wingdings" pitchFamily="2" charset="2"/>
              </a:rPr>
              <a:t>#101: N=101, Multicéntrico, prospectivo (2025)</a:t>
            </a:r>
          </a:p>
          <a:p>
            <a:pPr algn="just"/>
            <a:r>
              <a:rPr lang="es-ES" dirty="0"/>
              <a:t>#400: N400 (2014-2017), </a:t>
            </a:r>
            <a:r>
              <a:rPr lang="es-ES" dirty="0" err="1"/>
              <a:t>Unicéntrico</a:t>
            </a:r>
            <a:r>
              <a:rPr lang="es-ES" dirty="0"/>
              <a:t>, prospectivo.</a:t>
            </a:r>
          </a:p>
        </p:txBody>
      </p:sp>
    </p:spTree>
    <p:extLst>
      <p:ext uri="{BB962C8B-B14F-4D97-AF65-F5344CB8AC3E}">
        <p14:creationId xmlns:p14="http://schemas.microsoft.com/office/powerpoint/2010/main" val="260884757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BC5CB6-2849-E666-C2C8-3CADA83F0280}"/>
            </a:ext>
          </a:extLst>
        </p:cNvPr>
        <p:cNvGrpSpPr/>
        <p:nvPr/>
      </p:nvGrpSpPr>
      <p:grpSpPr>
        <a:xfrm>
          <a:off x="0" y="0"/>
          <a:ext cx="0" cy="0"/>
          <a:chOff x="0" y="0"/>
          <a:chExt cx="0" cy="0"/>
        </a:xfrm>
      </p:grpSpPr>
      <p:grpSp>
        <p:nvGrpSpPr>
          <p:cNvPr id="19" name="Grupo 18">
            <a:extLst>
              <a:ext uri="{FF2B5EF4-FFF2-40B4-BE49-F238E27FC236}">
                <a16:creationId xmlns:a16="http://schemas.microsoft.com/office/drawing/2014/main" id="{09D5DAF7-B87A-7BCB-D44D-DC4E2D55895C}"/>
              </a:ext>
            </a:extLst>
          </p:cNvPr>
          <p:cNvGrpSpPr>
            <a:grpSpLocks noGrp="1" noUngrp="1" noRot="1" noMove="1" noResize="1"/>
          </p:cNvGrpSpPr>
          <p:nvPr/>
        </p:nvGrpSpPr>
        <p:grpSpPr>
          <a:xfrm>
            <a:off x="0" y="6106645"/>
            <a:ext cx="12192000" cy="683114"/>
            <a:chOff x="0" y="6106645"/>
            <a:chExt cx="12192000" cy="683114"/>
          </a:xfrm>
        </p:grpSpPr>
        <p:grpSp>
          <p:nvGrpSpPr>
            <p:cNvPr id="14" name="Grupo 13">
              <a:extLst>
                <a:ext uri="{FF2B5EF4-FFF2-40B4-BE49-F238E27FC236}">
                  <a16:creationId xmlns:a16="http://schemas.microsoft.com/office/drawing/2014/main" id="{6DC7EC25-1E43-F298-B6A6-011B4B5A84D5}"/>
                </a:ext>
              </a:extLst>
            </p:cNvPr>
            <p:cNvGrpSpPr>
              <a:grpSpLocks noGrp="1" noUngrp="1" noRot="1" noMove="1" noResize="1"/>
            </p:cNvGrpSpPr>
            <p:nvPr/>
          </p:nvGrpSpPr>
          <p:grpSpPr>
            <a:xfrm>
              <a:off x="0" y="6106645"/>
              <a:ext cx="12192000" cy="683114"/>
              <a:chOff x="0" y="6174885"/>
              <a:chExt cx="12192000" cy="683114"/>
            </a:xfrm>
          </p:grpSpPr>
          <p:grpSp>
            <p:nvGrpSpPr>
              <p:cNvPr id="8" name="Grupo 7">
                <a:extLst>
                  <a:ext uri="{FF2B5EF4-FFF2-40B4-BE49-F238E27FC236}">
                    <a16:creationId xmlns:a16="http://schemas.microsoft.com/office/drawing/2014/main" id="{7D9E4572-DE0E-50B4-43A1-1F819DBBD469}"/>
                  </a:ext>
                </a:extLst>
              </p:cNvPr>
              <p:cNvGrpSpPr>
                <a:grpSpLocks noGrp="1" noUngrp="1" noRot="1" noMove="1" noResize="1"/>
              </p:cNvGrpSpPr>
              <p:nvPr/>
            </p:nvGrpSpPr>
            <p:grpSpPr>
              <a:xfrm>
                <a:off x="0" y="6174885"/>
                <a:ext cx="12192000" cy="665963"/>
                <a:chOff x="0" y="6174885"/>
                <a:chExt cx="12192000" cy="665963"/>
              </a:xfrm>
            </p:grpSpPr>
            <p:grpSp>
              <p:nvGrpSpPr>
                <p:cNvPr id="12" name="Grupo 11">
                  <a:extLst>
                    <a:ext uri="{FF2B5EF4-FFF2-40B4-BE49-F238E27FC236}">
                      <a16:creationId xmlns:a16="http://schemas.microsoft.com/office/drawing/2014/main" id="{F5AD8783-8B08-7C8D-4D24-03485EBCF9F0}"/>
                    </a:ext>
                  </a:extLst>
                </p:cNvPr>
                <p:cNvGrpSpPr>
                  <a:grpSpLocks noGrp="1" noUngrp="1" noRot="1" noMove="1" noResize="1"/>
                </p:cNvGrpSpPr>
                <p:nvPr/>
              </p:nvGrpSpPr>
              <p:grpSpPr>
                <a:xfrm>
                  <a:off x="0" y="6174885"/>
                  <a:ext cx="12192000" cy="638667"/>
                  <a:chOff x="0" y="6174885"/>
                  <a:chExt cx="12192000" cy="638667"/>
                </a:xfrm>
              </p:grpSpPr>
              <p:cxnSp>
                <p:nvCxnSpPr>
                  <p:cNvPr id="5" name="Conector recto 4">
                    <a:extLst>
                      <a:ext uri="{FF2B5EF4-FFF2-40B4-BE49-F238E27FC236}">
                        <a16:creationId xmlns:a16="http://schemas.microsoft.com/office/drawing/2014/main" id="{2249287D-3C77-9444-44DA-9A8EB24D14D0}"/>
                      </a:ext>
                    </a:extLst>
                  </p:cNvPr>
                  <p:cNvCxnSpPr>
                    <a:cxnSpLocks noGrp="1" noRot="1" noMove="1" noResize="1" noEditPoints="1" noAdjustHandles="1" noChangeArrowheads="1" noChangeShapeType="1"/>
                  </p:cNvCxnSpPr>
                  <p:nvPr/>
                </p:nvCxnSpPr>
                <p:spPr>
                  <a:xfrm>
                    <a:off x="0" y="6575756"/>
                    <a:ext cx="12192000" cy="0"/>
                  </a:xfrm>
                  <a:prstGeom prst="line">
                    <a:avLst/>
                  </a:prstGeom>
                  <a:ln w="76200">
                    <a:solidFill>
                      <a:srgbClr val="00A2E2"/>
                    </a:solidFill>
                  </a:ln>
                </p:spPr>
                <p:style>
                  <a:lnRef idx="1">
                    <a:schemeClr val="accent1"/>
                  </a:lnRef>
                  <a:fillRef idx="0">
                    <a:schemeClr val="accent1"/>
                  </a:fillRef>
                  <a:effectRef idx="0">
                    <a:schemeClr val="accent1"/>
                  </a:effectRef>
                  <a:fontRef idx="minor">
                    <a:schemeClr val="tx1"/>
                  </a:fontRef>
                </p:style>
              </p:cxnSp>
              <p:cxnSp>
                <p:nvCxnSpPr>
                  <p:cNvPr id="6" name="Conector recto 5">
                    <a:extLst>
                      <a:ext uri="{FF2B5EF4-FFF2-40B4-BE49-F238E27FC236}">
                        <a16:creationId xmlns:a16="http://schemas.microsoft.com/office/drawing/2014/main" id="{F56571E1-B6BE-7B71-51C6-CFE9E0A951FC}"/>
                      </a:ext>
                    </a:extLst>
                  </p:cNvPr>
                  <p:cNvCxnSpPr>
                    <a:cxnSpLocks noGrp="1" noRot="1" noMove="1" noResize="1" noEditPoints="1" noAdjustHandles="1" noChangeArrowheads="1" noChangeShapeType="1"/>
                  </p:cNvCxnSpPr>
                  <p:nvPr/>
                </p:nvCxnSpPr>
                <p:spPr>
                  <a:xfrm>
                    <a:off x="0" y="6716404"/>
                    <a:ext cx="12192000" cy="0"/>
                  </a:xfrm>
                  <a:prstGeom prst="line">
                    <a:avLst/>
                  </a:prstGeom>
                  <a:ln w="76200">
                    <a:solidFill>
                      <a:srgbClr val="8E7A85"/>
                    </a:solidFill>
                  </a:ln>
                </p:spPr>
                <p:style>
                  <a:lnRef idx="1">
                    <a:schemeClr val="accent1"/>
                  </a:lnRef>
                  <a:fillRef idx="0">
                    <a:schemeClr val="accent1"/>
                  </a:fillRef>
                  <a:effectRef idx="0">
                    <a:schemeClr val="accent1"/>
                  </a:effectRef>
                  <a:fontRef idx="minor">
                    <a:schemeClr val="tx1"/>
                  </a:fontRef>
                </p:style>
              </p:cxnSp>
              <p:sp>
                <p:nvSpPr>
                  <p:cNvPr id="9" name="Rectangle 16">
                    <a:extLst>
                      <a:ext uri="{FF2B5EF4-FFF2-40B4-BE49-F238E27FC236}">
                        <a16:creationId xmlns:a16="http://schemas.microsoft.com/office/drawing/2014/main" id="{51AC446E-75CD-5BEA-9874-DF282AB5977D}"/>
                      </a:ext>
                    </a:extLst>
                  </p:cNvPr>
                  <p:cNvSpPr>
                    <a:spLocks noGrp="1" noRot="1" noMove="1" noResize="1" noEditPoints="1" noAdjustHandles="1" noChangeArrowheads="1" noChangeShapeType="1"/>
                  </p:cNvSpPr>
                  <p:nvPr/>
                </p:nvSpPr>
                <p:spPr>
                  <a:xfrm>
                    <a:off x="207590" y="6174885"/>
                    <a:ext cx="2426428" cy="6386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pic>
              <p:nvPicPr>
                <p:cNvPr id="7" name="Imagen 6">
                  <a:extLst>
                    <a:ext uri="{FF2B5EF4-FFF2-40B4-BE49-F238E27FC236}">
                      <a16:creationId xmlns:a16="http://schemas.microsoft.com/office/drawing/2014/main" id="{615BEEEB-B288-B1A1-D897-199B307B7807}"/>
                    </a:ext>
                  </a:extLst>
                </p:cNvPr>
                <p:cNvPicPr>
                  <a:picLocks noGrp="1" noRot="1" noChangeAspect="1" noMove="1" noResize="1" noEditPoints="1" noAdjustHandles="1" noChangeArrowheads="1" noChangeShapeType="1" noCrop="1"/>
                </p:cNvPicPr>
                <p:nvPr/>
              </p:nvPicPr>
              <p:blipFill>
                <a:blip r:embed="rId3"/>
                <a:stretch>
                  <a:fillRect/>
                </a:stretch>
              </p:blipFill>
              <p:spPr>
                <a:xfrm>
                  <a:off x="367615" y="6202181"/>
                  <a:ext cx="1219274" cy="638667"/>
                </a:xfrm>
                <a:prstGeom prst="rect">
                  <a:avLst/>
                </a:prstGeom>
              </p:spPr>
            </p:pic>
          </p:grpSp>
          <p:pic>
            <p:nvPicPr>
              <p:cNvPr id="13" name="Imagen 12">
                <a:extLst>
                  <a:ext uri="{FF2B5EF4-FFF2-40B4-BE49-F238E27FC236}">
                    <a16:creationId xmlns:a16="http://schemas.microsoft.com/office/drawing/2014/main" id="{CDFD2346-952C-D57B-37FA-8DF86AE76E05}"/>
                  </a:ext>
                </a:extLst>
              </p:cNvPr>
              <p:cNvPicPr>
                <a:picLocks noGrp="1" noRot="1" noChangeAspect="1" noMove="1" noResize="1" noEditPoints="1" noAdjustHandles="1" noChangeArrowheads="1" noChangeShapeType="1" noCrop="1"/>
              </p:cNvPicPr>
              <p:nvPr/>
            </p:nvPicPr>
            <p:blipFill>
              <a:blip r:embed="rId4"/>
              <a:stretch>
                <a:fillRect/>
              </a:stretch>
            </p:blipFill>
            <p:spPr>
              <a:xfrm>
                <a:off x="1559593" y="6202180"/>
                <a:ext cx="930237" cy="655819"/>
              </a:xfrm>
              <a:prstGeom prst="rect">
                <a:avLst/>
              </a:prstGeom>
            </p:spPr>
          </p:pic>
        </p:grpSp>
        <p:sp>
          <p:nvSpPr>
            <p:cNvPr id="15" name="Rectángulo 14">
              <a:extLst>
                <a:ext uri="{FF2B5EF4-FFF2-40B4-BE49-F238E27FC236}">
                  <a16:creationId xmlns:a16="http://schemas.microsoft.com/office/drawing/2014/main" id="{ED3AA0BD-C469-6ABE-B4AC-604791793CCC}"/>
                </a:ext>
              </a:extLst>
            </p:cNvPr>
            <p:cNvSpPr>
              <a:spLocks noGrp="1" noRot="1" noMove="1" noResize="1" noEditPoints="1" noAdjustHandles="1" noChangeArrowheads="1" noChangeShapeType="1"/>
            </p:cNvSpPr>
            <p:nvPr/>
          </p:nvSpPr>
          <p:spPr>
            <a:xfrm>
              <a:off x="9880979" y="6133940"/>
              <a:ext cx="2103431" cy="643098"/>
            </a:xfrm>
            <a:prstGeom prst="rect">
              <a:avLst/>
            </a:prstGeom>
            <a:solidFill>
              <a:srgbClr val="FDFEF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16" name="Grupo 15">
            <a:extLst>
              <a:ext uri="{FF2B5EF4-FFF2-40B4-BE49-F238E27FC236}">
                <a16:creationId xmlns:a16="http://schemas.microsoft.com/office/drawing/2014/main" id="{AAE8D954-3D5F-2A20-B974-2B043D54C267}"/>
              </a:ext>
            </a:extLst>
          </p:cNvPr>
          <p:cNvGrpSpPr/>
          <p:nvPr/>
        </p:nvGrpSpPr>
        <p:grpSpPr>
          <a:xfrm>
            <a:off x="9165475" y="6364946"/>
            <a:ext cx="6093994" cy="400110"/>
            <a:chOff x="-321843" y="6376403"/>
            <a:chExt cx="6093994" cy="400110"/>
          </a:xfrm>
        </p:grpSpPr>
        <p:sp>
          <p:nvSpPr>
            <p:cNvPr id="17" name="QuadreDeText 11">
              <a:extLst>
                <a:ext uri="{FF2B5EF4-FFF2-40B4-BE49-F238E27FC236}">
                  <a16:creationId xmlns:a16="http://schemas.microsoft.com/office/drawing/2014/main" id="{27C5E13F-4CD6-7DB9-6A9B-64619F0374AC}"/>
                </a:ext>
              </a:extLst>
            </p:cNvPr>
            <p:cNvSpPr txBox="1"/>
            <p:nvPr/>
          </p:nvSpPr>
          <p:spPr>
            <a:xfrm>
              <a:off x="-321843" y="6376403"/>
              <a:ext cx="6093994" cy="400110"/>
            </a:xfrm>
            <a:prstGeom prst="rect">
              <a:avLst/>
            </a:prstGeom>
            <a:noFill/>
          </p:spPr>
          <p:txBody>
            <a:bodyPr wrap="square">
              <a:spAutoFit/>
            </a:bodyPr>
            <a:lstStyle/>
            <a:p>
              <a:r>
                <a:rPr lang="es-ES" sz="2000" dirty="0">
                  <a:solidFill>
                    <a:srgbClr val="00A2E2"/>
                  </a:solidFill>
                  <a:effectLst/>
                  <a:latin typeface="Calibri" panose="020F0502020204030204" pitchFamily="34" charset="0"/>
                  <a:ea typeface="Times New Roman" panose="02020603050405020304" pitchFamily="18" charset="0"/>
                  <a:cs typeface="Times New Roman" panose="02020603050405020304" pitchFamily="18" charset="0"/>
                </a:rPr>
                <a:t>                   </a:t>
              </a:r>
              <a:r>
                <a:rPr lang="es-ES" sz="2000" dirty="0">
                  <a:solidFill>
                    <a:srgbClr val="01A2E2"/>
                  </a:solidFill>
                  <a:effectLst/>
                  <a:latin typeface="Calibri" panose="020F0502020204030204" pitchFamily="34" charset="0"/>
                  <a:ea typeface="Times New Roman" panose="02020603050405020304" pitchFamily="18" charset="0"/>
                  <a:cs typeface="Times New Roman" panose="02020603050405020304" pitchFamily="18" charset="0"/>
                </a:rPr>
                <a:t>@SETHepatico</a:t>
              </a:r>
              <a:endParaRPr lang="es-ES" sz="2000" dirty="0">
                <a:solidFill>
                  <a:srgbClr val="01A2E2"/>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8" name="Imagen 17" descr="Forma&#10;&#10;Descripción generada automáticamente con confianza media">
              <a:extLst>
                <a:ext uri="{FF2B5EF4-FFF2-40B4-BE49-F238E27FC236}">
                  <a16:creationId xmlns:a16="http://schemas.microsoft.com/office/drawing/2014/main" id="{AFF29A06-861C-2BA0-7B57-A6083E3F0914}"/>
                </a:ext>
              </a:extLst>
            </p:cNvPr>
            <p:cNvPicPr>
              <a:picLocks noChangeAspect="1"/>
            </p:cNvPicPr>
            <p:nvPr/>
          </p:nvPicPr>
          <p:blipFill>
            <a:blip r:embed="rId5">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488523" y="6395787"/>
              <a:ext cx="353606" cy="361341"/>
            </a:xfrm>
            <a:prstGeom prst="rect">
              <a:avLst/>
            </a:prstGeom>
          </p:spPr>
        </p:pic>
      </p:grpSp>
      <p:grpSp>
        <p:nvGrpSpPr>
          <p:cNvPr id="2" name="Grupo 1">
            <a:extLst>
              <a:ext uri="{FF2B5EF4-FFF2-40B4-BE49-F238E27FC236}">
                <a16:creationId xmlns:a16="http://schemas.microsoft.com/office/drawing/2014/main" id="{D47EE59A-3519-7C3D-7DC1-9889FA296739}"/>
              </a:ext>
            </a:extLst>
          </p:cNvPr>
          <p:cNvGrpSpPr/>
          <p:nvPr/>
        </p:nvGrpSpPr>
        <p:grpSpPr>
          <a:xfrm>
            <a:off x="6589059" y="350482"/>
            <a:ext cx="4981055" cy="3723435"/>
            <a:chOff x="3885819" y="174812"/>
            <a:chExt cx="7772400" cy="6093435"/>
          </a:xfrm>
        </p:grpSpPr>
        <p:pic>
          <p:nvPicPr>
            <p:cNvPr id="3" name="Imagen 2" descr="Gráfico&#10;&#10;El contenido generado por IA puede ser incorrecto.">
              <a:extLst>
                <a:ext uri="{FF2B5EF4-FFF2-40B4-BE49-F238E27FC236}">
                  <a16:creationId xmlns:a16="http://schemas.microsoft.com/office/drawing/2014/main" id="{2CC60D08-2A72-A3C6-CF1A-A2ED21E401B9}"/>
                </a:ext>
              </a:extLst>
            </p:cNvPr>
            <p:cNvPicPr>
              <a:picLocks noChangeAspect="1"/>
            </p:cNvPicPr>
            <p:nvPr/>
          </p:nvPicPr>
          <p:blipFill>
            <a:blip r:embed="rId6">
              <a:extLst>
                <a:ext uri="{28A0092B-C50C-407E-A947-70E740481C1C}">
                  <a14:useLocalDpi xmlns:a14="http://schemas.microsoft.com/office/drawing/2010/main" val="0"/>
                </a:ext>
              </a:extLst>
            </a:blip>
            <a:srcRect t="4025"/>
            <a:stretch>
              <a:fillRect/>
            </a:stretch>
          </p:blipFill>
          <p:spPr>
            <a:xfrm>
              <a:off x="3885819" y="174812"/>
              <a:ext cx="7772400" cy="6093435"/>
            </a:xfrm>
            <a:prstGeom prst="rect">
              <a:avLst/>
            </a:prstGeom>
          </p:spPr>
        </p:pic>
        <p:sp>
          <p:nvSpPr>
            <p:cNvPr id="4" name="CuadroTexto 3">
              <a:extLst>
                <a:ext uri="{FF2B5EF4-FFF2-40B4-BE49-F238E27FC236}">
                  <a16:creationId xmlns:a16="http://schemas.microsoft.com/office/drawing/2014/main" id="{E75BE2B9-B18D-D62C-BE30-E48B12F86FB6}"/>
                </a:ext>
              </a:extLst>
            </p:cNvPr>
            <p:cNvSpPr txBox="1"/>
            <p:nvPr/>
          </p:nvSpPr>
          <p:spPr>
            <a:xfrm>
              <a:off x="4495189" y="405086"/>
              <a:ext cx="2107318" cy="504325"/>
            </a:xfrm>
            <a:prstGeom prst="rect">
              <a:avLst/>
            </a:prstGeom>
            <a:noFill/>
          </p:spPr>
          <p:txBody>
            <a:bodyPr wrap="square" rtlCol="0">
              <a:spAutoFit/>
            </a:bodyPr>
            <a:lstStyle/>
            <a:p>
              <a:pPr algn="ctr"/>
              <a:r>
                <a:rPr lang="es-ES" sz="1100" b="1" dirty="0"/>
                <a:t>MODELO LGBM</a:t>
              </a:r>
            </a:p>
          </p:txBody>
        </p:sp>
      </p:grpSp>
      <p:grpSp>
        <p:nvGrpSpPr>
          <p:cNvPr id="10" name="Grupo 9">
            <a:extLst>
              <a:ext uri="{FF2B5EF4-FFF2-40B4-BE49-F238E27FC236}">
                <a16:creationId xmlns:a16="http://schemas.microsoft.com/office/drawing/2014/main" id="{9743CF5E-E21F-4365-2066-99D6AA2642CD}"/>
              </a:ext>
            </a:extLst>
          </p:cNvPr>
          <p:cNvGrpSpPr/>
          <p:nvPr/>
        </p:nvGrpSpPr>
        <p:grpSpPr>
          <a:xfrm>
            <a:off x="1215147" y="344294"/>
            <a:ext cx="4815211" cy="3729675"/>
            <a:chOff x="146753" y="2041831"/>
            <a:chExt cx="4815211" cy="3729675"/>
          </a:xfrm>
        </p:grpSpPr>
        <p:pic>
          <p:nvPicPr>
            <p:cNvPr id="11" name="Imagen 10" descr="Gráfico&#10;&#10;El contenido generado por IA puede ser incorrecto.">
              <a:extLst>
                <a:ext uri="{FF2B5EF4-FFF2-40B4-BE49-F238E27FC236}">
                  <a16:creationId xmlns:a16="http://schemas.microsoft.com/office/drawing/2014/main" id="{54D06402-8196-A739-824E-FE9C1392A166}"/>
                </a:ext>
              </a:extLst>
            </p:cNvPr>
            <p:cNvPicPr>
              <a:picLocks noChangeAspect="1"/>
            </p:cNvPicPr>
            <p:nvPr/>
          </p:nvPicPr>
          <p:blipFill>
            <a:blip r:embed="rId7">
              <a:extLst>
                <a:ext uri="{28A0092B-C50C-407E-A947-70E740481C1C}">
                  <a14:useLocalDpi xmlns:a14="http://schemas.microsoft.com/office/drawing/2010/main" val="0"/>
                </a:ext>
              </a:extLst>
            </a:blip>
            <a:srcRect t="5177"/>
            <a:stretch>
              <a:fillRect/>
            </a:stretch>
          </p:blipFill>
          <p:spPr>
            <a:xfrm>
              <a:off x="146753" y="2041831"/>
              <a:ext cx="4815211" cy="3729675"/>
            </a:xfrm>
            <a:prstGeom prst="rect">
              <a:avLst/>
            </a:prstGeom>
          </p:spPr>
        </p:pic>
        <p:sp>
          <p:nvSpPr>
            <p:cNvPr id="20" name="CuadroTexto 19">
              <a:extLst>
                <a:ext uri="{FF2B5EF4-FFF2-40B4-BE49-F238E27FC236}">
                  <a16:creationId xmlns:a16="http://schemas.microsoft.com/office/drawing/2014/main" id="{A7303479-9E57-2668-C5FF-2C114961908A}"/>
                </a:ext>
              </a:extLst>
            </p:cNvPr>
            <p:cNvSpPr txBox="1"/>
            <p:nvPr/>
          </p:nvSpPr>
          <p:spPr>
            <a:xfrm>
              <a:off x="433183" y="2219779"/>
              <a:ext cx="1975241" cy="276999"/>
            </a:xfrm>
            <a:prstGeom prst="rect">
              <a:avLst/>
            </a:prstGeom>
            <a:noFill/>
          </p:spPr>
          <p:txBody>
            <a:bodyPr wrap="square" rtlCol="0">
              <a:spAutoFit/>
            </a:bodyPr>
            <a:lstStyle/>
            <a:p>
              <a:pPr algn="ctr"/>
              <a:r>
                <a:rPr lang="es-ES" sz="1200" b="1" dirty="0"/>
                <a:t>MODELO </a:t>
              </a:r>
              <a:r>
                <a:rPr lang="es-ES" sz="1200" b="1" dirty="0" err="1"/>
                <a:t>XGBoost</a:t>
              </a:r>
              <a:endParaRPr lang="es-ES" sz="1200" b="1" dirty="0"/>
            </a:p>
          </p:txBody>
        </p:sp>
      </p:grpSp>
      <p:graphicFrame>
        <p:nvGraphicFramePr>
          <p:cNvPr id="23" name="Tabla 22">
            <a:extLst>
              <a:ext uri="{FF2B5EF4-FFF2-40B4-BE49-F238E27FC236}">
                <a16:creationId xmlns:a16="http://schemas.microsoft.com/office/drawing/2014/main" id="{3067F967-B3DA-99DE-76E8-5DCA88439830}"/>
              </a:ext>
            </a:extLst>
          </p:cNvPr>
          <p:cNvGraphicFramePr>
            <a:graphicFrameLocks noGrp="1"/>
          </p:cNvGraphicFramePr>
          <p:nvPr>
            <p:extLst>
              <p:ext uri="{D42A27DB-BD31-4B8C-83A1-F6EECF244321}">
                <p14:modId xmlns:p14="http://schemas.microsoft.com/office/powerpoint/2010/main" val="1912714668"/>
              </p:ext>
            </p:extLst>
          </p:nvPr>
        </p:nvGraphicFramePr>
        <p:xfrm>
          <a:off x="2024711" y="4128747"/>
          <a:ext cx="3309096" cy="1986915"/>
        </p:xfrm>
        <a:graphic>
          <a:graphicData uri="http://schemas.openxmlformats.org/drawingml/2006/table">
            <a:tbl>
              <a:tblPr/>
              <a:tblGrid>
                <a:gridCol w="1103032">
                  <a:extLst>
                    <a:ext uri="{9D8B030D-6E8A-4147-A177-3AD203B41FA5}">
                      <a16:colId xmlns:a16="http://schemas.microsoft.com/office/drawing/2014/main" val="3811663949"/>
                    </a:ext>
                  </a:extLst>
                </a:gridCol>
                <a:gridCol w="1103032">
                  <a:extLst>
                    <a:ext uri="{9D8B030D-6E8A-4147-A177-3AD203B41FA5}">
                      <a16:colId xmlns:a16="http://schemas.microsoft.com/office/drawing/2014/main" val="4087334263"/>
                    </a:ext>
                  </a:extLst>
                </a:gridCol>
                <a:gridCol w="1103032">
                  <a:extLst>
                    <a:ext uri="{9D8B030D-6E8A-4147-A177-3AD203B41FA5}">
                      <a16:colId xmlns:a16="http://schemas.microsoft.com/office/drawing/2014/main" val="746765376"/>
                    </a:ext>
                  </a:extLst>
                </a:gridCol>
              </a:tblGrid>
              <a:tr h="263572">
                <a:tc gridSpan="2">
                  <a:txBody>
                    <a:bodyPr/>
                    <a:lstStyle/>
                    <a:p>
                      <a:pPr algn="l" fontAlgn="b">
                        <a:buNone/>
                      </a:pPr>
                      <a:r>
                        <a:rPr lang="es-ES" sz="1800" b="1" i="0" u="none" strike="noStrike" dirty="0">
                          <a:solidFill>
                            <a:srgbClr val="0070C0"/>
                          </a:solidFill>
                          <a:effectLst/>
                          <a:latin typeface="Aptos Narrow" panose="020B0004020202020204" pitchFamily="34" charset="0"/>
                        </a:rPr>
                        <a:t>MODELO </a:t>
                      </a:r>
                      <a:r>
                        <a:rPr lang="es-ES" sz="1800" b="1" i="0" u="none" strike="noStrike" dirty="0" err="1">
                          <a:solidFill>
                            <a:srgbClr val="0070C0"/>
                          </a:solidFill>
                          <a:effectLst/>
                          <a:latin typeface="Aptos Narrow" panose="020B0004020202020204" pitchFamily="34" charset="0"/>
                        </a:rPr>
                        <a:t>XGBoost</a:t>
                      </a:r>
                      <a:endParaRPr lang="es-ES" sz="1800" b="1" i="0" u="none" strike="noStrike" dirty="0">
                        <a:solidFill>
                          <a:srgbClr val="0070C0"/>
                        </a:solidFill>
                        <a:effectLst/>
                        <a:latin typeface="Aptos Narrow" panose="020B0004020202020204" pitchFamily="34" charset="0"/>
                      </a:endParaRPr>
                    </a:p>
                  </a:txBody>
                  <a:tcPr marL="9525" marR="9525" marT="9525" marB="0" anchor="b">
                    <a:lnL>
                      <a:noFill/>
                    </a:lnL>
                    <a:lnR>
                      <a:noFill/>
                    </a:lnR>
                    <a:lnT>
                      <a:noFill/>
                    </a:lnT>
                    <a:lnB>
                      <a:noFill/>
                    </a:lnB>
                    <a:noFill/>
                  </a:tcPr>
                </a:tc>
                <a:tc hMerge="1">
                  <a:txBody>
                    <a:bodyPr/>
                    <a:lstStyle/>
                    <a:p>
                      <a:endParaRPr lang="es-ES"/>
                    </a:p>
                  </a:txBody>
                  <a:tcPr/>
                </a:tc>
                <a:tc>
                  <a:txBody>
                    <a:bodyPr/>
                    <a:lstStyle/>
                    <a:p>
                      <a:pPr algn="l" fontAlgn="b">
                        <a:buNone/>
                      </a:pPr>
                      <a:endParaRPr lang="es-ES" sz="1800" b="0" i="0" u="none" strike="noStrike">
                        <a:solidFill>
                          <a:srgbClr val="000000"/>
                        </a:solidFill>
                        <a:effectLst/>
                        <a:latin typeface="Aptos Narrow" panose="020B0004020202020204" pitchFamily="34" charset="0"/>
                      </a:endParaRPr>
                    </a:p>
                  </a:txBody>
                  <a:tcPr marL="9525" marR="9525" marT="9525" marB="0" anchor="b">
                    <a:lnL>
                      <a:noFill/>
                    </a:lnL>
                    <a:lnR>
                      <a:noFill/>
                    </a:lnR>
                    <a:lnT>
                      <a:noFill/>
                    </a:lnT>
                    <a:lnB>
                      <a:noFill/>
                    </a:lnB>
                    <a:noFill/>
                  </a:tcPr>
                </a:tc>
                <a:extLst>
                  <a:ext uri="{0D108BD9-81ED-4DB2-BD59-A6C34878D82A}">
                    <a16:rowId xmlns:a16="http://schemas.microsoft.com/office/drawing/2014/main" val="3759043318"/>
                  </a:ext>
                </a:extLst>
              </a:tr>
              <a:tr h="263572">
                <a:tc>
                  <a:txBody>
                    <a:bodyPr/>
                    <a:lstStyle/>
                    <a:p>
                      <a:pPr algn="ctr" fontAlgn="t">
                        <a:buNone/>
                      </a:pPr>
                      <a:endParaRPr lang="es-ES" sz="1800" b="1" i="0" u="none" strike="noStrike" dirty="0">
                        <a:solidFill>
                          <a:srgbClr val="0070C0"/>
                        </a:solidFill>
                        <a:effectLst/>
                        <a:latin typeface="Aptos Narrow" panose="020B0004020202020204" pitchFamily="34" charset="0"/>
                      </a:endParaRPr>
                    </a:p>
                  </a:txBody>
                  <a:tcPr marL="9525" marR="9525" marT="9525" marB="0">
                    <a:lnL>
                      <a:noFill/>
                    </a:lnL>
                    <a:lnR>
                      <a:noFill/>
                    </a:lnR>
                    <a:lnT>
                      <a:noFill/>
                    </a:lnT>
                    <a:lnB>
                      <a:noFill/>
                    </a:lnB>
                    <a:noFill/>
                  </a:tcPr>
                </a:tc>
                <a:tc>
                  <a:txBody>
                    <a:bodyPr/>
                    <a:lstStyle/>
                    <a:p>
                      <a:pPr algn="ctr" fontAlgn="ctr">
                        <a:buNone/>
                      </a:pPr>
                      <a:r>
                        <a:rPr lang="es-ES" sz="1800" b="1" i="0" u="none" strike="noStrike" dirty="0" err="1">
                          <a:solidFill>
                            <a:srgbClr val="000000"/>
                          </a:solidFill>
                          <a:effectLst/>
                          <a:latin typeface="Aptos Narrow" panose="020B0004020202020204" pitchFamily="34" charset="0"/>
                        </a:rPr>
                        <a:t>Accuracy</a:t>
                      </a:r>
                      <a:endParaRPr lang="es-ES" sz="1800" b="1" i="0" u="none" strike="noStrike" dirty="0">
                        <a:solidFill>
                          <a:srgbClr val="000000"/>
                        </a:solidFill>
                        <a:effectLst/>
                        <a:latin typeface="Aptos Narrow" panose="020B0004020202020204" pitchFamily="34" charset="0"/>
                      </a:endParaRPr>
                    </a:p>
                  </a:txBody>
                  <a:tcPr marL="9525" marR="9525" marT="9525" marB="0" anchor="ctr">
                    <a:lnL>
                      <a:noFill/>
                    </a:lnL>
                    <a:lnR>
                      <a:noFill/>
                    </a:lnR>
                    <a:lnT>
                      <a:noFill/>
                    </a:lnT>
                    <a:lnB>
                      <a:noFill/>
                    </a:lnB>
                    <a:noFill/>
                  </a:tcPr>
                </a:tc>
                <a:tc>
                  <a:txBody>
                    <a:bodyPr/>
                    <a:lstStyle/>
                    <a:p>
                      <a:pPr algn="ctr" fontAlgn="ctr">
                        <a:buNone/>
                      </a:pPr>
                      <a:r>
                        <a:rPr lang="es-ES" sz="1800" b="1" i="0" u="none" strike="noStrike" dirty="0">
                          <a:solidFill>
                            <a:srgbClr val="000000"/>
                          </a:solidFill>
                          <a:effectLst/>
                          <a:latin typeface="Aptos Narrow" panose="020B0004020202020204" pitchFamily="34" charset="0"/>
                        </a:rPr>
                        <a:t> AUC</a:t>
                      </a:r>
                    </a:p>
                  </a:txBody>
                  <a:tcPr marL="9525" marR="9525" marT="9525" marB="0" anchor="ctr">
                    <a:lnL>
                      <a:noFill/>
                    </a:lnL>
                    <a:lnR>
                      <a:noFill/>
                    </a:lnR>
                    <a:lnT>
                      <a:noFill/>
                    </a:lnT>
                    <a:lnB>
                      <a:noFill/>
                    </a:lnB>
                    <a:noFill/>
                  </a:tcPr>
                </a:tc>
                <a:extLst>
                  <a:ext uri="{0D108BD9-81ED-4DB2-BD59-A6C34878D82A}">
                    <a16:rowId xmlns:a16="http://schemas.microsoft.com/office/drawing/2014/main" val="581074000"/>
                  </a:ext>
                </a:extLst>
              </a:tr>
              <a:tr h="263572">
                <a:tc>
                  <a:txBody>
                    <a:bodyPr/>
                    <a:lstStyle/>
                    <a:p>
                      <a:pPr algn="ctr" fontAlgn="b">
                        <a:buNone/>
                      </a:pPr>
                      <a:r>
                        <a:rPr lang="es-ES" sz="1800" b="1" i="0" u="none" strike="noStrike" dirty="0">
                          <a:solidFill>
                            <a:srgbClr val="000000"/>
                          </a:solidFill>
                          <a:effectLst/>
                          <a:latin typeface="Aptos Narrow" panose="020B0004020202020204" pitchFamily="34" charset="0"/>
                        </a:rPr>
                        <a:t>CV</a:t>
                      </a:r>
                    </a:p>
                  </a:txBody>
                  <a:tcPr marL="9525" marR="9525" marT="9525" marB="0" anchor="b">
                    <a:lnL>
                      <a:noFill/>
                    </a:lnL>
                    <a:lnR>
                      <a:noFill/>
                    </a:lnR>
                    <a:lnT>
                      <a:noFill/>
                    </a:lnT>
                    <a:lnB>
                      <a:noFill/>
                    </a:lnB>
                    <a:noFill/>
                  </a:tcPr>
                </a:tc>
                <a:tc>
                  <a:txBody>
                    <a:bodyPr/>
                    <a:lstStyle/>
                    <a:p>
                      <a:pPr algn="ctr" fontAlgn="ctr">
                        <a:buNone/>
                      </a:pPr>
                      <a:r>
                        <a:rPr lang="es-ES" sz="1800" b="0" i="0" u="none" strike="noStrike" dirty="0">
                          <a:solidFill>
                            <a:srgbClr val="000000"/>
                          </a:solidFill>
                          <a:effectLst/>
                          <a:latin typeface="Aptos Narrow" panose="020B0004020202020204" pitchFamily="34" charset="0"/>
                        </a:rPr>
                        <a:t>0,73</a:t>
                      </a:r>
                    </a:p>
                  </a:txBody>
                  <a:tcPr marL="9525" marR="9525" marT="9525" marB="0" anchor="ctr">
                    <a:lnL>
                      <a:noFill/>
                    </a:lnL>
                    <a:lnR>
                      <a:noFill/>
                    </a:lnR>
                    <a:lnT>
                      <a:noFill/>
                    </a:lnT>
                    <a:lnB>
                      <a:noFill/>
                    </a:lnB>
                    <a:noFill/>
                  </a:tcPr>
                </a:tc>
                <a:tc>
                  <a:txBody>
                    <a:bodyPr/>
                    <a:lstStyle/>
                    <a:p>
                      <a:pPr algn="ctr" fontAlgn="ctr">
                        <a:buNone/>
                      </a:pPr>
                      <a:r>
                        <a:rPr lang="es-ES" sz="1800" b="0" i="0" u="none" strike="noStrike" dirty="0">
                          <a:solidFill>
                            <a:srgbClr val="000000"/>
                          </a:solidFill>
                          <a:effectLst/>
                          <a:latin typeface="Aptos Narrow" panose="020B0004020202020204" pitchFamily="34" charset="0"/>
                        </a:rPr>
                        <a:t>0,77</a:t>
                      </a:r>
                    </a:p>
                  </a:txBody>
                  <a:tcPr marL="9525" marR="9525" marT="9525" marB="0" anchor="ctr">
                    <a:lnL>
                      <a:noFill/>
                    </a:lnL>
                    <a:lnR>
                      <a:noFill/>
                    </a:lnR>
                    <a:lnT>
                      <a:noFill/>
                    </a:lnT>
                    <a:lnB>
                      <a:noFill/>
                    </a:lnB>
                    <a:noFill/>
                  </a:tcPr>
                </a:tc>
                <a:extLst>
                  <a:ext uri="{0D108BD9-81ED-4DB2-BD59-A6C34878D82A}">
                    <a16:rowId xmlns:a16="http://schemas.microsoft.com/office/drawing/2014/main" val="2963554078"/>
                  </a:ext>
                </a:extLst>
              </a:tr>
              <a:tr h="263572">
                <a:tc>
                  <a:txBody>
                    <a:bodyPr/>
                    <a:lstStyle/>
                    <a:p>
                      <a:pPr algn="ctr" fontAlgn="b">
                        <a:buNone/>
                      </a:pPr>
                      <a:r>
                        <a:rPr lang="es-ES" sz="1800" b="1" i="0" u="none" strike="noStrike">
                          <a:solidFill>
                            <a:srgbClr val="000000"/>
                          </a:solidFill>
                          <a:effectLst/>
                          <a:latin typeface="Aptos Narrow" panose="020B0004020202020204" pitchFamily="34" charset="0"/>
                        </a:rPr>
                        <a:t>TT</a:t>
                      </a:r>
                    </a:p>
                  </a:txBody>
                  <a:tcPr marL="9525" marR="9525" marT="9525" marB="0" anchor="b">
                    <a:lnL>
                      <a:noFill/>
                    </a:lnL>
                    <a:lnR>
                      <a:noFill/>
                    </a:lnR>
                    <a:lnT>
                      <a:noFill/>
                    </a:lnT>
                    <a:lnB>
                      <a:noFill/>
                    </a:lnB>
                    <a:noFill/>
                  </a:tcPr>
                </a:tc>
                <a:tc>
                  <a:txBody>
                    <a:bodyPr/>
                    <a:lstStyle/>
                    <a:p>
                      <a:pPr algn="ctr" fontAlgn="ctr">
                        <a:buNone/>
                      </a:pPr>
                      <a:r>
                        <a:rPr lang="es-ES" sz="1800" b="0" i="0" u="none" strike="noStrike" dirty="0">
                          <a:solidFill>
                            <a:srgbClr val="000000"/>
                          </a:solidFill>
                          <a:effectLst/>
                          <a:latin typeface="Aptos Narrow" panose="020B0004020202020204" pitchFamily="34" charset="0"/>
                        </a:rPr>
                        <a:t>0,7</a:t>
                      </a:r>
                    </a:p>
                  </a:txBody>
                  <a:tcPr marL="9525" marR="9525" marT="9525" marB="0" anchor="ctr">
                    <a:lnL>
                      <a:noFill/>
                    </a:lnL>
                    <a:lnR>
                      <a:noFill/>
                    </a:lnR>
                    <a:lnT>
                      <a:noFill/>
                    </a:lnT>
                    <a:lnB>
                      <a:noFill/>
                    </a:lnB>
                    <a:noFill/>
                  </a:tcPr>
                </a:tc>
                <a:tc>
                  <a:txBody>
                    <a:bodyPr/>
                    <a:lstStyle/>
                    <a:p>
                      <a:pPr algn="ctr" fontAlgn="ctr">
                        <a:buNone/>
                      </a:pPr>
                      <a:r>
                        <a:rPr lang="es-ES" sz="1800" b="0" i="0" u="none" strike="noStrike" dirty="0">
                          <a:solidFill>
                            <a:srgbClr val="000000"/>
                          </a:solidFill>
                          <a:effectLst/>
                          <a:latin typeface="Aptos Narrow" panose="020B0004020202020204" pitchFamily="34" charset="0"/>
                        </a:rPr>
                        <a:t>0,76</a:t>
                      </a:r>
                    </a:p>
                  </a:txBody>
                  <a:tcPr marL="9525" marR="9525" marT="9525" marB="0" anchor="ctr">
                    <a:lnL>
                      <a:noFill/>
                    </a:lnL>
                    <a:lnR>
                      <a:noFill/>
                    </a:lnR>
                    <a:lnT>
                      <a:noFill/>
                    </a:lnT>
                    <a:lnB>
                      <a:noFill/>
                    </a:lnB>
                    <a:noFill/>
                  </a:tcPr>
                </a:tc>
                <a:extLst>
                  <a:ext uri="{0D108BD9-81ED-4DB2-BD59-A6C34878D82A}">
                    <a16:rowId xmlns:a16="http://schemas.microsoft.com/office/drawing/2014/main" val="548073563"/>
                  </a:ext>
                </a:extLst>
              </a:tr>
              <a:tr h="263572">
                <a:tc>
                  <a:txBody>
                    <a:bodyPr/>
                    <a:lstStyle/>
                    <a:p>
                      <a:pPr algn="ctr" fontAlgn="b">
                        <a:buNone/>
                      </a:pPr>
                      <a:r>
                        <a:rPr lang="es-ES" sz="1800" b="1" i="0" u="none" strike="noStrike">
                          <a:solidFill>
                            <a:srgbClr val="000000"/>
                          </a:solidFill>
                          <a:effectLst/>
                          <a:latin typeface="Aptos Narrow" panose="020B0004020202020204" pitchFamily="34" charset="0"/>
                        </a:rPr>
                        <a:t>LOOCV</a:t>
                      </a:r>
                    </a:p>
                  </a:txBody>
                  <a:tcPr marL="9525" marR="9525" marT="9525" marB="0" anchor="b">
                    <a:lnL>
                      <a:noFill/>
                    </a:lnL>
                    <a:lnR>
                      <a:noFill/>
                    </a:lnR>
                    <a:lnT>
                      <a:noFill/>
                    </a:lnT>
                    <a:lnB>
                      <a:noFill/>
                    </a:lnB>
                    <a:noFill/>
                  </a:tcPr>
                </a:tc>
                <a:tc>
                  <a:txBody>
                    <a:bodyPr/>
                    <a:lstStyle/>
                    <a:p>
                      <a:pPr algn="ctr" fontAlgn="ctr">
                        <a:buNone/>
                      </a:pPr>
                      <a:r>
                        <a:rPr lang="es-ES" sz="1800" b="0" i="0" u="none" strike="noStrike" dirty="0">
                          <a:solidFill>
                            <a:srgbClr val="000000"/>
                          </a:solidFill>
                          <a:effectLst/>
                          <a:latin typeface="Aptos Narrow" panose="020B0004020202020204" pitchFamily="34" charset="0"/>
                        </a:rPr>
                        <a:t>0,67</a:t>
                      </a:r>
                    </a:p>
                  </a:txBody>
                  <a:tcPr marL="9525" marR="9525" marT="9525" marB="0" anchor="ctr">
                    <a:lnL>
                      <a:noFill/>
                    </a:lnL>
                    <a:lnR>
                      <a:noFill/>
                    </a:lnR>
                    <a:lnT>
                      <a:noFill/>
                    </a:lnT>
                    <a:lnB>
                      <a:noFill/>
                    </a:lnB>
                    <a:noFill/>
                  </a:tcPr>
                </a:tc>
                <a:tc>
                  <a:txBody>
                    <a:bodyPr/>
                    <a:lstStyle/>
                    <a:p>
                      <a:pPr algn="ctr" fontAlgn="ctr">
                        <a:buNone/>
                      </a:pPr>
                      <a:r>
                        <a:rPr lang="es-ES" sz="1800" b="0" i="0" u="none" strike="noStrike" dirty="0">
                          <a:solidFill>
                            <a:srgbClr val="000000"/>
                          </a:solidFill>
                          <a:effectLst/>
                          <a:latin typeface="Aptos Narrow" panose="020B0004020202020204" pitchFamily="34" charset="0"/>
                        </a:rPr>
                        <a:t>0,76</a:t>
                      </a:r>
                    </a:p>
                  </a:txBody>
                  <a:tcPr marL="9525" marR="9525" marT="9525" marB="0" anchor="ctr">
                    <a:lnL>
                      <a:noFill/>
                    </a:lnL>
                    <a:lnR>
                      <a:noFill/>
                    </a:lnR>
                    <a:lnT>
                      <a:noFill/>
                    </a:lnT>
                    <a:lnB>
                      <a:noFill/>
                    </a:lnB>
                    <a:noFill/>
                  </a:tcPr>
                </a:tc>
                <a:extLst>
                  <a:ext uri="{0D108BD9-81ED-4DB2-BD59-A6C34878D82A}">
                    <a16:rowId xmlns:a16="http://schemas.microsoft.com/office/drawing/2014/main" val="1983219428"/>
                  </a:ext>
                </a:extLst>
              </a:tr>
              <a:tr h="263572">
                <a:tc>
                  <a:txBody>
                    <a:bodyPr/>
                    <a:lstStyle/>
                    <a:p>
                      <a:pPr algn="ctr" fontAlgn="b">
                        <a:buNone/>
                      </a:pPr>
                      <a:r>
                        <a:rPr lang="es-ES" sz="1800" b="1" i="0" u="none" strike="noStrike">
                          <a:solidFill>
                            <a:srgbClr val="000000"/>
                          </a:solidFill>
                          <a:effectLst/>
                          <a:latin typeface="Aptos Narrow" panose="020B0004020202020204" pitchFamily="34" charset="0"/>
                        </a:rPr>
                        <a:t>#101</a:t>
                      </a:r>
                    </a:p>
                  </a:txBody>
                  <a:tcPr marL="9525" marR="9525" marT="9525" marB="0" anchor="b">
                    <a:lnL>
                      <a:noFill/>
                    </a:lnL>
                    <a:lnR>
                      <a:noFill/>
                    </a:lnR>
                    <a:lnT>
                      <a:noFill/>
                    </a:lnT>
                    <a:lnB>
                      <a:noFill/>
                    </a:lnB>
                    <a:noFill/>
                  </a:tcPr>
                </a:tc>
                <a:tc>
                  <a:txBody>
                    <a:bodyPr/>
                    <a:lstStyle/>
                    <a:p>
                      <a:pPr algn="ctr" fontAlgn="ctr">
                        <a:buNone/>
                      </a:pPr>
                      <a:r>
                        <a:rPr lang="es-ES" sz="1800" b="0" i="0" u="none" strike="noStrike" dirty="0">
                          <a:solidFill>
                            <a:srgbClr val="000000"/>
                          </a:solidFill>
                          <a:effectLst/>
                          <a:latin typeface="Aptos Narrow" panose="020B0004020202020204" pitchFamily="34" charset="0"/>
                        </a:rPr>
                        <a:t>0,44</a:t>
                      </a:r>
                    </a:p>
                  </a:txBody>
                  <a:tcPr marL="9525" marR="9525" marT="9525" marB="0" anchor="ctr">
                    <a:lnL>
                      <a:noFill/>
                    </a:lnL>
                    <a:lnR>
                      <a:noFill/>
                    </a:lnR>
                    <a:lnT>
                      <a:noFill/>
                    </a:lnT>
                    <a:lnB>
                      <a:noFill/>
                    </a:lnB>
                    <a:noFill/>
                  </a:tcPr>
                </a:tc>
                <a:tc>
                  <a:txBody>
                    <a:bodyPr/>
                    <a:lstStyle/>
                    <a:p>
                      <a:pPr algn="ctr" fontAlgn="ctr">
                        <a:buNone/>
                      </a:pPr>
                      <a:r>
                        <a:rPr lang="es-ES" sz="1800" b="0" i="0" u="none" strike="noStrike" dirty="0">
                          <a:solidFill>
                            <a:srgbClr val="000000"/>
                          </a:solidFill>
                          <a:effectLst/>
                          <a:latin typeface="Aptos Narrow" panose="020B0004020202020204" pitchFamily="34" charset="0"/>
                        </a:rPr>
                        <a:t>0,57</a:t>
                      </a:r>
                    </a:p>
                  </a:txBody>
                  <a:tcPr marL="9525" marR="9525" marT="9525" marB="0" anchor="ctr">
                    <a:lnL>
                      <a:noFill/>
                    </a:lnL>
                    <a:lnR>
                      <a:noFill/>
                    </a:lnR>
                    <a:lnT>
                      <a:noFill/>
                    </a:lnT>
                    <a:lnB>
                      <a:noFill/>
                    </a:lnB>
                    <a:noFill/>
                  </a:tcPr>
                </a:tc>
                <a:extLst>
                  <a:ext uri="{0D108BD9-81ED-4DB2-BD59-A6C34878D82A}">
                    <a16:rowId xmlns:a16="http://schemas.microsoft.com/office/drawing/2014/main" val="3764308506"/>
                  </a:ext>
                </a:extLst>
              </a:tr>
              <a:tr h="263572">
                <a:tc>
                  <a:txBody>
                    <a:bodyPr/>
                    <a:lstStyle/>
                    <a:p>
                      <a:pPr algn="ctr" fontAlgn="b">
                        <a:buNone/>
                      </a:pPr>
                      <a:r>
                        <a:rPr lang="es-ES" sz="1800" b="1" i="0" u="none" strike="noStrike">
                          <a:solidFill>
                            <a:srgbClr val="000000"/>
                          </a:solidFill>
                          <a:effectLst/>
                          <a:latin typeface="Aptos Narrow" panose="020B0004020202020204" pitchFamily="34" charset="0"/>
                        </a:rPr>
                        <a:t>#4071</a:t>
                      </a:r>
                    </a:p>
                  </a:txBody>
                  <a:tcPr marL="9525" marR="9525" marT="9525" marB="0" anchor="b">
                    <a:lnL>
                      <a:noFill/>
                    </a:lnL>
                    <a:lnR>
                      <a:noFill/>
                    </a:lnR>
                    <a:lnT>
                      <a:noFill/>
                    </a:lnT>
                    <a:lnB>
                      <a:noFill/>
                    </a:lnB>
                    <a:noFill/>
                  </a:tcPr>
                </a:tc>
                <a:tc>
                  <a:txBody>
                    <a:bodyPr/>
                    <a:lstStyle/>
                    <a:p>
                      <a:pPr algn="ctr" fontAlgn="ctr">
                        <a:buNone/>
                      </a:pPr>
                      <a:r>
                        <a:rPr lang="es-ES" sz="1800" b="0" i="0" u="none" strike="noStrike">
                          <a:solidFill>
                            <a:srgbClr val="000000"/>
                          </a:solidFill>
                          <a:effectLst/>
                          <a:latin typeface="Aptos Narrow" panose="020B0004020202020204" pitchFamily="34" charset="0"/>
                        </a:rPr>
                        <a:t>0,41</a:t>
                      </a:r>
                    </a:p>
                  </a:txBody>
                  <a:tcPr marL="9525" marR="9525" marT="9525" marB="0" anchor="ctr">
                    <a:lnL>
                      <a:noFill/>
                    </a:lnL>
                    <a:lnR>
                      <a:noFill/>
                    </a:lnR>
                    <a:lnT>
                      <a:noFill/>
                    </a:lnT>
                    <a:lnB>
                      <a:noFill/>
                    </a:lnB>
                    <a:noFill/>
                  </a:tcPr>
                </a:tc>
                <a:tc>
                  <a:txBody>
                    <a:bodyPr/>
                    <a:lstStyle/>
                    <a:p>
                      <a:pPr algn="ctr" fontAlgn="ctr">
                        <a:buNone/>
                      </a:pPr>
                      <a:r>
                        <a:rPr lang="es-ES" sz="1800" b="0" i="0" u="none" strike="noStrike" dirty="0">
                          <a:solidFill>
                            <a:srgbClr val="000000"/>
                          </a:solidFill>
                          <a:effectLst/>
                          <a:latin typeface="Aptos Narrow" panose="020B0004020202020204" pitchFamily="34" charset="0"/>
                        </a:rPr>
                        <a:t>0,56</a:t>
                      </a:r>
                    </a:p>
                  </a:txBody>
                  <a:tcPr marL="9525" marR="9525" marT="9525" marB="0" anchor="ctr">
                    <a:lnL>
                      <a:noFill/>
                    </a:lnL>
                    <a:lnR>
                      <a:noFill/>
                    </a:lnR>
                    <a:lnT>
                      <a:noFill/>
                    </a:lnT>
                    <a:lnB>
                      <a:noFill/>
                    </a:lnB>
                    <a:noFill/>
                  </a:tcPr>
                </a:tc>
                <a:extLst>
                  <a:ext uri="{0D108BD9-81ED-4DB2-BD59-A6C34878D82A}">
                    <a16:rowId xmlns:a16="http://schemas.microsoft.com/office/drawing/2014/main" val="1479887436"/>
                  </a:ext>
                </a:extLst>
              </a:tr>
            </a:tbl>
          </a:graphicData>
        </a:graphic>
      </p:graphicFrame>
      <p:graphicFrame>
        <p:nvGraphicFramePr>
          <p:cNvPr id="24" name="Tabla 23">
            <a:extLst>
              <a:ext uri="{FF2B5EF4-FFF2-40B4-BE49-F238E27FC236}">
                <a16:creationId xmlns:a16="http://schemas.microsoft.com/office/drawing/2014/main" id="{F47E9FD0-CB72-C0DC-1EC5-4FF201A0EBDD}"/>
              </a:ext>
            </a:extLst>
          </p:cNvPr>
          <p:cNvGraphicFramePr>
            <a:graphicFrameLocks noGrp="1"/>
          </p:cNvGraphicFramePr>
          <p:nvPr>
            <p:extLst>
              <p:ext uri="{D42A27DB-BD31-4B8C-83A1-F6EECF244321}">
                <p14:modId xmlns:p14="http://schemas.microsoft.com/office/powerpoint/2010/main" val="3205038699"/>
              </p:ext>
            </p:extLst>
          </p:nvPr>
        </p:nvGraphicFramePr>
        <p:xfrm>
          <a:off x="7654835" y="4154689"/>
          <a:ext cx="3068643" cy="1986915"/>
        </p:xfrm>
        <a:graphic>
          <a:graphicData uri="http://schemas.openxmlformats.org/drawingml/2006/table">
            <a:tbl>
              <a:tblPr/>
              <a:tblGrid>
                <a:gridCol w="1022881">
                  <a:extLst>
                    <a:ext uri="{9D8B030D-6E8A-4147-A177-3AD203B41FA5}">
                      <a16:colId xmlns:a16="http://schemas.microsoft.com/office/drawing/2014/main" val="2431984619"/>
                    </a:ext>
                  </a:extLst>
                </a:gridCol>
                <a:gridCol w="1022881">
                  <a:extLst>
                    <a:ext uri="{9D8B030D-6E8A-4147-A177-3AD203B41FA5}">
                      <a16:colId xmlns:a16="http://schemas.microsoft.com/office/drawing/2014/main" val="3422990790"/>
                    </a:ext>
                  </a:extLst>
                </a:gridCol>
                <a:gridCol w="1022881">
                  <a:extLst>
                    <a:ext uri="{9D8B030D-6E8A-4147-A177-3AD203B41FA5}">
                      <a16:colId xmlns:a16="http://schemas.microsoft.com/office/drawing/2014/main" val="3040267114"/>
                    </a:ext>
                  </a:extLst>
                </a:gridCol>
              </a:tblGrid>
              <a:tr h="257581">
                <a:tc gridSpan="2">
                  <a:txBody>
                    <a:bodyPr/>
                    <a:lstStyle/>
                    <a:p>
                      <a:pPr algn="l" fontAlgn="b">
                        <a:buNone/>
                      </a:pPr>
                      <a:r>
                        <a:rPr lang="es-ES" sz="1800" b="1" i="0" u="none" strike="noStrike" dirty="0">
                          <a:solidFill>
                            <a:srgbClr val="0070C0"/>
                          </a:solidFill>
                          <a:effectLst/>
                          <a:latin typeface="Aptos Narrow" panose="020B0004020202020204" pitchFamily="34" charset="0"/>
                        </a:rPr>
                        <a:t>MODELO LGBM</a:t>
                      </a:r>
                    </a:p>
                  </a:txBody>
                  <a:tcPr marL="9525" marR="9525" marT="9525" marB="0" anchor="b">
                    <a:lnL>
                      <a:noFill/>
                    </a:lnL>
                    <a:lnR>
                      <a:noFill/>
                    </a:lnR>
                    <a:lnT>
                      <a:noFill/>
                    </a:lnT>
                    <a:lnB>
                      <a:noFill/>
                    </a:lnB>
                    <a:noFill/>
                  </a:tcPr>
                </a:tc>
                <a:tc hMerge="1">
                  <a:txBody>
                    <a:bodyPr/>
                    <a:lstStyle/>
                    <a:p>
                      <a:endParaRPr lang="es-ES"/>
                    </a:p>
                  </a:txBody>
                  <a:tcPr/>
                </a:tc>
                <a:tc>
                  <a:txBody>
                    <a:bodyPr/>
                    <a:lstStyle/>
                    <a:p>
                      <a:pPr algn="l" fontAlgn="b">
                        <a:buNone/>
                      </a:pPr>
                      <a:endParaRPr lang="es-ES" sz="1800" b="0" i="0" u="none" strike="noStrike">
                        <a:solidFill>
                          <a:srgbClr val="000000"/>
                        </a:solidFill>
                        <a:effectLst/>
                        <a:latin typeface="Aptos Narrow" panose="020B0004020202020204" pitchFamily="34" charset="0"/>
                      </a:endParaRPr>
                    </a:p>
                  </a:txBody>
                  <a:tcPr marL="9525" marR="9525" marT="9525" marB="0" anchor="b">
                    <a:lnL>
                      <a:noFill/>
                    </a:lnL>
                    <a:lnR>
                      <a:noFill/>
                    </a:lnR>
                    <a:lnT>
                      <a:noFill/>
                    </a:lnT>
                    <a:lnB>
                      <a:noFill/>
                    </a:lnB>
                    <a:noFill/>
                  </a:tcPr>
                </a:tc>
                <a:extLst>
                  <a:ext uri="{0D108BD9-81ED-4DB2-BD59-A6C34878D82A}">
                    <a16:rowId xmlns:a16="http://schemas.microsoft.com/office/drawing/2014/main" val="2777175564"/>
                  </a:ext>
                </a:extLst>
              </a:tr>
              <a:tr h="257581">
                <a:tc>
                  <a:txBody>
                    <a:bodyPr/>
                    <a:lstStyle/>
                    <a:p>
                      <a:pPr algn="ctr" fontAlgn="t">
                        <a:buNone/>
                      </a:pPr>
                      <a:endParaRPr lang="es-ES" sz="1800" b="1" i="0" u="none" strike="noStrike" dirty="0">
                        <a:solidFill>
                          <a:srgbClr val="0070C0"/>
                        </a:solidFill>
                        <a:effectLst/>
                        <a:latin typeface="Aptos Narrow" panose="020B0004020202020204" pitchFamily="34" charset="0"/>
                      </a:endParaRPr>
                    </a:p>
                  </a:txBody>
                  <a:tcPr marL="9525" marR="9525" marT="9525" marB="0">
                    <a:lnL>
                      <a:noFill/>
                    </a:lnL>
                    <a:lnR>
                      <a:noFill/>
                    </a:lnR>
                    <a:lnT>
                      <a:noFill/>
                    </a:lnT>
                    <a:lnB>
                      <a:noFill/>
                    </a:lnB>
                    <a:noFill/>
                  </a:tcPr>
                </a:tc>
                <a:tc>
                  <a:txBody>
                    <a:bodyPr/>
                    <a:lstStyle/>
                    <a:p>
                      <a:pPr algn="ctr" fontAlgn="t">
                        <a:buNone/>
                      </a:pPr>
                      <a:r>
                        <a:rPr lang="es-ES" sz="1800" b="1" i="0" u="none" strike="noStrike">
                          <a:solidFill>
                            <a:srgbClr val="000000"/>
                          </a:solidFill>
                          <a:effectLst/>
                          <a:latin typeface="Aptos Narrow" panose="020B0004020202020204" pitchFamily="34" charset="0"/>
                        </a:rPr>
                        <a:t>Accuracy</a:t>
                      </a:r>
                    </a:p>
                  </a:txBody>
                  <a:tcPr marL="9525" marR="9525" marT="9525" marB="0">
                    <a:lnL>
                      <a:noFill/>
                    </a:lnL>
                    <a:lnR>
                      <a:noFill/>
                    </a:lnR>
                    <a:lnT>
                      <a:noFill/>
                    </a:lnT>
                    <a:lnB>
                      <a:noFill/>
                    </a:lnB>
                    <a:noFill/>
                  </a:tcPr>
                </a:tc>
                <a:tc>
                  <a:txBody>
                    <a:bodyPr/>
                    <a:lstStyle/>
                    <a:p>
                      <a:pPr algn="ctr" fontAlgn="t">
                        <a:buNone/>
                      </a:pPr>
                      <a:r>
                        <a:rPr lang="es-ES" sz="1800" b="1" i="0" u="none" strike="noStrike">
                          <a:solidFill>
                            <a:srgbClr val="000000"/>
                          </a:solidFill>
                          <a:effectLst/>
                          <a:latin typeface="Aptos Narrow" panose="020B0004020202020204" pitchFamily="34" charset="0"/>
                        </a:rPr>
                        <a:t> AUC</a:t>
                      </a:r>
                    </a:p>
                  </a:txBody>
                  <a:tcPr marL="9525" marR="9525" marT="9525" marB="0">
                    <a:lnL>
                      <a:noFill/>
                    </a:lnL>
                    <a:lnR>
                      <a:noFill/>
                    </a:lnR>
                    <a:lnT>
                      <a:noFill/>
                    </a:lnT>
                    <a:lnB>
                      <a:noFill/>
                    </a:lnB>
                    <a:noFill/>
                  </a:tcPr>
                </a:tc>
                <a:extLst>
                  <a:ext uri="{0D108BD9-81ED-4DB2-BD59-A6C34878D82A}">
                    <a16:rowId xmlns:a16="http://schemas.microsoft.com/office/drawing/2014/main" val="4112168647"/>
                  </a:ext>
                </a:extLst>
              </a:tr>
              <a:tr h="257581">
                <a:tc>
                  <a:txBody>
                    <a:bodyPr/>
                    <a:lstStyle/>
                    <a:p>
                      <a:pPr algn="ctr" fontAlgn="b">
                        <a:buNone/>
                      </a:pPr>
                      <a:r>
                        <a:rPr lang="es-ES" sz="1800" b="1" i="0" u="none" strike="noStrike" dirty="0">
                          <a:solidFill>
                            <a:srgbClr val="000000"/>
                          </a:solidFill>
                          <a:effectLst/>
                          <a:latin typeface="Aptos Narrow" panose="020B0004020202020204" pitchFamily="34" charset="0"/>
                        </a:rPr>
                        <a:t>CV</a:t>
                      </a:r>
                    </a:p>
                  </a:txBody>
                  <a:tcPr marL="9525" marR="9525" marT="9525" marB="0" anchor="b">
                    <a:lnL>
                      <a:noFill/>
                    </a:lnL>
                    <a:lnR>
                      <a:noFill/>
                    </a:lnR>
                    <a:lnT>
                      <a:noFill/>
                    </a:lnT>
                    <a:lnB>
                      <a:noFill/>
                    </a:lnB>
                    <a:noFill/>
                  </a:tcPr>
                </a:tc>
                <a:tc>
                  <a:txBody>
                    <a:bodyPr/>
                    <a:lstStyle/>
                    <a:p>
                      <a:pPr algn="ctr" fontAlgn="b">
                        <a:buNone/>
                      </a:pPr>
                      <a:r>
                        <a:rPr lang="es-ES" sz="1800" b="0" i="0" u="none" strike="noStrike" dirty="0">
                          <a:solidFill>
                            <a:srgbClr val="000000"/>
                          </a:solidFill>
                          <a:effectLst/>
                          <a:latin typeface="Aptos Narrow" panose="020B0004020202020204" pitchFamily="34" charset="0"/>
                        </a:rPr>
                        <a:t>0,79</a:t>
                      </a:r>
                    </a:p>
                  </a:txBody>
                  <a:tcPr marL="9525" marR="9525" marT="9525" marB="0" anchor="b">
                    <a:lnL>
                      <a:noFill/>
                    </a:lnL>
                    <a:lnR>
                      <a:noFill/>
                    </a:lnR>
                    <a:lnT>
                      <a:noFill/>
                    </a:lnT>
                    <a:lnB>
                      <a:noFill/>
                    </a:lnB>
                    <a:noFill/>
                  </a:tcPr>
                </a:tc>
                <a:tc>
                  <a:txBody>
                    <a:bodyPr/>
                    <a:lstStyle/>
                    <a:p>
                      <a:pPr algn="ctr" fontAlgn="b">
                        <a:buNone/>
                      </a:pPr>
                      <a:r>
                        <a:rPr lang="es-ES" sz="1800" b="0" i="0" u="none" strike="noStrike">
                          <a:solidFill>
                            <a:srgbClr val="000000"/>
                          </a:solidFill>
                          <a:effectLst/>
                          <a:latin typeface="Aptos Narrow" panose="020B0004020202020204" pitchFamily="34" charset="0"/>
                        </a:rPr>
                        <a:t>0,82</a:t>
                      </a:r>
                    </a:p>
                  </a:txBody>
                  <a:tcPr marL="9525" marR="9525" marT="9525" marB="0" anchor="b">
                    <a:lnL>
                      <a:noFill/>
                    </a:lnL>
                    <a:lnR>
                      <a:noFill/>
                    </a:lnR>
                    <a:lnT>
                      <a:noFill/>
                    </a:lnT>
                    <a:lnB>
                      <a:noFill/>
                    </a:lnB>
                    <a:noFill/>
                  </a:tcPr>
                </a:tc>
                <a:extLst>
                  <a:ext uri="{0D108BD9-81ED-4DB2-BD59-A6C34878D82A}">
                    <a16:rowId xmlns:a16="http://schemas.microsoft.com/office/drawing/2014/main" val="3144309908"/>
                  </a:ext>
                </a:extLst>
              </a:tr>
              <a:tr h="257581">
                <a:tc>
                  <a:txBody>
                    <a:bodyPr/>
                    <a:lstStyle/>
                    <a:p>
                      <a:pPr algn="ctr" fontAlgn="b">
                        <a:buNone/>
                      </a:pPr>
                      <a:r>
                        <a:rPr lang="es-ES" sz="1800" b="1" i="0" u="none" strike="noStrike">
                          <a:solidFill>
                            <a:srgbClr val="000000"/>
                          </a:solidFill>
                          <a:effectLst/>
                          <a:latin typeface="Aptos Narrow" panose="020B0004020202020204" pitchFamily="34" charset="0"/>
                        </a:rPr>
                        <a:t>TT</a:t>
                      </a:r>
                    </a:p>
                  </a:txBody>
                  <a:tcPr marL="9525" marR="9525" marT="9525" marB="0" anchor="b">
                    <a:lnL>
                      <a:noFill/>
                    </a:lnL>
                    <a:lnR>
                      <a:noFill/>
                    </a:lnR>
                    <a:lnT>
                      <a:noFill/>
                    </a:lnT>
                    <a:lnB>
                      <a:noFill/>
                    </a:lnB>
                    <a:noFill/>
                  </a:tcPr>
                </a:tc>
                <a:tc>
                  <a:txBody>
                    <a:bodyPr/>
                    <a:lstStyle/>
                    <a:p>
                      <a:pPr algn="ctr" fontAlgn="b">
                        <a:buNone/>
                      </a:pPr>
                      <a:r>
                        <a:rPr lang="es-ES" sz="1800" b="0" i="0" u="none" strike="noStrike" dirty="0">
                          <a:solidFill>
                            <a:srgbClr val="000000"/>
                          </a:solidFill>
                          <a:effectLst/>
                          <a:latin typeface="Aptos Narrow" panose="020B0004020202020204" pitchFamily="34" charset="0"/>
                        </a:rPr>
                        <a:t>0,77</a:t>
                      </a:r>
                    </a:p>
                  </a:txBody>
                  <a:tcPr marL="9525" marR="9525" marT="9525" marB="0" anchor="b">
                    <a:lnL>
                      <a:noFill/>
                    </a:lnL>
                    <a:lnR>
                      <a:noFill/>
                    </a:lnR>
                    <a:lnT>
                      <a:noFill/>
                    </a:lnT>
                    <a:lnB>
                      <a:noFill/>
                    </a:lnB>
                    <a:noFill/>
                  </a:tcPr>
                </a:tc>
                <a:tc>
                  <a:txBody>
                    <a:bodyPr/>
                    <a:lstStyle/>
                    <a:p>
                      <a:pPr algn="ctr" fontAlgn="b">
                        <a:buNone/>
                      </a:pPr>
                      <a:r>
                        <a:rPr lang="es-ES" sz="1800" b="0" i="0" u="none" strike="noStrike" dirty="0">
                          <a:solidFill>
                            <a:srgbClr val="000000"/>
                          </a:solidFill>
                          <a:effectLst/>
                          <a:latin typeface="Aptos Narrow" panose="020B0004020202020204" pitchFamily="34" charset="0"/>
                        </a:rPr>
                        <a:t>0,83</a:t>
                      </a:r>
                    </a:p>
                  </a:txBody>
                  <a:tcPr marL="9525" marR="9525" marT="9525" marB="0" anchor="b">
                    <a:lnL>
                      <a:noFill/>
                    </a:lnL>
                    <a:lnR>
                      <a:noFill/>
                    </a:lnR>
                    <a:lnT>
                      <a:noFill/>
                    </a:lnT>
                    <a:lnB>
                      <a:noFill/>
                    </a:lnB>
                    <a:noFill/>
                  </a:tcPr>
                </a:tc>
                <a:extLst>
                  <a:ext uri="{0D108BD9-81ED-4DB2-BD59-A6C34878D82A}">
                    <a16:rowId xmlns:a16="http://schemas.microsoft.com/office/drawing/2014/main" val="1921421102"/>
                  </a:ext>
                </a:extLst>
              </a:tr>
              <a:tr h="257581">
                <a:tc>
                  <a:txBody>
                    <a:bodyPr/>
                    <a:lstStyle/>
                    <a:p>
                      <a:pPr algn="ctr" fontAlgn="b">
                        <a:buNone/>
                      </a:pPr>
                      <a:r>
                        <a:rPr lang="es-ES" sz="1800" b="1" i="0" u="none" strike="noStrike">
                          <a:solidFill>
                            <a:srgbClr val="000000"/>
                          </a:solidFill>
                          <a:effectLst/>
                          <a:latin typeface="Aptos Narrow" panose="020B0004020202020204" pitchFamily="34" charset="0"/>
                        </a:rPr>
                        <a:t>LOOCV</a:t>
                      </a:r>
                    </a:p>
                  </a:txBody>
                  <a:tcPr marL="9525" marR="9525" marT="9525" marB="0" anchor="b">
                    <a:lnL>
                      <a:noFill/>
                    </a:lnL>
                    <a:lnR>
                      <a:noFill/>
                    </a:lnR>
                    <a:lnT>
                      <a:noFill/>
                    </a:lnT>
                    <a:lnB>
                      <a:noFill/>
                    </a:lnB>
                    <a:noFill/>
                  </a:tcPr>
                </a:tc>
                <a:tc>
                  <a:txBody>
                    <a:bodyPr/>
                    <a:lstStyle/>
                    <a:p>
                      <a:pPr algn="ctr" fontAlgn="b">
                        <a:buNone/>
                      </a:pPr>
                      <a:r>
                        <a:rPr lang="es-ES" sz="1800" b="0" i="0" u="none" strike="noStrike" dirty="0">
                          <a:solidFill>
                            <a:srgbClr val="000000"/>
                          </a:solidFill>
                          <a:effectLst/>
                          <a:latin typeface="Aptos Narrow" panose="020B0004020202020204" pitchFamily="34" charset="0"/>
                        </a:rPr>
                        <a:t>0,79</a:t>
                      </a:r>
                    </a:p>
                  </a:txBody>
                  <a:tcPr marL="9525" marR="9525" marT="9525" marB="0" anchor="b">
                    <a:lnL>
                      <a:noFill/>
                    </a:lnL>
                    <a:lnR>
                      <a:noFill/>
                    </a:lnR>
                    <a:lnT>
                      <a:noFill/>
                    </a:lnT>
                    <a:lnB>
                      <a:noFill/>
                    </a:lnB>
                    <a:noFill/>
                  </a:tcPr>
                </a:tc>
                <a:tc>
                  <a:txBody>
                    <a:bodyPr/>
                    <a:lstStyle/>
                    <a:p>
                      <a:pPr algn="ctr" fontAlgn="b">
                        <a:buNone/>
                      </a:pPr>
                      <a:r>
                        <a:rPr lang="es-ES" sz="1800" b="0" i="0" u="none" strike="noStrike" dirty="0">
                          <a:solidFill>
                            <a:srgbClr val="000000"/>
                          </a:solidFill>
                          <a:effectLst/>
                          <a:latin typeface="Aptos Narrow" panose="020B0004020202020204" pitchFamily="34" charset="0"/>
                        </a:rPr>
                        <a:t>0,82</a:t>
                      </a:r>
                    </a:p>
                  </a:txBody>
                  <a:tcPr marL="9525" marR="9525" marT="9525" marB="0" anchor="b">
                    <a:lnL>
                      <a:noFill/>
                    </a:lnL>
                    <a:lnR>
                      <a:noFill/>
                    </a:lnR>
                    <a:lnT>
                      <a:noFill/>
                    </a:lnT>
                    <a:lnB>
                      <a:noFill/>
                    </a:lnB>
                    <a:noFill/>
                  </a:tcPr>
                </a:tc>
                <a:extLst>
                  <a:ext uri="{0D108BD9-81ED-4DB2-BD59-A6C34878D82A}">
                    <a16:rowId xmlns:a16="http://schemas.microsoft.com/office/drawing/2014/main" val="348268993"/>
                  </a:ext>
                </a:extLst>
              </a:tr>
              <a:tr h="0">
                <a:tc>
                  <a:txBody>
                    <a:bodyPr/>
                    <a:lstStyle/>
                    <a:p>
                      <a:pPr algn="ctr" fontAlgn="b">
                        <a:buNone/>
                      </a:pPr>
                      <a:r>
                        <a:rPr lang="es-ES" sz="1800" b="1" i="0" u="none" strike="noStrike">
                          <a:solidFill>
                            <a:srgbClr val="000000"/>
                          </a:solidFill>
                          <a:effectLst/>
                          <a:latin typeface="Aptos Narrow" panose="020B0004020202020204" pitchFamily="34" charset="0"/>
                        </a:rPr>
                        <a:t>#101</a:t>
                      </a:r>
                    </a:p>
                  </a:txBody>
                  <a:tcPr marL="9525" marR="9525" marT="9525" marB="0" anchor="b">
                    <a:lnL>
                      <a:noFill/>
                    </a:lnL>
                    <a:lnR>
                      <a:noFill/>
                    </a:lnR>
                    <a:lnT>
                      <a:noFill/>
                    </a:lnT>
                    <a:lnB>
                      <a:noFill/>
                    </a:lnB>
                    <a:noFill/>
                  </a:tcPr>
                </a:tc>
                <a:tc>
                  <a:txBody>
                    <a:bodyPr/>
                    <a:lstStyle/>
                    <a:p>
                      <a:pPr algn="ctr" fontAlgn="b">
                        <a:buNone/>
                      </a:pPr>
                      <a:r>
                        <a:rPr lang="es-ES" sz="1800" b="0" i="0" u="none" strike="noStrike">
                          <a:solidFill>
                            <a:srgbClr val="000000"/>
                          </a:solidFill>
                          <a:effectLst/>
                          <a:latin typeface="Aptos Narrow" panose="020B0004020202020204" pitchFamily="34" charset="0"/>
                        </a:rPr>
                        <a:t>0,72</a:t>
                      </a:r>
                    </a:p>
                  </a:txBody>
                  <a:tcPr marL="9525" marR="9525" marT="9525" marB="0" anchor="b">
                    <a:lnL>
                      <a:noFill/>
                    </a:lnL>
                    <a:lnR>
                      <a:noFill/>
                    </a:lnR>
                    <a:lnT>
                      <a:noFill/>
                    </a:lnT>
                    <a:lnB>
                      <a:noFill/>
                    </a:lnB>
                    <a:noFill/>
                  </a:tcPr>
                </a:tc>
                <a:tc>
                  <a:txBody>
                    <a:bodyPr/>
                    <a:lstStyle/>
                    <a:p>
                      <a:pPr algn="ctr" fontAlgn="b">
                        <a:buNone/>
                      </a:pPr>
                      <a:r>
                        <a:rPr lang="es-ES" sz="1800" b="0" i="0" u="none" strike="noStrike" dirty="0">
                          <a:solidFill>
                            <a:srgbClr val="000000"/>
                          </a:solidFill>
                          <a:effectLst/>
                          <a:latin typeface="Aptos Narrow" panose="020B0004020202020204" pitchFamily="34" charset="0"/>
                        </a:rPr>
                        <a:t>0,68</a:t>
                      </a:r>
                    </a:p>
                  </a:txBody>
                  <a:tcPr marL="9525" marR="9525" marT="9525" marB="0" anchor="b">
                    <a:lnL>
                      <a:noFill/>
                    </a:lnL>
                    <a:lnR>
                      <a:noFill/>
                    </a:lnR>
                    <a:lnT>
                      <a:noFill/>
                    </a:lnT>
                    <a:lnB>
                      <a:noFill/>
                    </a:lnB>
                    <a:noFill/>
                  </a:tcPr>
                </a:tc>
                <a:extLst>
                  <a:ext uri="{0D108BD9-81ED-4DB2-BD59-A6C34878D82A}">
                    <a16:rowId xmlns:a16="http://schemas.microsoft.com/office/drawing/2014/main" val="608415279"/>
                  </a:ext>
                </a:extLst>
              </a:tr>
              <a:tr h="257581">
                <a:tc>
                  <a:txBody>
                    <a:bodyPr/>
                    <a:lstStyle/>
                    <a:p>
                      <a:pPr algn="ctr" fontAlgn="b">
                        <a:buNone/>
                      </a:pPr>
                      <a:r>
                        <a:rPr lang="es-ES" sz="1800" b="1" i="0" u="none" strike="noStrike">
                          <a:solidFill>
                            <a:srgbClr val="000000"/>
                          </a:solidFill>
                          <a:effectLst/>
                          <a:latin typeface="Aptos Narrow" panose="020B0004020202020204" pitchFamily="34" charset="0"/>
                        </a:rPr>
                        <a:t>#400</a:t>
                      </a:r>
                    </a:p>
                  </a:txBody>
                  <a:tcPr marL="9525" marR="9525" marT="9525" marB="0" anchor="b">
                    <a:lnL>
                      <a:noFill/>
                    </a:lnL>
                    <a:lnR>
                      <a:noFill/>
                    </a:lnR>
                    <a:lnT>
                      <a:noFill/>
                    </a:lnT>
                    <a:lnB>
                      <a:noFill/>
                    </a:lnB>
                    <a:noFill/>
                  </a:tcPr>
                </a:tc>
                <a:tc>
                  <a:txBody>
                    <a:bodyPr/>
                    <a:lstStyle/>
                    <a:p>
                      <a:pPr algn="ctr" fontAlgn="b">
                        <a:buNone/>
                      </a:pPr>
                      <a:r>
                        <a:rPr lang="es-ES" sz="1800" b="0" i="0" u="none" strike="noStrike">
                          <a:solidFill>
                            <a:srgbClr val="000000"/>
                          </a:solidFill>
                          <a:effectLst/>
                          <a:latin typeface="Aptos Narrow" panose="020B0004020202020204" pitchFamily="34" charset="0"/>
                        </a:rPr>
                        <a:t>0,63</a:t>
                      </a:r>
                    </a:p>
                  </a:txBody>
                  <a:tcPr marL="9525" marR="9525" marT="9525" marB="0" anchor="b">
                    <a:lnL>
                      <a:noFill/>
                    </a:lnL>
                    <a:lnR>
                      <a:noFill/>
                    </a:lnR>
                    <a:lnT>
                      <a:noFill/>
                    </a:lnT>
                    <a:lnB>
                      <a:noFill/>
                    </a:lnB>
                    <a:noFill/>
                  </a:tcPr>
                </a:tc>
                <a:tc>
                  <a:txBody>
                    <a:bodyPr/>
                    <a:lstStyle/>
                    <a:p>
                      <a:pPr algn="ctr" fontAlgn="b">
                        <a:buNone/>
                      </a:pPr>
                      <a:r>
                        <a:rPr lang="es-ES" sz="1800" b="0" i="0" u="none" strike="noStrike" dirty="0">
                          <a:solidFill>
                            <a:srgbClr val="000000"/>
                          </a:solidFill>
                          <a:effectLst/>
                          <a:latin typeface="Aptos Narrow" panose="020B0004020202020204" pitchFamily="34" charset="0"/>
                        </a:rPr>
                        <a:t>0,69</a:t>
                      </a:r>
                    </a:p>
                  </a:txBody>
                  <a:tcPr marL="9525" marR="9525" marT="9525" marB="0" anchor="b">
                    <a:lnL>
                      <a:noFill/>
                    </a:lnL>
                    <a:lnR>
                      <a:noFill/>
                    </a:lnR>
                    <a:lnT>
                      <a:noFill/>
                    </a:lnT>
                    <a:lnB>
                      <a:noFill/>
                    </a:lnB>
                    <a:noFill/>
                  </a:tcPr>
                </a:tc>
                <a:extLst>
                  <a:ext uri="{0D108BD9-81ED-4DB2-BD59-A6C34878D82A}">
                    <a16:rowId xmlns:a16="http://schemas.microsoft.com/office/drawing/2014/main" val="2002862702"/>
                  </a:ext>
                </a:extLst>
              </a:tr>
            </a:tbl>
          </a:graphicData>
        </a:graphic>
      </p:graphicFrame>
    </p:spTree>
    <p:extLst>
      <p:ext uri="{BB962C8B-B14F-4D97-AF65-F5344CB8AC3E}">
        <p14:creationId xmlns:p14="http://schemas.microsoft.com/office/powerpoint/2010/main" val="12689855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E3744B-EB24-3495-65A3-15C26A07EE42}"/>
            </a:ext>
          </a:extLst>
        </p:cNvPr>
        <p:cNvGrpSpPr/>
        <p:nvPr/>
      </p:nvGrpSpPr>
      <p:grpSpPr>
        <a:xfrm>
          <a:off x="0" y="0"/>
          <a:ext cx="0" cy="0"/>
          <a:chOff x="0" y="0"/>
          <a:chExt cx="0" cy="0"/>
        </a:xfrm>
      </p:grpSpPr>
      <p:grpSp>
        <p:nvGrpSpPr>
          <p:cNvPr id="19" name="Grupo 18">
            <a:extLst>
              <a:ext uri="{FF2B5EF4-FFF2-40B4-BE49-F238E27FC236}">
                <a16:creationId xmlns:a16="http://schemas.microsoft.com/office/drawing/2014/main" id="{AE5C1F54-5963-2070-5803-0DD202AB823D}"/>
              </a:ext>
            </a:extLst>
          </p:cNvPr>
          <p:cNvGrpSpPr>
            <a:grpSpLocks noGrp="1" noUngrp="1" noRot="1" noMove="1" noResize="1"/>
          </p:cNvGrpSpPr>
          <p:nvPr/>
        </p:nvGrpSpPr>
        <p:grpSpPr>
          <a:xfrm>
            <a:off x="0" y="6106645"/>
            <a:ext cx="12192000" cy="683114"/>
            <a:chOff x="0" y="6106645"/>
            <a:chExt cx="12192000" cy="683114"/>
          </a:xfrm>
        </p:grpSpPr>
        <p:grpSp>
          <p:nvGrpSpPr>
            <p:cNvPr id="14" name="Grupo 13">
              <a:extLst>
                <a:ext uri="{FF2B5EF4-FFF2-40B4-BE49-F238E27FC236}">
                  <a16:creationId xmlns:a16="http://schemas.microsoft.com/office/drawing/2014/main" id="{F667ABDE-0CED-C480-2419-7932952A56BF}"/>
                </a:ext>
              </a:extLst>
            </p:cNvPr>
            <p:cNvGrpSpPr>
              <a:grpSpLocks noGrp="1" noUngrp="1" noRot="1" noMove="1" noResize="1"/>
            </p:cNvGrpSpPr>
            <p:nvPr/>
          </p:nvGrpSpPr>
          <p:grpSpPr>
            <a:xfrm>
              <a:off x="0" y="6106645"/>
              <a:ext cx="12192000" cy="683114"/>
              <a:chOff x="0" y="6174885"/>
              <a:chExt cx="12192000" cy="683114"/>
            </a:xfrm>
          </p:grpSpPr>
          <p:grpSp>
            <p:nvGrpSpPr>
              <p:cNvPr id="8" name="Grupo 7">
                <a:extLst>
                  <a:ext uri="{FF2B5EF4-FFF2-40B4-BE49-F238E27FC236}">
                    <a16:creationId xmlns:a16="http://schemas.microsoft.com/office/drawing/2014/main" id="{C541BA90-0897-5F13-8CB2-57DE75ECF127}"/>
                  </a:ext>
                </a:extLst>
              </p:cNvPr>
              <p:cNvGrpSpPr>
                <a:grpSpLocks noGrp="1" noUngrp="1" noRot="1" noMove="1" noResize="1"/>
              </p:cNvGrpSpPr>
              <p:nvPr/>
            </p:nvGrpSpPr>
            <p:grpSpPr>
              <a:xfrm>
                <a:off x="0" y="6174885"/>
                <a:ext cx="12192000" cy="665963"/>
                <a:chOff x="0" y="6174885"/>
                <a:chExt cx="12192000" cy="665963"/>
              </a:xfrm>
            </p:grpSpPr>
            <p:grpSp>
              <p:nvGrpSpPr>
                <p:cNvPr id="12" name="Grupo 11">
                  <a:extLst>
                    <a:ext uri="{FF2B5EF4-FFF2-40B4-BE49-F238E27FC236}">
                      <a16:creationId xmlns:a16="http://schemas.microsoft.com/office/drawing/2014/main" id="{0F775B5E-EAC9-D201-B582-FF6A592ACC61}"/>
                    </a:ext>
                  </a:extLst>
                </p:cNvPr>
                <p:cNvGrpSpPr>
                  <a:grpSpLocks noGrp="1" noUngrp="1" noRot="1" noMove="1" noResize="1"/>
                </p:cNvGrpSpPr>
                <p:nvPr/>
              </p:nvGrpSpPr>
              <p:grpSpPr>
                <a:xfrm>
                  <a:off x="0" y="6174885"/>
                  <a:ext cx="12192000" cy="638667"/>
                  <a:chOff x="0" y="6174885"/>
                  <a:chExt cx="12192000" cy="638667"/>
                </a:xfrm>
              </p:grpSpPr>
              <p:cxnSp>
                <p:nvCxnSpPr>
                  <p:cNvPr id="5" name="Conector recto 4">
                    <a:extLst>
                      <a:ext uri="{FF2B5EF4-FFF2-40B4-BE49-F238E27FC236}">
                        <a16:creationId xmlns:a16="http://schemas.microsoft.com/office/drawing/2014/main" id="{5316A940-A13B-6594-14C0-D1E002B825E0}"/>
                      </a:ext>
                    </a:extLst>
                  </p:cNvPr>
                  <p:cNvCxnSpPr>
                    <a:cxnSpLocks noGrp="1" noRot="1" noMove="1" noResize="1" noEditPoints="1" noAdjustHandles="1" noChangeArrowheads="1" noChangeShapeType="1"/>
                  </p:cNvCxnSpPr>
                  <p:nvPr/>
                </p:nvCxnSpPr>
                <p:spPr>
                  <a:xfrm>
                    <a:off x="0" y="6575756"/>
                    <a:ext cx="12192000" cy="0"/>
                  </a:xfrm>
                  <a:prstGeom prst="line">
                    <a:avLst/>
                  </a:prstGeom>
                  <a:ln w="76200">
                    <a:solidFill>
                      <a:srgbClr val="00A2E2"/>
                    </a:solidFill>
                  </a:ln>
                </p:spPr>
                <p:style>
                  <a:lnRef idx="1">
                    <a:schemeClr val="accent1"/>
                  </a:lnRef>
                  <a:fillRef idx="0">
                    <a:schemeClr val="accent1"/>
                  </a:fillRef>
                  <a:effectRef idx="0">
                    <a:schemeClr val="accent1"/>
                  </a:effectRef>
                  <a:fontRef idx="minor">
                    <a:schemeClr val="tx1"/>
                  </a:fontRef>
                </p:style>
              </p:cxnSp>
              <p:cxnSp>
                <p:nvCxnSpPr>
                  <p:cNvPr id="6" name="Conector recto 5">
                    <a:extLst>
                      <a:ext uri="{FF2B5EF4-FFF2-40B4-BE49-F238E27FC236}">
                        <a16:creationId xmlns:a16="http://schemas.microsoft.com/office/drawing/2014/main" id="{9F59768A-C4FA-50C0-B59C-2BD6673EAA4D}"/>
                      </a:ext>
                    </a:extLst>
                  </p:cNvPr>
                  <p:cNvCxnSpPr>
                    <a:cxnSpLocks noGrp="1" noRot="1" noMove="1" noResize="1" noEditPoints="1" noAdjustHandles="1" noChangeArrowheads="1" noChangeShapeType="1"/>
                  </p:cNvCxnSpPr>
                  <p:nvPr/>
                </p:nvCxnSpPr>
                <p:spPr>
                  <a:xfrm>
                    <a:off x="0" y="6716404"/>
                    <a:ext cx="12192000" cy="0"/>
                  </a:xfrm>
                  <a:prstGeom prst="line">
                    <a:avLst/>
                  </a:prstGeom>
                  <a:ln w="76200">
                    <a:solidFill>
                      <a:srgbClr val="8E7A85"/>
                    </a:solidFill>
                  </a:ln>
                </p:spPr>
                <p:style>
                  <a:lnRef idx="1">
                    <a:schemeClr val="accent1"/>
                  </a:lnRef>
                  <a:fillRef idx="0">
                    <a:schemeClr val="accent1"/>
                  </a:fillRef>
                  <a:effectRef idx="0">
                    <a:schemeClr val="accent1"/>
                  </a:effectRef>
                  <a:fontRef idx="minor">
                    <a:schemeClr val="tx1"/>
                  </a:fontRef>
                </p:style>
              </p:cxnSp>
              <p:sp>
                <p:nvSpPr>
                  <p:cNvPr id="9" name="Rectangle 16">
                    <a:extLst>
                      <a:ext uri="{FF2B5EF4-FFF2-40B4-BE49-F238E27FC236}">
                        <a16:creationId xmlns:a16="http://schemas.microsoft.com/office/drawing/2014/main" id="{D381916D-0AE0-CAE0-F302-D24F587532EB}"/>
                      </a:ext>
                    </a:extLst>
                  </p:cNvPr>
                  <p:cNvSpPr>
                    <a:spLocks noGrp="1" noRot="1" noMove="1" noResize="1" noEditPoints="1" noAdjustHandles="1" noChangeArrowheads="1" noChangeShapeType="1"/>
                  </p:cNvSpPr>
                  <p:nvPr/>
                </p:nvSpPr>
                <p:spPr>
                  <a:xfrm>
                    <a:off x="207590" y="6174885"/>
                    <a:ext cx="2426428" cy="6386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pic>
              <p:nvPicPr>
                <p:cNvPr id="7" name="Imagen 6">
                  <a:extLst>
                    <a:ext uri="{FF2B5EF4-FFF2-40B4-BE49-F238E27FC236}">
                      <a16:creationId xmlns:a16="http://schemas.microsoft.com/office/drawing/2014/main" id="{6C0DAA48-B21C-4377-04B3-BB9B7B3DDD2A}"/>
                    </a:ext>
                  </a:extLst>
                </p:cNvPr>
                <p:cNvPicPr>
                  <a:picLocks noGrp="1" noRot="1" noChangeAspect="1" noMove="1" noResize="1" noEditPoints="1" noAdjustHandles="1" noChangeArrowheads="1" noChangeShapeType="1" noCrop="1"/>
                </p:cNvPicPr>
                <p:nvPr/>
              </p:nvPicPr>
              <p:blipFill>
                <a:blip r:embed="rId3"/>
                <a:stretch>
                  <a:fillRect/>
                </a:stretch>
              </p:blipFill>
              <p:spPr>
                <a:xfrm>
                  <a:off x="367615" y="6202181"/>
                  <a:ext cx="1219274" cy="638667"/>
                </a:xfrm>
                <a:prstGeom prst="rect">
                  <a:avLst/>
                </a:prstGeom>
              </p:spPr>
            </p:pic>
          </p:grpSp>
          <p:pic>
            <p:nvPicPr>
              <p:cNvPr id="13" name="Imagen 12">
                <a:extLst>
                  <a:ext uri="{FF2B5EF4-FFF2-40B4-BE49-F238E27FC236}">
                    <a16:creationId xmlns:a16="http://schemas.microsoft.com/office/drawing/2014/main" id="{896B6645-B432-4EB4-819D-CC297121BA73}"/>
                  </a:ext>
                </a:extLst>
              </p:cNvPr>
              <p:cNvPicPr>
                <a:picLocks noGrp="1" noRot="1" noChangeAspect="1" noMove="1" noResize="1" noEditPoints="1" noAdjustHandles="1" noChangeArrowheads="1" noChangeShapeType="1" noCrop="1"/>
              </p:cNvPicPr>
              <p:nvPr/>
            </p:nvPicPr>
            <p:blipFill>
              <a:blip r:embed="rId4"/>
              <a:stretch>
                <a:fillRect/>
              </a:stretch>
            </p:blipFill>
            <p:spPr>
              <a:xfrm>
                <a:off x="1559593" y="6202180"/>
                <a:ext cx="930237" cy="655819"/>
              </a:xfrm>
              <a:prstGeom prst="rect">
                <a:avLst/>
              </a:prstGeom>
            </p:spPr>
          </p:pic>
        </p:grpSp>
        <p:sp>
          <p:nvSpPr>
            <p:cNvPr id="15" name="Rectángulo 14">
              <a:extLst>
                <a:ext uri="{FF2B5EF4-FFF2-40B4-BE49-F238E27FC236}">
                  <a16:creationId xmlns:a16="http://schemas.microsoft.com/office/drawing/2014/main" id="{F4433C27-C703-CB40-6D99-E8407E3C74D6}"/>
                </a:ext>
              </a:extLst>
            </p:cNvPr>
            <p:cNvSpPr>
              <a:spLocks noGrp="1" noRot="1" noMove="1" noResize="1" noEditPoints="1" noAdjustHandles="1" noChangeArrowheads="1" noChangeShapeType="1"/>
            </p:cNvSpPr>
            <p:nvPr/>
          </p:nvSpPr>
          <p:spPr>
            <a:xfrm>
              <a:off x="9880979" y="6133940"/>
              <a:ext cx="2103431" cy="643098"/>
            </a:xfrm>
            <a:prstGeom prst="rect">
              <a:avLst/>
            </a:prstGeom>
            <a:solidFill>
              <a:srgbClr val="FDFEF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16" name="Grupo 15">
            <a:extLst>
              <a:ext uri="{FF2B5EF4-FFF2-40B4-BE49-F238E27FC236}">
                <a16:creationId xmlns:a16="http://schemas.microsoft.com/office/drawing/2014/main" id="{4FA8ECE9-A581-1512-DD6A-A62D5904DD5F}"/>
              </a:ext>
            </a:extLst>
          </p:cNvPr>
          <p:cNvGrpSpPr/>
          <p:nvPr/>
        </p:nvGrpSpPr>
        <p:grpSpPr>
          <a:xfrm>
            <a:off x="9165475" y="6364946"/>
            <a:ext cx="6093994" cy="400110"/>
            <a:chOff x="-321843" y="6376403"/>
            <a:chExt cx="6093994" cy="400110"/>
          </a:xfrm>
        </p:grpSpPr>
        <p:sp>
          <p:nvSpPr>
            <p:cNvPr id="17" name="QuadreDeText 11">
              <a:extLst>
                <a:ext uri="{FF2B5EF4-FFF2-40B4-BE49-F238E27FC236}">
                  <a16:creationId xmlns:a16="http://schemas.microsoft.com/office/drawing/2014/main" id="{C860987B-A5B0-1440-92C8-8E90B68117C5}"/>
                </a:ext>
              </a:extLst>
            </p:cNvPr>
            <p:cNvSpPr txBox="1"/>
            <p:nvPr/>
          </p:nvSpPr>
          <p:spPr>
            <a:xfrm>
              <a:off x="-321843" y="6376403"/>
              <a:ext cx="6093994" cy="400110"/>
            </a:xfrm>
            <a:prstGeom prst="rect">
              <a:avLst/>
            </a:prstGeom>
            <a:noFill/>
          </p:spPr>
          <p:txBody>
            <a:bodyPr wrap="square">
              <a:spAutoFit/>
            </a:bodyPr>
            <a:lstStyle/>
            <a:p>
              <a:r>
                <a:rPr lang="es-ES" sz="2000" dirty="0">
                  <a:solidFill>
                    <a:srgbClr val="00A2E2"/>
                  </a:solidFill>
                  <a:effectLst/>
                  <a:latin typeface="Calibri" panose="020F0502020204030204" pitchFamily="34" charset="0"/>
                  <a:ea typeface="Times New Roman" panose="02020603050405020304" pitchFamily="18" charset="0"/>
                  <a:cs typeface="Times New Roman" panose="02020603050405020304" pitchFamily="18" charset="0"/>
                </a:rPr>
                <a:t>                   </a:t>
              </a:r>
              <a:r>
                <a:rPr lang="es-ES" sz="2000" dirty="0">
                  <a:solidFill>
                    <a:srgbClr val="01A2E2"/>
                  </a:solidFill>
                  <a:effectLst/>
                  <a:latin typeface="Calibri" panose="020F0502020204030204" pitchFamily="34" charset="0"/>
                  <a:ea typeface="Times New Roman" panose="02020603050405020304" pitchFamily="18" charset="0"/>
                  <a:cs typeface="Times New Roman" panose="02020603050405020304" pitchFamily="18" charset="0"/>
                </a:rPr>
                <a:t>@SETHepatico</a:t>
              </a:r>
              <a:endParaRPr lang="es-ES" sz="2000" dirty="0">
                <a:solidFill>
                  <a:srgbClr val="01A2E2"/>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8" name="Imagen 17" descr="Forma&#10;&#10;Descripción generada automáticamente con confianza media">
              <a:extLst>
                <a:ext uri="{FF2B5EF4-FFF2-40B4-BE49-F238E27FC236}">
                  <a16:creationId xmlns:a16="http://schemas.microsoft.com/office/drawing/2014/main" id="{197B54A7-38F0-D5B8-6C34-3CD64FEAEB59}"/>
                </a:ext>
              </a:extLst>
            </p:cNvPr>
            <p:cNvPicPr>
              <a:picLocks noChangeAspect="1"/>
            </p:cNvPicPr>
            <p:nvPr/>
          </p:nvPicPr>
          <p:blipFill>
            <a:blip r:embed="rId5">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488523" y="6395787"/>
              <a:ext cx="353606" cy="361341"/>
            </a:xfrm>
            <a:prstGeom prst="rect">
              <a:avLst/>
            </a:prstGeom>
          </p:spPr>
        </p:pic>
      </p:grpSp>
      <p:sp>
        <p:nvSpPr>
          <p:cNvPr id="2" name="CuadroTexto 1">
            <a:extLst>
              <a:ext uri="{FF2B5EF4-FFF2-40B4-BE49-F238E27FC236}">
                <a16:creationId xmlns:a16="http://schemas.microsoft.com/office/drawing/2014/main" id="{7C3555AA-03B9-B5FE-73D5-D584DABBA6AE}"/>
              </a:ext>
            </a:extLst>
          </p:cNvPr>
          <p:cNvSpPr txBox="1"/>
          <p:nvPr/>
        </p:nvSpPr>
        <p:spPr>
          <a:xfrm>
            <a:off x="367615" y="350483"/>
            <a:ext cx="11437523" cy="5509200"/>
          </a:xfrm>
          <a:prstGeom prst="rect">
            <a:avLst/>
          </a:prstGeom>
          <a:noFill/>
        </p:spPr>
        <p:txBody>
          <a:bodyPr wrap="square" rtlCol="0">
            <a:spAutoFit/>
          </a:bodyPr>
          <a:lstStyle/>
          <a:p>
            <a:r>
              <a:rPr lang="es-ES" sz="4000" b="1" dirty="0">
                <a:solidFill>
                  <a:schemeClr val="accent1"/>
                </a:solidFill>
              </a:rPr>
              <a:t>CONCLUSIONES</a:t>
            </a:r>
          </a:p>
          <a:p>
            <a:endParaRPr lang="es-ES" sz="2400" dirty="0"/>
          </a:p>
          <a:p>
            <a:r>
              <a:rPr lang="es-ES" sz="2400" dirty="0"/>
              <a:t>La incorporación del algoritmo </a:t>
            </a:r>
            <a:r>
              <a:rPr lang="es-ES" sz="2400" b="1" dirty="0"/>
              <a:t>LGP</a:t>
            </a:r>
            <a:r>
              <a:rPr lang="es-ES" sz="2400" dirty="0"/>
              <a:t>  basado en técnicas de aprendizaje automático puede </a:t>
            </a:r>
            <a:r>
              <a:rPr lang="es-ES" sz="2400" b="1" dirty="0"/>
              <a:t>ayudar</a:t>
            </a:r>
            <a:r>
              <a:rPr lang="es-ES" sz="2400" dirty="0"/>
              <a:t> en la </a:t>
            </a:r>
            <a:r>
              <a:rPr lang="es-ES" sz="2400" b="1" dirty="0"/>
              <a:t>evaluación</a:t>
            </a:r>
            <a:r>
              <a:rPr lang="es-ES" sz="2400" dirty="0"/>
              <a:t> de </a:t>
            </a:r>
            <a:r>
              <a:rPr lang="es-ES" sz="2400" b="1" dirty="0"/>
              <a:t>injertos</a:t>
            </a:r>
            <a:r>
              <a:rPr lang="es-ES" sz="2400" dirty="0"/>
              <a:t> hepáticos destinados al trasplante.</a:t>
            </a:r>
          </a:p>
          <a:p>
            <a:endParaRPr lang="es-ES" sz="2400" dirty="0"/>
          </a:p>
          <a:p>
            <a:r>
              <a:rPr lang="es-ES" sz="2400" dirty="0"/>
              <a:t>La exactitud (</a:t>
            </a:r>
            <a:r>
              <a:rPr lang="es-ES" sz="2400" dirty="0" err="1"/>
              <a:t>Accuracy</a:t>
            </a:r>
            <a:r>
              <a:rPr lang="es-ES" sz="2400" dirty="0"/>
              <a:t>) del algoritmo LGP original disminuye significativamente con la </a:t>
            </a:r>
            <a:r>
              <a:rPr lang="es-ES" sz="2400" dirty="0" err="1"/>
              <a:t>multicentricidad</a:t>
            </a:r>
            <a:r>
              <a:rPr lang="es-ES" sz="2400" dirty="0"/>
              <a:t>, el tamaño muestral y el carácter prospectivo.</a:t>
            </a:r>
          </a:p>
          <a:p>
            <a:endParaRPr lang="es-ES" sz="2400" dirty="0"/>
          </a:p>
          <a:p>
            <a:r>
              <a:rPr lang="es-ES" sz="2400" dirty="0"/>
              <a:t>La </a:t>
            </a:r>
            <a:r>
              <a:rPr lang="es-ES" sz="2400" b="1" dirty="0"/>
              <a:t>exactitud del nuevo algoritmo (ONT #4071 con LGBM) </a:t>
            </a:r>
            <a:r>
              <a:rPr lang="es-ES" sz="2400" dirty="0"/>
              <a:t>basado en </a:t>
            </a:r>
            <a:r>
              <a:rPr lang="es-ES" sz="2400" dirty="0" err="1"/>
              <a:t>big</a:t>
            </a:r>
            <a:r>
              <a:rPr lang="es-ES" sz="2400" dirty="0"/>
              <a:t> data </a:t>
            </a:r>
            <a:r>
              <a:rPr lang="es-ES" sz="2400" b="1" dirty="0"/>
              <a:t>se aproxima a la del cirujano de trasplantes (estimada en AUC: 0,75).</a:t>
            </a:r>
          </a:p>
          <a:p>
            <a:endParaRPr lang="es-ES" sz="2400" dirty="0"/>
          </a:p>
          <a:p>
            <a:r>
              <a:rPr lang="es-ES" sz="2400" dirty="0"/>
              <a:t>Aunque los resultados son prometedores, </a:t>
            </a:r>
            <a:r>
              <a:rPr lang="es-ES" sz="2400" b="1" dirty="0"/>
              <a:t>es necesario realizar nuevos análisis </a:t>
            </a:r>
            <a:r>
              <a:rPr lang="es-ES" sz="2400" dirty="0"/>
              <a:t>que determinen si la inclusión de diferentes combinaciones de variables puede incrementar su exactitud y reforzar su utilidad en el ámbito de la donación hepática.</a:t>
            </a:r>
          </a:p>
        </p:txBody>
      </p:sp>
    </p:spTree>
    <p:extLst>
      <p:ext uri="{BB962C8B-B14F-4D97-AF65-F5344CB8AC3E}">
        <p14:creationId xmlns:p14="http://schemas.microsoft.com/office/powerpoint/2010/main" val="13443701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1DB4B7-C707-0BF0-D3F8-9B662E9F2A6D}"/>
            </a:ext>
          </a:extLst>
        </p:cNvPr>
        <p:cNvGrpSpPr/>
        <p:nvPr/>
      </p:nvGrpSpPr>
      <p:grpSpPr>
        <a:xfrm>
          <a:off x="0" y="0"/>
          <a:ext cx="0" cy="0"/>
          <a:chOff x="0" y="0"/>
          <a:chExt cx="0" cy="0"/>
        </a:xfrm>
      </p:grpSpPr>
      <p:grpSp>
        <p:nvGrpSpPr>
          <p:cNvPr id="19" name="Grupo 18">
            <a:extLst>
              <a:ext uri="{FF2B5EF4-FFF2-40B4-BE49-F238E27FC236}">
                <a16:creationId xmlns:a16="http://schemas.microsoft.com/office/drawing/2014/main" id="{5B58741E-F8ED-23D8-6764-7B86D2732291}"/>
              </a:ext>
            </a:extLst>
          </p:cNvPr>
          <p:cNvGrpSpPr>
            <a:grpSpLocks noGrp="1" noUngrp="1" noRot="1" noMove="1" noResize="1"/>
          </p:cNvGrpSpPr>
          <p:nvPr/>
        </p:nvGrpSpPr>
        <p:grpSpPr>
          <a:xfrm>
            <a:off x="0" y="6106645"/>
            <a:ext cx="12192000" cy="683114"/>
            <a:chOff x="0" y="6106645"/>
            <a:chExt cx="12192000" cy="683114"/>
          </a:xfrm>
        </p:grpSpPr>
        <p:grpSp>
          <p:nvGrpSpPr>
            <p:cNvPr id="14" name="Grupo 13">
              <a:extLst>
                <a:ext uri="{FF2B5EF4-FFF2-40B4-BE49-F238E27FC236}">
                  <a16:creationId xmlns:a16="http://schemas.microsoft.com/office/drawing/2014/main" id="{627CB0A2-AA1E-1241-67F5-03FAC29BC64B}"/>
                </a:ext>
              </a:extLst>
            </p:cNvPr>
            <p:cNvGrpSpPr>
              <a:grpSpLocks noGrp="1" noUngrp="1" noRot="1" noMove="1" noResize="1"/>
            </p:cNvGrpSpPr>
            <p:nvPr/>
          </p:nvGrpSpPr>
          <p:grpSpPr>
            <a:xfrm>
              <a:off x="0" y="6106645"/>
              <a:ext cx="12192000" cy="683114"/>
              <a:chOff x="0" y="6174885"/>
              <a:chExt cx="12192000" cy="683114"/>
            </a:xfrm>
          </p:grpSpPr>
          <p:grpSp>
            <p:nvGrpSpPr>
              <p:cNvPr id="8" name="Grupo 7">
                <a:extLst>
                  <a:ext uri="{FF2B5EF4-FFF2-40B4-BE49-F238E27FC236}">
                    <a16:creationId xmlns:a16="http://schemas.microsoft.com/office/drawing/2014/main" id="{712D3185-71B5-5466-D4C8-B520E0B7543A}"/>
                  </a:ext>
                </a:extLst>
              </p:cNvPr>
              <p:cNvGrpSpPr>
                <a:grpSpLocks noGrp="1" noUngrp="1" noRot="1" noMove="1" noResize="1"/>
              </p:cNvGrpSpPr>
              <p:nvPr/>
            </p:nvGrpSpPr>
            <p:grpSpPr>
              <a:xfrm>
                <a:off x="0" y="6174885"/>
                <a:ext cx="12192000" cy="665963"/>
                <a:chOff x="0" y="6174885"/>
                <a:chExt cx="12192000" cy="665963"/>
              </a:xfrm>
            </p:grpSpPr>
            <p:grpSp>
              <p:nvGrpSpPr>
                <p:cNvPr id="12" name="Grupo 11">
                  <a:extLst>
                    <a:ext uri="{FF2B5EF4-FFF2-40B4-BE49-F238E27FC236}">
                      <a16:creationId xmlns:a16="http://schemas.microsoft.com/office/drawing/2014/main" id="{0AFD3253-24C5-7252-5F94-22A1FD7080A4}"/>
                    </a:ext>
                  </a:extLst>
                </p:cNvPr>
                <p:cNvGrpSpPr>
                  <a:grpSpLocks noGrp="1" noUngrp="1" noRot="1" noMove="1" noResize="1"/>
                </p:cNvGrpSpPr>
                <p:nvPr/>
              </p:nvGrpSpPr>
              <p:grpSpPr>
                <a:xfrm>
                  <a:off x="0" y="6174885"/>
                  <a:ext cx="12192000" cy="638667"/>
                  <a:chOff x="0" y="6174885"/>
                  <a:chExt cx="12192000" cy="638667"/>
                </a:xfrm>
              </p:grpSpPr>
              <p:cxnSp>
                <p:nvCxnSpPr>
                  <p:cNvPr id="5" name="Conector recto 4">
                    <a:extLst>
                      <a:ext uri="{FF2B5EF4-FFF2-40B4-BE49-F238E27FC236}">
                        <a16:creationId xmlns:a16="http://schemas.microsoft.com/office/drawing/2014/main" id="{6D4DC6A7-BAB2-7CE7-3E78-8EFE46C69588}"/>
                      </a:ext>
                    </a:extLst>
                  </p:cNvPr>
                  <p:cNvCxnSpPr>
                    <a:cxnSpLocks noGrp="1" noRot="1" noMove="1" noResize="1" noEditPoints="1" noAdjustHandles="1" noChangeArrowheads="1" noChangeShapeType="1"/>
                  </p:cNvCxnSpPr>
                  <p:nvPr/>
                </p:nvCxnSpPr>
                <p:spPr>
                  <a:xfrm>
                    <a:off x="0" y="6575756"/>
                    <a:ext cx="12192000" cy="0"/>
                  </a:xfrm>
                  <a:prstGeom prst="line">
                    <a:avLst/>
                  </a:prstGeom>
                  <a:ln w="76200">
                    <a:solidFill>
                      <a:srgbClr val="00A2E2"/>
                    </a:solidFill>
                  </a:ln>
                </p:spPr>
                <p:style>
                  <a:lnRef idx="1">
                    <a:schemeClr val="accent1"/>
                  </a:lnRef>
                  <a:fillRef idx="0">
                    <a:schemeClr val="accent1"/>
                  </a:fillRef>
                  <a:effectRef idx="0">
                    <a:schemeClr val="accent1"/>
                  </a:effectRef>
                  <a:fontRef idx="minor">
                    <a:schemeClr val="tx1"/>
                  </a:fontRef>
                </p:style>
              </p:cxnSp>
              <p:cxnSp>
                <p:nvCxnSpPr>
                  <p:cNvPr id="6" name="Conector recto 5">
                    <a:extLst>
                      <a:ext uri="{FF2B5EF4-FFF2-40B4-BE49-F238E27FC236}">
                        <a16:creationId xmlns:a16="http://schemas.microsoft.com/office/drawing/2014/main" id="{0149AC72-76D7-479A-B9D8-D754A2576BD1}"/>
                      </a:ext>
                    </a:extLst>
                  </p:cNvPr>
                  <p:cNvCxnSpPr>
                    <a:cxnSpLocks noGrp="1" noRot="1" noMove="1" noResize="1" noEditPoints="1" noAdjustHandles="1" noChangeArrowheads="1" noChangeShapeType="1"/>
                  </p:cNvCxnSpPr>
                  <p:nvPr/>
                </p:nvCxnSpPr>
                <p:spPr>
                  <a:xfrm>
                    <a:off x="0" y="6716404"/>
                    <a:ext cx="12192000" cy="0"/>
                  </a:xfrm>
                  <a:prstGeom prst="line">
                    <a:avLst/>
                  </a:prstGeom>
                  <a:ln w="76200">
                    <a:solidFill>
                      <a:srgbClr val="8E7A85"/>
                    </a:solidFill>
                  </a:ln>
                </p:spPr>
                <p:style>
                  <a:lnRef idx="1">
                    <a:schemeClr val="accent1"/>
                  </a:lnRef>
                  <a:fillRef idx="0">
                    <a:schemeClr val="accent1"/>
                  </a:fillRef>
                  <a:effectRef idx="0">
                    <a:schemeClr val="accent1"/>
                  </a:effectRef>
                  <a:fontRef idx="minor">
                    <a:schemeClr val="tx1"/>
                  </a:fontRef>
                </p:style>
              </p:cxnSp>
              <p:sp>
                <p:nvSpPr>
                  <p:cNvPr id="9" name="Rectangle 16">
                    <a:extLst>
                      <a:ext uri="{FF2B5EF4-FFF2-40B4-BE49-F238E27FC236}">
                        <a16:creationId xmlns:a16="http://schemas.microsoft.com/office/drawing/2014/main" id="{67D16D7B-B04F-0164-28EC-53E5D9095089}"/>
                      </a:ext>
                    </a:extLst>
                  </p:cNvPr>
                  <p:cNvSpPr>
                    <a:spLocks noGrp="1" noRot="1" noMove="1" noResize="1" noEditPoints="1" noAdjustHandles="1" noChangeArrowheads="1" noChangeShapeType="1"/>
                  </p:cNvSpPr>
                  <p:nvPr/>
                </p:nvSpPr>
                <p:spPr>
                  <a:xfrm>
                    <a:off x="207590" y="6174885"/>
                    <a:ext cx="2426428" cy="6386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pic>
              <p:nvPicPr>
                <p:cNvPr id="7" name="Imagen 6">
                  <a:extLst>
                    <a:ext uri="{FF2B5EF4-FFF2-40B4-BE49-F238E27FC236}">
                      <a16:creationId xmlns:a16="http://schemas.microsoft.com/office/drawing/2014/main" id="{8F9FCBE9-DDF9-DE99-FB97-06E63079E292}"/>
                    </a:ext>
                  </a:extLst>
                </p:cNvPr>
                <p:cNvPicPr>
                  <a:picLocks noGrp="1" noRot="1" noChangeAspect="1" noMove="1" noResize="1" noEditPoints="1" noAdjustHandles="1" noChangeArrowheads="1" noChangeShapeType="1" noCrop="1"/>
                </p:cNvPicPr>
                <p:nvPr/>
              </p:nvPicPr>
              <p:blipFill>
                <a:blip r:embed="rId3"/>
                <a:stretch>
                  <a:fillRect/>
                </a:stretch>
              </p:blipFill>
              <p:spPr>
                <a:xfrm>
                  <a:off x="367615" y="6202181"/>
                  <a:ext cx="1219274" cy="638667"/>
                </a:xfrm>
                <a:prstGeom prst="rect">
                  <a:avLst/>
                </a:prstGeom>
              </p:spPr>
            </p:pic>
          </p:grpSp>
          <p:pic>
            <p:nvPicPr>
              <p:cNvPr id="13" name="Imagen 12">
                <a:extLst>
                  <a:ext uri="{FF2B5EF4-FFF2-40B4-BE49-F238E27FC236}">
                    <a16:creationId xmlns:a16="http://schemas.microsoft.com/office/drawing/2014/main" id="{AF50E0F4-61AC-1652-9A34-72C67D302C0D}"/>
                  </a:ext>
                </a:extLst>
              </p:cNvPr>
              <p:cNvPicPr>
                <a:picLocks noGrp="1" noRot="1" noChangeAspect="1" noMove="1" noResize="1" noEditPoints="1" noAdjustHandles="1" noChangeArrowheads="1" noChangeShapeType="1" noCrop="1"/>
              </p:cNvPicPr>
              <p:nvPr/>
            </p:nvPicPr>
            <p:blipFill>
              <a:blip r:embed="rId4"/>
              <a:stretch>
                <a:fillRect/>
              </a:stretch>
            </p:blipFill>
            <p:spPr>
              <a:xfrm>
                <a:off x="1559593" y="6202180"/>
                <a:ext cx="930237" cy="655819"/>
              </a:xfrm>
              <a:prstGeom prst="rect">
                <a:avLst/>
              </a:prstGeom>
            </p:spPr>
          </p:pic>
        </p:grpSp>
        <p:sp>
          <p:nvSpPr>
            <p:cNvPr id="15" name="Rectángulo 14">
              <a:extLst>
                <a:ext uri="{FF2B5EF4-FFF2-40B4-BE49-F238E27FC236}">
                  <a16:creationId xmlns:a16="http://schemas.microsoft.com/office/drawing/2014/main" id="{A56ABC70-0598-E069-2A0E-54B00A86D348}"/>
                </a:ext>
              </a:extLst>
            </p:cNvPr>
            <p:cNvSpPr>
              <a:spLocks noGrp="1" noRot="1" noMove="1" noResize="1" noEditPoints="1" noAdjustHandles="1" noChangeArrowheads="1" noChangeShapeType="1"/>
            </p:cNvSpPr>
            <p:nvPr/>
          </p:nvSpPr>
          <p:spPr>
            <a:xfrm>
              <a:off x="9880979" y="6133940"/>
              <a:ext cx="2103431" cy="643098"/>
            </a:xfrm>
            <a:prstGeom prst="rect">
              <a:avLst/>
            </a:prstGeom>
            <a:solidFill>
              <a:srgbClr val="FDFEF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16" name="Grupo 15">
            <a:extLst>
              <a:ext uri="{FF2B5EF4-FFF2-40B4-BE49-F238E27FC236}">
                <a16:creationId xmlns:a16="http://schemas.microsoft.com/office/drawing/2014/main" id="{47A15E92-F2EC-BD7E-9FF6-823417D45DDA}"/>
              </a:ext>
            </a:extLst>
          </p:cNvPr>
          <p:cNvGrpSpPr/>
          <p:nvPr/>
        </p:nvGrpSpPr>
        <p:grpSpPr>
          <a:xfrm>
            <a:off x="9165475" y="6364946"/>
            <a:ext cx="6093994" cy="400110"/>
            <a:chOff x="-321843" y="6376403"/>
            <a:chExt cx="6093994" cy="400110"/>
          </a:xfrm>
        </p:grpSpPr>
        <p:sp>
          <p:nvSpPr>
            <p:cNvPr id="17" name="QuadreDeText 11">
              <a:extLst>
                <a:ext uri="{FF2B5EF4-FFF2-40B4-BE49-F238E27FC236}">
                  <a16:creationId xmlns:a16="http://schemas.microsoft.com/office/drawing/2014/main" id="{B2F16647-D272-A665-0063-5659BC864CA6}"/>
                </a:ext>
              </a:extLst>
            </p:cNvPr>
            <p:cNvSpPr txBox="1"/>
            <p:nvPr/>
          </p:nvSpPr>
          <p:spPr>
            <a:xfrm>
              <a:off x="-321843" y="6376403"/>
              <a:ext cx="6093994" cy="400110"/>
            </a:xfrm>
            <a:prstGeom prst="rect">
              <a:avLst/>
            </a:prstGeom>
            <a:noFill/>
          </p:spPr>
          <p:txBody>
            <a:bodyPr wrap="square">
              <a:spAutoFit/>
            </a:bodyPr>
            <a:lstStyle/>
            <a:p>
              <a:r>
                <a:rPr lang="es-ES" sz="2000" dirty="0">
                  <a:solidFill>
                    <a:srgbClr val="00A2E2"/>
                  </a:solidFill>
                  <a:effectLst/>
                  <a:latin typeface="Calibri" panose="020F0502020204030204" pitchFamily="34" charset="0"/>
                  <a:ea typeface="Times New Roman" panose="02020603050405020304" pitchFamily="18" charset="0"/>
                  <a:cs typeface="Times New Roman" panose="02020603050405020304" pitchFamily="18" charset="0"/>
                </a:rPr>
                <a:t>                   </a:t>
              </a:r>
              <a:r>
                <a:rPr lang="es-ES" sz="2000" dirty="0">
                  <a:solidFill>
                    <a:srgbClr val="01A2E2"/>
                  </a:solidFill>
                  <a:effectLst/>
                  <a:latin typeface="Calibri" panose="020F0502020204030204" pitchFamily="34" charset="0"/>
                  <a:ea typeface="Times New Roman" panose="02020603050405020304" pitchFamily="18" charset="0"/>
                  <a:cs typeface="Times New Roman" panose="02020603050405020304" pitchFamily="18" charset="0"/>
                </a:rPr>
                <a:t>@SETHepatico</a:t>
              </a:r>
              <a:endParaRPr lang="es-ES" sz="2000" dirty="0">
                <a:solidFill>
                  <a:srgbClr val="01A2E2"/>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8" name="Imagen 17" descr="Forma&#10;&#10;Descripción generada automáticamente con confianza media">
              <a:extLst>
                <a:ext uri="{FF2B5EF4-FFF2-40B4-BE49-F238E27FC236}">
                  <a16:creationId xmlns:a16="http://schemas.microsoft.com/office/drawing/2014/main" id="{961D7179-5D1E-2601-6CC0-6CF12BDC1897}"/>
                </a:ext>
              </a:extLst>
            </p:cNvPr>
            <p:cNvPicPr>
              <a:picLocks noChangeAspect="1"/>
            </p:cNvPicPr>
            <p:nvPr/>
          </p:nvPicPr>
          <p:blipFill>
            <a:blip r:embed="rId5">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488523" y="6395787"/>
              <a:ext cx="353606" cy="361341"/>
            </a:xfrm>
            <a:prstGeom prst="rect">
              <a:avLst/>
            </a:prstGeom>
          </p:spPr>
        </p:pic>
      </p:grpSp>
      <p:sp>
        <p:nvSpPr>
          <p:cNvPr id="2" name="CuadroTexto 1">
            <a:extLst>
              <a:ext uri="{FF2B5EF4-FFF2-40B4-BE49-F238E27FC236}">
                <a16:creationId xmlns:a16="http://schemas.microsoft.com/office/drawing/2014/main" id="{92BAB28D-04FF-DBC9-9C18-2BAA4683EDEE}"/>
              </a:ext>
            </a:extLst>
          </p:cNvPr>
          <p:cNvSpPr txBox="1"/>
          <p:nvPr/>
        </p:nvSpPr>
        <p:spPr>
          <a:xfrm>
            <a:off x="2934967" y="2068534"/>
            <a:ext cx="5728385" cy="1862048"/>
          </a:xfrm>
          <a:prstGeom prst="rect">
            <a:avLst/>
          </a:prstGeom>
          <a:noFill/>
        </p:spPr>
        <p:txBody>
          <a:bodyPr wrap="square" rtlCol="0">
            <a:spAutoFit/>
          </a:bodyPr>
          <a:lstStyle/>
          <a:p>
            <a:r>
              <a:rPr lang="es-ES" sz="11500" b="1" dirty="0">
                <a:solidFill>
                  <a:schemeClr val="accent1"/>
                </a:solidFill>
              </a:rPr>
              <a:t>GRACIAS</a:t>
            </a:r>
          </a:p>
        </p:txBody>
      </p:sp>
      <p:sp>
        <p:nvSpPr>
          <p:cNvPr id="3" name="CuadroTexto 2">
            <a:extLst>
              <a:ext uri="{FF2B5EF4-FFF2-40B4-BE49-F238E27FC236}">
                <a16:creationId xmlns:a16="http://schemas.microsoft.com/office/drawing/2014/main" id="{724C158C-8FBB-E4FE-019E-34D0742EF03E}"/>
              </a:ext>
            </a:extLst>
          </p:cNvPr>
          <p:cNvSpPr txBox="1"/>
          <p:nvPr/>
        </p:nvSpPr>
        <p:spPr>
          <a:xfrm>
            <a:off x="2934968" y="4131017"/>
            <a:ext cx="5728385" cy="1631216"/>
          </a:xfrm>
          <a:prstGeom prst="rect">
            <a:avLst/>
          </a:prstGeom>
          <a:noFill/>
        </p:spPr>
        <p:txBody>
          <a:bodyPr wrap="square" rtlCol="0">
            <a:spAutoFit/>
          </a:bodyPr>
          <a:lstStyle/>
          <a:p>
            <a:pPr algn="ctr"/>
            <a:r>
              <a:rPr lang="es-ES" sz="2000" b="1" dirty="0">
                <a:solidFill>
                  <a:schemeClr val="accent1"/>
                </a:solidFill>
              </a:rPr>
              <a:t>Dr. Miguel Cuende Diez: </a:t>
            </a:r>
          </a:p>
          <a:p>
            <a:pPr algn="ctr"/>
            <a:r>
              <a:rPr lang="es-ES" sz="2000" b="1" dirty="0">
                <a:solidFill>
                  <a:schemeClr val="accent1"/>
                </a:solidFill>
              </a:rPr>
              <a:t>miguelcuendediez@gmail.com</a:t>
            </a:r>
          </a:p>
          <a:p>
            <a:pPr algn="ctr"/>
            <a:endParaRPr lang="es-ES" sz="2000" b="1" dirty="0">
              <a:solidFill>
                <a:schemeClr val="accent1"/>
              </a:solidFill>
            </a:endParaRPr>
          </a:p>
          <a:p>
            <a:pPr algn="ctr"/>
            <a:r>
              <a:rPr lang="es-ES" sz="2000" b="1" dirty="0">
                <a:solidFill>
                  <a:schemeClr val="accent1"/>
                </a:solidFill>
              </a:rPr>
              <a:t>Dr. Luis Miguel Marín Gómez</a:t>
            </a:r>
          </a:p>
          <a:p>
            <a:pPr algn="ctr"/>
            <a:r>
              <a:rPr lang="es-ES" sz="2000" b="1" dirty="0" err="1">
                <a:solidFill>
                  <a:schemeClr val="accent1"/>
                </a:solidFill>
              </a:rPr>
              <a:t>luism.marin@gmail.com</a:t>
            </a:r>
            <a:endParaRPr lang="es-ES" sz="2000" b="1" dirty="0">
              <a:solidFill>
                <a:schemeClr val="accent1"/>
              </a:solidFill>
            </a:endParaRPr>
          </a:p>
        </p:txBody>
      </p:sp>
    </p:spTree>
    <p:extLst>
      <p:ext uri="{BB962C8B-B14F-4D97-AF65-F5344CB8AC3E}">
        <p14:creationId xmlns:p14="http://schemas.microsoft.com/office/powerpoint/2010/main" val="39832636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5429CF-A62B-C3B4-4F9A-C626C05606FB}"/>
            </a:ext>
          </a:extLst>
        </p:cNvPr>
        <p:cNvGrpSpPr/>
        <p:nvPr/>
      </p:nvGrpSpPr>
      <p:grpSpPr>
        <a:xfrm>
          <a:off x="0" y="0"/>
          <a:ext cx="0" cy="0"/>
          <a:chOff x="0" y="0"/>
          <a:chExt cx="0" cy="0"/>
        </a:xfrm>
      </p:grpSpPr>
      <p:pic>
        <p:nvPicPr>
          <p:cNvPr id="2052" name="Picture 4" descr="Manos diveras unidas ">
            <a:extLst>
              <a:ext uri="{FF2B5EF4-FFF2-40B4-BE49-F238E27FC236}">
                <a16:creationId xmlns:a16="http://schemas.microsoft.com/office/drawing/2014/main" id="{E099B6B0-00F8-E3C6-B8CF-6BCDB66B0151}"/>
              </a:ext>
            </a:extLst>
          </p:cNvPr>
          <p:cNvPicPr>
            <a:picLocks noChangeAspect="1" noChangeArrowheads="1"/>
          </p:cNvPicPr>
          <p:nvPr/>
        </p:nvPicPr>
        <p:blipFill>
          <a:blip r:embed="rId3">
            <a:alphaModFix amt="35000"/>
            <a:extLst>
              <a:ext uri="{28A0092B-C50C-407E-A947-70E740481C1C}">
                <a14:useLocalDpi xmlns:a14="http://schemas.microsoft.com/office/drawing/2010/main" val="0"/>
              </a:ext>
            </a:extLst>
          </a:blip>
          <a:srcRect/>
          <a:stretch>
            <a:fillRect/>
          </a:stretch>
        </p:blipFill>
        <p:spPr bwMode="auto">
          <a:xfrm>
            <a:off x="0" y="4813"/>
            <a:ext cx="12192000" cy="6853187"/>
          </a:xfrm>
          <a:prstGeom prst="rect">
            <a:avLst/>
          </a:prstGeom>
          <a:noFill/>
          <a:extLst>
            <a:ext uri="{909E8E84-426E-40DD-AFC4-6F175D3DCCD1}">
              <a14:hiddenFill xmlns:a14="http://schemas.microsoft.com/office/drawing/2010/main">
                <a:solidFill>
                  <a:srgbClr val="FFFFFF"/>
                </a:solidFill>
              </a14:hiddenFill>
            </a:ext>
          </a:extLst>
        </p:spPr>
      </p:pic>
      <p:grpSp>
        <p:nvGrpSpPr>
          <p:cNvPr id="19" name="Grupo 18">
            <a:extLst>
              <a:ext uri="{FF2B5EF4-FFF2-40B4-BE49-F238E27FC236}">
                <a16:creationId xmlns:a16="http://schemas.microsoft.com/office/drawing/2014/main" id="{D1CE9DE2-2317-6CFC-D49C-297E04283B86}"/>
              </a:ext>
            </a:extLst>
          </p:cNvPr>
          <p:cNvGrpSpPr>
            <a:grpSpLocks noGrp="1" noUngrp="1" noRot="1" noMove="1" noResize="1"/>
          </p:cNvGrpSpPr>
          <p:nvPr/>
        </p:nvGrpSpPr>
        <p:grpSpPr>
          <a:xfrm>
            <a:off x="0" y="6106645"/>
            <a:ext cx="12192000" cy="683114"/>
            <a:chOff x="0" y="6106645"/>
            <a:chExt cx="12192000" cy="683114"/>
          </a:xfrm>
        </p:grpSpPr>
        <p:grpSp>
          <p:nvGrpSpPr>
            <p:cNvPr id="14" name="Grupo 13">
              <a:extLst>
                <a:ext uri="{FF2B5EF4-FFF2-40B4-BE49-F238E27FC236}">
                  <a16:creationId xmlns:a16="http://schemas.microsoft.com/office/drawing/2014/main" id="{4E2C71AA-6579-8DF6-A31A-F680CCABFD7E}"/>
                </a:ext>
              </a:extLst>
            </p:cNvPr>
            <p:cNvGrpSpPr>
              <a:grpSpLocks noGrp="1" noUngrp="1" noRot="1" noMove="1" noResize="1"/>
            </p:cNvGrpSpPr>
            <p:nvPr/>
          </p:nvGrpSpPr>
          <p:grpSpPr>
            <a:xfrm>
              <a:off x="0" y="6106645"/>
              <a:ext cx="12192000" cy="683114"/>
              <a:chOff x="0" y="6174885"/>
              <a:chExt cx="12192000" cy="683114"/>
            </a:xfrm>
          </p:grpSpPr>
          <p:grpSp>
            <p:nvGrpSpPr>
              <p:cNvPr id="8" name="Grupo 7">
                <a:extLst>
                  <a:ext uri="{FF2B5EF4-FFF2-40B4-BE49-F238E27FC236}">
                    <a16:creationId xmlns:a16="http://schemas.microsoft.com/office/drawing/2014/main" id="{07F8129D-4EA8-2DCF-8AA1-A60C799D8BDB}"/>
                  </a:ext>
                </a:extLst>
              </p:cNvPr>
              <p:cNvGrpSpPr>
                <a:grpSpLocks noGrp="1" noUngrp="1" noRot="1" noMove="1" noResize="1"/>
              </p:cNvGrpSpPr>
              <p:nvPr/>
            </p:nvGrpSpPr>
            <p:grpSpPr>
              <a:xfrm>
                <a:off x="0" y="6174885"/>
                <a:ext cx="12192000" cy="665963"/>
                <a:chOff x="0" y="6174885"/>
                <a:chExt cx="12192000" cy="665963"/>
              </a:xfrm>
            </p:grpSpPr>
            <p:grpSp>
              <p:nvGrpSpPr>
                <p:cNvPr id="12" name="Grupo 11">
                  <a:extLst>
                    <a:ext uri="{FF2B5EF4-FFF2-40B4-BE49-F238E27FC236}">
                      <a16:creationId xmlns:a16="http://schemas.microsoft.com/office/drawing/2014/main" id="{40D68FC7-7C20-FA11-58FC-6F635CD88F36}"/>
                    </a:ext>
                  </a:extLst>
                </p:cNvPr>
                <p:cNvGrpSpPr>
                  <a:grpSpLocks noGrp="1" noUngrp="1" noRot="1" noMove="1" noResize="1"/>
                </p:cNvGrpSpPr>
                <p:nvPr/>
              </p:nvGrpSpPr>
              <p:grpSpPr>
                <a:xfrm>
                  <a:off x="0" y="6174885"/>
                  <a:ext cx="12192000" cy="638667"/>
                  <a:chOff x="0" y="6174885"/>
                  <a:chExt cx="12192000" cy="638667"/>
                </a:xfrm>
              </p:grpSpPr>
              <p:cxnSp>
                <p:nvCxnSpPr>
                  <p:cNvPr id="5" name="Conector recto 4">
                    <a:extLst>
                      <a:ext uri="{FF2B5EF4-FFF2-40B4-BE49-F238E27FC236}">
                        <a16:creationId xmlns:a16="http://schemas.microsoft.com/office/drawing/2014/main" id="{29A3026D-B522-FDE8-128A-771299565443}"/>
                      </a:ext>
                    </a:extLst>
                  </p:cNvPr>
                  <p:cNvCxnSpPr>
                    <a:cxnSpLocks noGrp="1" noRot="1" noMove="1" noResize="1" noEditPoints="1" noAdjustHandles="1" noChangeArrowheads="1" noChangeShapeType="1"/>
                  </p:cNvCxnSpPr>
                  <p:nvPr/>
                </p:nvCxnSpPr>
                <p:spPr>
                  <a:xfrm>
                    <a:off x="0" y="6575756"/>
                    <a:ext cx="12192000" cy="0"/>
                  </a:xfrm>
                  <a:prstGeom prst="line">
                    <a:avLst/>
                  </a:prstGeom>
                  <a:ln w="76200">
                    <a:solidFill>
                      <a:srgbClr val="00A2E2"/>
                    </a:solidFill>
                  </a:ln>
                </p:spPr>
                <p:style>
                  <a:lnRef idx="1">
                    <a:schemeClr val="accent1"/>
                  </a:lnRef>
                  <a:fillRef idx="0">
                    <a:schemeClr val="accent1"/>
                  </a:fillRef>
                  <a:effectRef idx="0">
                    <a:schemeClr val="accent1"/>
                  </a:effectRef>
                  <a:fontRef idx="minor">
                    <a:schemeClr val="tx1"/>
                  </a:fontRef>
                </p:style>
              </p:cxnSp>
              <p:cxnSp>
                <p:nvCxnSpPr>
                  <p:cNvPr id="6" name="Conector recto 5">
                    <a:extLst>
                      <a:ext uri="{FF2B5EF4-FFF2-40B4-BE49-F238E27FC236}">
                        <a16:creationId xmlns:a16="http://schemas.microsoft.com/office/drawing/2014/main" id="{D7EE49AD-F3D3-5C52-0F22-AC0C7F7FE49C}"/>
                      </a:ext>
                    </a:extLst>
                  </p:cNvPr>
                  <p:cNvCxnSpPr>
                    <a:cxnSpLocks noGrp="1" noRot="1" noMove="1" noResize="1" noEditPoints="1" noAdjustHandles="1" noChangeArrowheads="1" noChangeShapeType="1"/>
                  </p:cNvCxnSpPr>
                  <p:nvPr/>
                </p:nvCxnSpPr>
                <p:spPr>
                  <a:xfrm>
                    <a:off x="0" y="6716404"/>
                    <a:ext cx="12192000" cy="0"/>
                  </a:xfrm>
                  <a:prstGeom prst="line">
                    <a:avLst/>
                  </a:prstGeom>
                  <a:ln w="76200">
                    <a:solidFill>
                      <a:srgbClr val="8E7A85"/>
                    </a:solidFill>
                  </a:ln>
                </p:spPr>
                <p:style>
                  <a:lnRef idx="1">
                    <a:schemeClr val="accent1"/>
                  </a:lnRef>
                  <a:fillRef idx="0">
                    <a:schemeClr val="accent1"/>
                  </a:fillRef>
                  <a:effectRef idx="0">
                    <a:schemeClr val="accent1"/>
                  </a:effectRef>
                  <a:fontRef idx="minor">
                    <a:schemeClr val="tx1"/>
                  </a:fontRef>
                </p:style>
              </p:cxnSp>
              <p:sp>
                <p:nvSpPr>
                  <p:cNvPr id="9" name="Rectangle 16">
                    <a:extLst>
                      <a:ext uri="{FF2B5EF4-FFF2-40B4-BE49-F238E27FC236}">
                        <a16:creationId xmlns:a16="http://schemas.microsoft.com/office/drawing/2014/main" id="{674275DE-604A-1208-1E57-4A90EE5D8726}"/>
                      </a:ext>
                    </a:extLst>
                  </p:cNvPr>
                  <p:cNvSpPr>
                    <a:spLocks noGrp="1" noRot="1" noMove="1" noResize="1" noEditPoints="1" noAdjustHandles="1" noChangeArrowheads="1" noChangeShapeType="1"/>
                  </p:cNvSpPr>
                  <p:nvPr/>
                </p:nvSpPr>
                <p:spPr>
                  <a:xfrm>
                    <a:off x="207590" y="6174885"/>
                    <a:ext cx="2426428" cy="6386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pic>
              <p:nvPicPr>
                <p:cNvPr id="7" name="Imagen 6">
                  <a:extLst>
                    <a:ext uri="{FF2B5EF4-FFF2-40B4-BE49-F238E27FC236}">
                      <a16:creationId xmlns:a16="http://schemas.microsoft.com/office/drawing/2014/main" id="{74647402-BCDD-C791-81F1-C9B6741FC3D1}"/>
                    </a:ext>
                  </a:extLst>
                </p:cNvPr>
                <p:cNvPicPr>
                  <a:picLocks noGrp="1" noRot="1" noChangeAspect="1" noMove="1" noResize="1" noEditPoints="1" noAdjustHandles="1" noChangeArrowheads="1" noChangeShapeType="1" noCrop="1"/>
                </p:cNvPicPr>
                <p:nvPr/>
              </p:nvPicPr>
              <p:blipFill>
                <a:blip r:embed="rId4"/>
                <a:stretch>
                  <a:fillRect/>
                </a:stretch>
              </p:blipFill>
              <p:spPr>
                <a:xfrm>
                  <a:off x="367615" y="6202181"/>
                  <a:ext cx="1219274" cy="638667"/>
                </a:xfrm>
                <a:prstGeom prst="rect">
                  <a:avLst/>
                </a:prstGeom>
              </p:spPr>
            </p:pic>
          </p:grpSp>
          <p:pic>
            <p:nvPicPr>
              <p:cNvPr id="13" name="Imagen 12">
                <a:extLst>
                  <a:ext uri="{FF2B5EF4-FFF2-40B4-BE49-F238E27FC236}">
                    <a16:creationId xmlns:a16="http://schemas.microsoft.com/office/drawing/2014/main" id="{F2394526-FB76-1599-8E57-9749769A42B3}"/>
                  </a:ext>
                </a:extLst>
              </p:cNvPr>
              <p:cNvPicPr>
                <a:picLocks noGrp="1" noRot="1" noChangeAspect="1" noMove="1" noResize="1" noEditPoints="1" noAdjustHandles="1" noChangeArrowheads="1" noChangeShapeType="1" noCrop="1"/>
              </p:cNvPicPr>
              <p:nvPr/>
            </p:nvPicPr>
            <p:blipFill>
              <a:blip r:embed="rId5"/>
              <a:stretch>
                <a:fillRect/>
              </a:stretch>
            </p:blipFill>
            <p:spPr>
              <a:xfrm>
                <a:off x="1559593" y="6202180"/>
                <a:ext cx="930237" cy="655819"/>
              </a:xfrm>
              <a:prstGeom prst="rect">
                <a:avLst/>
              </a:prstGeom>
            </p:spPr>
          </p:pic>
        </p:grpSp>
        <p:sp>
          <p:nvSpPr>
            <p:cNvPr id="15" name="Rectángulo 14">
              <a:extLst>
                <a:ext uri="{FF2B5EF4-FFF2-40B4-BE49-F238E27FC236}">
                  <a16:creationId xmlns:a16="http://schemas.microsoft.com/office/drawing/2014/main" id="{9692BD56-C8DA-4AB4-6327-67DDEFADF6DD}"/>
                </a:ext>
              </a:extLst>
            </p:cNvPr>
            <p:cNvSpPr>
              <a:spLocks noGrp="1" noRot="1" noMove="1" noResize="1" noEditPoints="1" noAdjustHandles="1" noChangeArrowheads="1" noChangeShapeType="1"/>
            </p:cNvSpPr>
            <p:nvPr/>
          </p:nvSpPr>
          <p:spPr>
            <a:xfrm>
              <a:off x="9880979" y="6133940"/>
              <a:ext cx="2103431" cy="643098"/>
            </a:xfrm>
            <a:prstGeom prst="rect">
              <a:avLst/>
            </a:prstGeom>
            <a:solidFill>
              <a:srgbClr val="FDFEF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16" name="Grupo 15">
            <a:extLst>
              <a:ext uri="{FF2B5EF4-FFF2-40B4-BE49-F238E27FC236}">
                <a16:creationId xmlns:a16="http://schemas.microsoft.com/office/drawing/2014/main" id="{700CB6EC-208B-7545-9E04-4FB083276EC8}"/>
              </a:ext>
            </a:extLst>
          </p:cNvPr>
          <p:cNvGrpSpPr/>
          <p:nvPr/>
        </p:nvGrpSpPr>
        <p:grpSpPr>
          <a:xfrm>
            <a:off x="9165475" y="6364946"/>
            <a:ext cx="6093994" cy="400110"/>
            <a:chOff x="-321843" y="6376403"/>
            <a:chExt cx="6093994" cy="400110"/>
          </a:xfrm>
        </p:grpSpPr>
        <p:sp>
          <p:nvSpPr>
            <p:cNvPr id="17" name="QuadreDeText 11">
              <a:extLst>
                <a:ext uri="{FF2B5EF4-FFF2-40B4-BE49-F238E27FC236}">
                  <a16:creationId xmlns:a16="http://schemas.microsoft.com/office/drawing/2014/main" id="{5F2E66F6-0570-9308-318F-C0584E881D62}"/>
                </a:ext>
              </a:extLst>
            </p:cNvPr>
            <p:cNvSpPr txBox="1"/>
            <p:nvPr/>
          </p:nvSpPr>
          <p:spPr>
            <a:xfrm>
              <a:off x="-321843" y="6376403"/>
              <a:ext cx="6093994" cy="400110"/>
            </a:xfrm>
            <a:prstGeom prst="rect">
              <a:avLst/>
            </a:prstGeom>
            <a:noFill/>
          </p:spPr>
          <p:txBody>
            <a:bodyPr wrap="square">
              <a:spAutoFit/>
            </a:bodyPr>
            <a:lstStyle/>
            <a:p>
              <a:r>
                <a:rPr lang="es-ES" sz="2000" dirty="0">
                  <a:solidFill>
                    <a:srgbClr val="00A2E2"/>
                  </a:solidFill>
                  <a:effectLst/>
                  <a:latin typeface="Calibri" panose="020F0502020204030204" pitchFamily="34" charset="0"/>
                  <a:ea typeface="Times New Roman" panose="02020603050405020304" pitchFamily="18" charset="0"/>
                  <a:cs typeface="Times New Roman" panose="02020603050405020304" pitchFamily="18" charset="0"/>
                </a:rPr>
                <a:t>                   </a:t>
              </a:r>
              <a:r>
                <a:rPr lang="es-ES" sz="2000" dirty="0">
                  <a:solidFill>
                    <a:srgbClr val="01A2E2"/>
                  </a:solidFill>
                  <a:effectLst/>
                  <a:latin typeface="Calibri" panose="020F0502020204030204" pitchFamily="34" charset="0"/>
                  <a:ea typeface="Times New Roman" panose="02020603050405020304" pitchFamily="18" charset="0"/>
                  <a:cs typeface="Times New Roman" panose="02020603050405020304" pitchFamily="18" charset="0"/>
                </a:rPr>
                <a:t>@SETHepatico</a:t>
              </a:r>
              <a:endParaRPr lang="es-ES" sz="2000" dirty="0">
                <a:solidFill>
                  <a:srgbClr val="01A2E2"/>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8" name="Imagen 17" descr="Forma&#10;&#10;Descripción generada automáticamente con confianza media">
              <a:extLst>
                <a:ext uri="{FF2B5EF4-FFF2-40B4-BE49-F238E27FC236}">
                  <a16:creationId xmlns:a16="http://schemas.microsoft.com/office/drawing/2014/main" id="{2CF9F9D3-404C-215D-57D6-4AF76ED8CF97}"/>
                </a:ext>
              </a:extLst>
            </p:cNvPr>
            <p:cNvPicPr>
              <a:picLocks noChangeAspect="1"/>
            </p:cNvPicPr>
            <p:nvPr/>
          </p:nvPicPr>
          <p:blipFill>
            <a:blip r:embed="rId6">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488523" y="6395787"/>
              <a:ext cx="353606" cy="361341"/>
            </a:xfrm>
            <a:prstGeom prst="rect">
              <a:avLst/>
            </a:prstGeom>
          </p:spPr>
        </p:pic>
      </p:grpSp>
      <p:sp>
        <p:nvSpPr>
          <p:cNvPr id="3" name="CuadroTexto 2">
            <a:extLst>
              <a:ext uri="{FF2B5EF4-FFF2-40B4-BE49-F238E27FC236}">
                <a16:creationId xmlns:a16="http://schemas.microsoft.com/office/drawing/2014/main" id="{9B4D52FF-ADB3-65EC-8FC8-355352584B4B}"/>
              </a:ext>
            </a:extLst>
          </p:cNvPr>
          <p:cNvSpPr txBox="1"/>
          <p:nvPr/>
        </p:nvSpPr>
        <p:spPr>
          <a:xfrm>
            <a:off x="519722" y="1283972"/>
            <a:ext cx="10928375" cy="4247317"/>
          </a:xfrm>
          <a:prstGeom prst="rect">
            <a:avLst/>
          </a:prstGeom>
          <a:noFill/>
        </p:spPr>
        <p:txBody>
          <a:bodyPr wrap="square">
            <a:spAutoFit/>
          </a:bodyPr>
          <a:lstStyle/>
          <a:p>
            <a:pPr algn="ctr">
              <a:buNone/>
            </a:pPr>
            <a:r>
              <a:rPr lang="es-ES" b="1" dirty="0">
                <a:solidFill>
                  <a:srgbClr val="002060"/>
                </a:solidFill>
                <a:effectLst/>
                <a:latin typeface="Helvetica" pitchFamily="2" charset="0"/>
              </a:rPr>
              <a:t>Juan M. Castillo Tuñón1 , Beatriz Pontes Balanza2 , Daniel Mateos García2 , Javier </a:t>
            </a:r>
            <a:r>
              <a:rPr lang="es-ES" b="1" dirty="0" err="1">
                <a:solidFill>
                  <a:srgbClr val="002060"/>
                </a:solidFill>
                <a:effectLst/>
                <a:latin typeface="Helvetica" pitchFamily="2" charset="0"/>
              </a:rPr>
              <a:t>Padillo</a:t>
            </a:r>
            <a:r>
              <a:rPr lang="es-ES" b="1" dirty="0">
                <a:solidFill>
                  <a:srgbClr val="002060"/>
                </a:solidFill>
                <a:effectLst/>
                <a:latin typeface="Helvetica" pitchFamily="2" charset="0"/>
              </a:rPr>
              <a:t> Ruiz3 , </a:t>
            </a:r>
            <a:r>
              <a:rPr lang="es-ES" b="1" dirty="0" err="1">
                <a:solidFill>
                  <a:srgbClr val="002060"/>
                </a:solidFill>
                <a:effectLst/>
                <a:latin typeface="Helvetica" pitchFamily="2" charset="0"/>
              </a:rPr>
              <a:t>Jose</a:t>
            </a:r>
            <a:r>
              <a:rPr lang="es-ES" b="1" dirty="0">
                <a:solidFill>
                  <a:srgbClr val="002060"/>
                </a:solidFill>
                <a:effectLst/>
                <a:latin typeface="Helvetica" pitchFamily="2" charset="0"/>
              </a:rPr>
              <a:t> C. Riquelme Santos2 , </a:t>
            </a:r>
            <a:r>
              <a:rPr lang="es-ES" b="1" dirty="0" err="1">
                <a:solidFill>
                  <a:srgbClr val="002060"/>
                </a:solidFill>
                <a:effectLst/>
                <a:latin typeface="Helvetica" pitchFamily="2" charset="0"/>
              </a:rPr>
              <a:t>Jose</a:t>
            </a:r>
            <a:r>
              <a:rPr lang="es-ES" b="1" dirty="0">
                <a:solidFill>
                  <a:srgbClr val="002060"/>
                </a:solidFill>
                <a:effectLst/>
                <a:latin typeface="Helvetica" pitchFamily="2" charset="0"/>
              </a:rPr>
              <a:t> M. Álamo Martinez3 , Carmen Bernal Bellido3 , Gonzalo Suarez Artacho3 , Carmen Cepeda Franco3 , Miguel A. Gómez Bravo3Gloria De La Rosa Rodriguez4 , Diego López Guerra5 , Dora Gómez Pasantes6 , Mikel Prieto Calvo7 , María Pérez Reyes8 , José A. López Baena9 , Mireia Domínguez Bastante10 , Carmen Bernardo 11 , Carlos García Sánchez12 , Luis M. Marín Gómez3</a:t>
            </a:r>
          </a:p>
          <a:p>
            <a:pPr algn="ctr">
              <a:buNone/>
            </a:pPr>
            <a:endParaRPr lang="es-ES" b="1" dirty="0">
              <a:solidFill>
                <a:srgbClr val="002060"/>
              </a:solidFill>
              <a:latin typeface="Helvetica" pitchFamily="2" charset="0"/>
            </a:endParaRPr>
          </a:p>
          <a:p>
            <a:pPr algn="ctr">
              <a:buNone/>
            </a:pPr>
            <a:endParaRPr lang="es-ES" b="1" dirty="0">
              <a:solidFill>
                <a:srgbClr val="002060"/>
              </a:solidFill>
              <a:effectLst/>
              <a:latin typeface="Helvetica" pitchFamily="2" charset="0"/>
            </a:endParaRPr>
          </a:p>
          <a:p>
            <a:pPr algn="ctr">
              <a:buNone/>
            </a:pPr>
            <a:r>
              <a:rPr lang="es-ES" b="1" dirty="0">
                <a:solidFill>
                  <a:srgbClr val="002060"/>
                </a:solidFill>
                <a:effectLst/>
                <a:latin typeface="Helvetica" pitchFamily="2" charset="0"/>
              </a:rPr>
              <a:t>1) Unidad de Cirugía HPB y Trasplante hepático Hospital Universitario de Toledo 2) Dpto. de Lenguajes y Sistemas Informáticos Universidad de Sevilla 3) Unidad de Cirugía HPB y Trasplante hepático Hospital Universitario Virgen del </a:t>
            </a:r>
            <a:r>
              <a:rPr lang="es-ES" b="1" dirty="0" err="1">
                <a:solidFill>
                  <a:srgbClr val="002060"/>
                </a:solidFill>
                <a:effectLst/>
                <a:latin typeface="Helvetica" pitchFamily="2" charset="0"/>
              </a:rPr>
              <a:t>Rocio</a:t>
            </a:r>
            <a:r>
              <a:rPr lang="es-ES" b="1" dirty="0">
                <a:solidFill>
                  <a:srgbClr val="002060"/>
                </a:solidFill>
                <a:effectLst/>
                <a:latin typeface="Helvetica" pitchFamily="2" charset="0"/>
              </a:rPr>
              <a:t> 4) Organización Nacional de Trasplante, España 5) Unidad de Trasplante Hepático Badajoz 6) Unidad de Trasplante Hepático La Coruña 7) Unidad de Trasplante Hepático Bilbao 8) Unidad de Trasplante Hepático Málaga 9) Unidad de Trasplante Hepático Gregorio Marañón 10) Unidad de Trasplante Hepático Granada 11)</a:t>
            </a:r>
          </a:p>
          <a:p>
            <a:pPr algn="ctr">
              <a:buNone/>
            </a:pPr>
            <a:r>
              <a:rPr lang="es-ES" b="1" dirty="0">
                <a:solidFill>
                  <a:srgbClr val="002060"/>
                </a:solidFill>
                <a:effectLst/>
                <a:latin typeface="Helvetica" pitchFamily="2" charset="0"/>
              </a:rPr>
              <a:t>Unidad de Trasplante Hepático Oviedo 12) Unidad de Trasplante Hepático Sevilla</a:t>
            </a:r>
          </a:p>
        </p:txBody>
      </p:sp>
    </p:spTree>
    <p:extLst>
      <p:ext uri="{BB962C8B-B14F-4D97-AF65-F5344CB8AC3E}">
        <p14:creationId xmlns:p14="http://schemas.microsoft.com/office/powerpoint/2010/main" val="28426407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6C0E23-2826-ECD7-8F8E-FF40FAF42963}"/>
            </a:ext>
          </a:extLst>
        </p:cNvPr>
        <p:cNvGrpSpPr/>
        <p:nvPr/>
      </p:nvGrpSpPr>
      <p:grpSpPr>
        <a:xfrm>
          <a:off x="0" y="0"/>
          <a:ext cx="0" cy="0"/>
          <a:chOff x="0" y="0"/>
          <a:chExt cx="0" cy="0"/>
        </a:xfrm>
      </p:grpSpPr>
      <p:grpSp>
        <p:nvGrpSpPr>
          <p:cNvPr id="19" name="Grupo 18">
            <a:extLst>
              <a:ext uri="{FF2B5EF4-FFF2-40B4-BE49-F238E27FC236}">
                <a16:creationId xmlns:a16="http://schemas.microsoft.com/office/drawing/2014/main" id="{214BEC1B-DD94-EC7F-16B7-24D131BC5B02}"/>
              </a:ext>
            </a:extLst>
          </p:cNvPr>
          <p:cNvGrpSpPr>
            <a:grpSpLocks noGrp="1" noUngrp="1" noRot="1" noMove="1" noResize="1"/>
          </p:cNvGrpSpPr>
          <p:nvPr/>
        </p:nvGrpSpPr>
        <p:grpSpPr>
          <a:xfrm>
            <a:off x="0" y="6106645"/>
            <a:ext cx="12192000" cy="683114"/>
            <a:chOff x="0" y="6106645"/>
            <a:chExt cx="12192000" cy="683114"/>
          </a:xfrm>
        </p:grpSpPr>
        <p:grpSp>
          <p:nvGrpSpPr>
            <p:cNvPr id="14" name="Grupo 13">
              <a:extLst>
                <a:ext uri="{FF2B5EF4-FFF2-40B4-BE49-F238E27FC236}">
                  <a16:creationId xmlns:a16="http://schemas.microsoft.com/office/drawing/2014/main" id="{B92CFCE9-A960-F90A-0251-53A5564BCE18}"/>
                </a:ext>
              </a:extLst>
            </p:cNvPr>
            <p:cNvGrpSpPr>
              <a:grpSpLocks noGrp="1" noUngrp="1" noRot="1" noMove="1" noResize="1"/>
            </p:cNvGrpSpPr>
            <p:nvPr/>
          </p:nvGrpSpPr>
          <p:grpSpPr>
            <a:xfrm>
              <a:off x="0" y="6106645"/>
              <a:ext cx="12192000" cy="683114"/>
              <a:chOff x="0" y="6174885"/>
              <a:chExt cx="12192000" cy="683114"/>
            </a:xfrm>
          </p:grpSpPr>
          <p:grpSp>
            <p:nvGrpSpPr>
              <p:cNvPr id="8" name="Grupo 7">
                <a:extLst>
                  <a:ext uri="{FF2B5EF4-FFF2-40B4-BE49-F238E27FC236}">
                    <a16:creationId xmlns:a16="http://schemas.microsoft.com/office/drawing/2014/main" id="{36E53930-C927-195B-BA0C-D6E7845E11E3}"/>
                  </a:ext>
                </a:extLst>
              </p:cNvPr>
              <p:cNvGrpSpPr>
                <a:grpSpLocks noGrp="1" noUngrp="1" noRot="1" noMove="1" noResize="1"/>
              </p:cNvGrpSpPr>
              <p:nvPr/>
            </p:nvGrpSpPr>
            <p:grpSpPr>
              <a:xfrm>
                <a:off x="0" y="6174885"/>
                <a:ext cx="12192000" cy="665963"/>
                <a:chOff x="0" y="6174885"/>
                <a:chExt cx="12192000" cy="665963"/>
              </a:xfrm>
            </p:grpSpPr>
            <p:grpSp>
              <p:nvGrpSpPr>
                <p:cNvPr id="12" name="Grupo 11">
                  <a:extLst>
                    <a:ext uri="{FF2B5EF4-FFF2-40B4-BE49-F238E27FC236}">
                      <a16:creationId xmlns:a16="http://schemas.microsoft.com/office/drawing/2014/main" id="{5166069F-8A73-22AC-8142-A0E4336B13E6}"/>
                    </a:ext>
                  </a:extLst>
                </p:cNvPr>
                <p:cNvGrpSpPr>
                  <a:grpSpLocks noGrp="1" noUngrp="1" noRot="1" noMove="1" noResize="1"/>
                </p:cNvGrpSpPr>
                <p:nvPr/>
              </p:nvGrpSpPr>
              <p:grpSpPr>
                <a:xfrm>
                  <a:off x="0" y="6174885"/>
                  <a:ext cx="12192000" cy="638667"/>
                  <a:chOff x="0" y="6174885"/>
                  <a:chExt cx="12192000" cy="638667"/>
                </a:xfrm>
              </p:grpSpPr>
              <p:cxnSp>
                <p:nvCxnSpPr>
                  <p:cNvPr id="5" name="Conector recto 4">
                    <a:extLst>
                      <a:ext uri="{FF2B5EF4-FFF2-40B4-BE49-F238E27FC236}">
                        <a16:creationId xmlns:a16="http://schemas.microsoft.com/office/drawing/2014/main" id="{AFA99459-2259-A6EE-A29D-641542A8C46D}"/>
                      </a:ext>
                    </a:extLst>
                  </p:cNvPr>
                  <p:cNvCxnSpPr>
                    <a:cxnSpLocks noGrp="1" noRot="1" noMove="1" noResize="1" noEditPoints="1" noAdjustHandles="1" noChangeArrowheads="1" noChangeShapeType="1"/>
                  </p:cNvCxnSpPr>
                  <p:nvPr/>
                </p:nvCxnSpPr>
                <p:spPr>
                  <a:xfrm>
                    <a:off x="0" y="6575756"/>
                    <a:ext cx="12192000" cy="0"/>
                  </a:xfrm>
                  <a:prstGeom prst="line">
                    <a:avLst/>
                  </a:prstGeom>
                  <a:ln w="76200">
                    <a:solidFill>
                      <a:srgbClr val="00A2E2"/>
                    </a:solidFill>
                  </a:ln>
                </p:spPr>
                <p:style>
                  <a:lnRef idx="1">
                    <a:schemeClr val="accent1"/>
                  </a:lnRef>
                  <a:fillRef idx="0">
                    <a:schemeClr val="accent1"/>
                  </a:fillRef>
                  <a:effectRef idx="0">
                    <a:schemeClr val="accent1"/>
                  </a:effectRef>
                  <a:fontRef idx="minor">
                    <a:schemeClr val="tx1"/>
                  </a:fontRef>
                </p:style>
              </p:cxnSp>
              <p:cxnSp>
                <p:nvCxnSpPr>
                  <p:cNvPr id="6" name="Conector recto 5">
                    <a:extLst>
                      <a:ext uri="{FF2B5EF4-FFF2-40B4-BE49-F238E27FC236}">
                        <a16:creationId xmlns:a16="http://schemas.microsoft.com/office/drawing/2014/main" id="{53005B23-C11F-81B2-71F3-A331063B0D41}"/>
                      </a:ext>
                    </a:extLst>
                  </p:cNvPr>
                  <p:cNvCxnSpPr>
                    <a:cxnSpLocks noGrp="1" noRot="1" noMove="1" noResize="1" noEditPoints="1" noAdjustHandles="1" noChangeArrowheads="1" noChangeShapeType="1"/>
                  </p:cNvCxnSpPr>
                  <p:nvPr/>
                </p:nvCxnSpPr>
                <p:spPr>
                  <a:xfrm>
                    <a:off x="0" y="6716404"/>
                    <a:ext cx="12192000" cy="0"/>
                  </a:xfrm>
                  <a:prstGeom prst="line">
                    <a:avLst/>
                  </a:prstGeom>
                  <a:ln w="76200">
                    <a:solidFill>
                      <a:srgbClr val="8E7A85"/>
                    </a:solidFill>
                  </a:ln>
                </p:spPr>
                <p:style>
                  <a:lnRef idx="1">
                    <a:schemeClr val="accent1"/>
                  </a:lnRef>
                  <a:fillRef idx="0">
                    <a:schemeClr val="accent1"/>
                  </a:fillRef>
                  <a:effectRef idx="0">
                    <a:schemeClr val="accent1"/>
                  </a:effectRef>
                  <a:fontRef idx="minor">
                    <a:schemeClr val="tx1"/>
                  </a:fontRef>
                </p:style>
              </p:cxnSp>
              <p:sp>
                <p:nvSpPr>
                  <p:cNvPr id="9" name="Rectangle 16">
                    <a:extLst>
                      <a:ext uri="{FF2B5EF4-FFF2-40B4-BE49-F238E27FC236}">
                        <a16:creationId xmlns:a16="http://schemas.microsoft.com/office/drawing/2014/main" id="{72F0639F-E756-3B8D-268F-279BC3D18BEA}"/>
                      </a:ext>
                    </a:extLst>
                  </p:cNvPr>
                  <p:cNvSpPr>
                    <a:spLocks noGrp="1" noRot="1" noMove="1" noResize="1" noEditPoints="1" noAdjustHandles="1" noChangeArrowheads="1" noChangeShapeType="1"/>
                  </p:cNvSpPr>
                  <p:nvPr/>
                </p:nvSpPr>
                <p:spPr>
                  <a:xfrm>
                    <a:off x="207590" y="6174885"/>
                    <a:ext cx="2426428" cy="6386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pic>
              <p:nvPicPr>
                <p:cNvPr id="7" name="Imagen 6">
                  <a:extLst>
                    <a:ext uri="{FF2B5EF4-FFF2-40B4-BE49-F238E27FC236}">
                      <a16:creationId xmlns:a16="http://schemas.microsoft.com/office/drawing/2014/main" id="{B5338141-FCE8-F55E-0AAD-06C442054E5F}"/>
                    </a:ext>
                  </a:extLst>
                </p:cNvPr>
                <p:cNvPicPr>
                  <a:picLocks noGrp="1" noRot="1" noChangeAspect="1" noMove="1" noResize="1" noEditPoints="1" noAdjustHandles="1" noChangeArrowheads="1" noChangeShapeType="1" noCrop="1"/>
                </p:cNvPicPr>
                <p:nvPr/>
              </p:nvPicPr>
              <p:blipFill>
                <a:blip r:embed="rId3"/>
                <a:stretch>
                  <a:fillRect/>
                </a:stretch>
              </p:blipFill>
              <p:spPr>
                <a:xfrm>
                  <a:off x="367615" y="6202181"/>
                  <a:ext cx="1219274" cy="638667"/>
                </a:xfrm>
                <a:prstGeom prst="rect">
                  <a:avLst/>
                </a:prstGeom>
              </p:spPr>
            </p:pic>
          </p:grpSp>
          <p:pic>
            <p:nvPicPr>
              <p:cNvPr id="13" name="Imagen 12">
                <a:extLst>
                  <a:ext uri="{FF2B5EF4-FFF2-40B4-BE49-F238E27FC236}">
                    <a16:creationId xmlns:a16="http://schemas.microsoft.com/office/drawing/2014/main" id="{B497CF7B-BFC9-9F17-E1A1-2BEF5B1EAE30}"/>
                  </a:ext>
                </a:extLst>
              </p:cNvPr>
              <p:cNvPicPr>
                <a:picLocks noGrp="1" noRot="1" noChangeAspect="1" noMove="1" noResize="1" noEditPoints="1" noAdjustHandles="1" noChangeArrowheads="1" noChangeShapeType="1" noCrop="1"/>
              </p:cNvPicPr>
              <p:nvPr/>
            </p:nvPicPr>
            <p:blipFill>
              <a:blip r:embed="rId4"/>
              <a:stretch>
                <a:fillRect/>
              </a:stretch>
            </p:blipFill>
            <p:spPr>
              <a:xfrm>
                <a:off x="1559593" y="6202180"/>
                <a:ext cx="930237" cy="655819"/>
              </a:xfrm>
              <a:prstGeom prst="rect">
                <a:avLst/>
              </a:prstGeom>
            </p:spPr>
          </p:pic>
        </p:grpSp>
        <p:sp>
          <p:nvSpPr>
            <p:cNvPr id="15" name="Rectángulo 14">
              <a:extLst>
                <a:ext uri="{FF2B5EF4-FFF2-40B4-BE49-F238E27FC236}">
                  <a16:creationId xmlns:a16="http://schemas.microsoft.com/office/drawing/2014/main" id="{0E68FC5C-C787-8E65-4FBF-1EBE4930022A}"/>
                </a:ext>
              </a:extLst>
            </p:cNvPr>
            <p:cNvSpPr>
              <a:spLocks noGrp="1" noRot="1" noMove="1" noResize="1" noEditPoints="1" noAdjustHandles="1" noChangeArrowheads="1" noChangeShapeType="1"/>
            </p:cNvSpPr>
            <p:nvPr/>
          </p:nvSpPr>
          <p:spPr>
            <a:xfrm>
              <a:off x="9880979" y="6133940"/>
              <a:ext cx="2103431" cy="643098"/>
            </a:xfrm>
            <a:prstGeom prst="rect">
              <a:avLst/>
            </a:prstGeom>
            <a:solidFill>
              <a:srgbClr val="FDFEF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16" name="Grupo 15">
            <a:extLst>
              <a:ext uri="{FF2B5EF4-FFF2-40B4-BE49-F238E27FC236}">
                <a16:creationId xmlns:a16="http://schemas.microsoft.com/office/drawing/2014/main" id="{3A9993BE-24D1-B384-3A9C-8EBD9AD977E7}"/>
              </a:ext>
            </a:extLst>
          </p:cNvPr>
          <p:cNvGrpSpPr/>
          <p:nvPr/>
        </p:nvGrpSpPr>
        <p:grpSpPr>
          <a:xfrm>
            <a:off x="9165475" y="6364946"/>
            <a:ext cx="6093994" cy="400110"/>
            <a:chOff x="-321843" y="6376403"/>
            <a:chExt cx="6093994" cy="400110"/>
          </a:xfrm>
        </p:grpSpPr>
        <p:sp>
          <p:nvSpPr>
            <p:cNvPr id="17" name="QuadreDeText 11">
              <a:extLst>
                <a:ext uri="{FF2B5EF4-FFF2-40B4-BE49-F238E27FC236}">
                  <a16:creationId xmlns:a16="http://schemas.microsoft.com/office/drawing/2014/main" id="{5DB0EA12-9E82-AF47-B8BF-95579FCA6674}"/>
                </a:ext>
              </a:extLst>
            </p:cNvPr>
            <p:cNvSpPr txBox="1"/>
            <p:nvPr/>
          </p:nvSpPr>
          <p:spPr>
            <a:xfrm>
              <a:off x="-321843" y="6376403"/>
              <a:ext cx="6093994" cy="400110"/>
            </a:xfrm>
            <a:prstGeom prst="rect">
              <a:avLst/>
            </a:prstGeom>
            <a:noFill/>
          </p:spPr>
          <p:txBody>
            <a:bodyPr wrap="square">
              <a:spAutoFit/>
            </a:bodyPr>
            <a:lstStyle/>
            <a:p>
              <a:r>
                <a:rPr lang="es-ES" sz="2000" dirty="0">
                  <a:solidFill>
                    <a:srgbClr val="00A2E2"/>
                  </a:solidFill>
                  <a:effectLst/>
                  <a:latin typeface="Calibri" panose="020F0502020204030204" pitchFamily="34" charset="0"/>
                  <a:ea typeface="Times New Roman" panose="02020603050405020304" pitchFamily="18" charset="0"/>
                  <a:cs typeface="Times New Roman" panose="02020603050405020304" pitchFamily="18" charset="0"/>
                </a:rPr>
                <a:t>                   </a:t>
              </a:r>
              <a:r>
                <a:rPr lang="es-ES" sz="2000" dirty="0">
                  <a:solidFill>
                    <a:srgbClr val="01A2E2"/>
                  </a:solidFill>
                  <a:effectLst/>
                  <a:latin typeface="Calibri" panose="020F0502020204030204" pitchFamily="34" charset="0"/>
                  <a:ea typeface="Times New Roman" panose="02020603050405020304" pitchFamily="18" charset="0"/>
                  <a:cs typeface="Times New Roman" panose="02020603050405020304" pitchFamily="18" charset="0"/>
                </a:rPr>
                <a:t>@SETHepatico</a:t>
              </a:r>
              <a:endParaRPr lang="es-ES" sz="2000" dirty="0">
                <a:solidFill>
                  <a:srgbClr val="01A2E2"/>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8" name="Imagen 17" descr="Forma&#10;&#10;Descripción generada automáticamente con confianza media">
              <a:extLst>
                <a:ext uri="{FF2B5EF4-FFF2-40B4-BE49-F238E27FC236}">
                  <a16:creationId xmlns:a16="http://schemas.microsoft.com/office/drawing/2014/main" id="{CF7AC0A6-CD19-7DBC-F574-7E17F0114130}"/>
                </a:ext>
              </a:extLst>
            </p:cNvPr>
            <p:cNvPicPr>
              <a:picLocks noChangeAspect="1"/>
            </p:cNvPicPr>
            <p:nvPr/>
          </p:nvPicPr>
          <p:blipFill>
            <a:blip r:embed="rId5">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488523" y="6395787"/>
              <a:ext cx="353606" cy="361341"/>
            </a:xfrm>
            <a:prstGeom prst="rect">
              <a:avLst/>
            </a:prstGeom>
          </p:spPr>
        </p:pic>
      </p:grpSp>
      <p:sp>
        <p:nvSpPr>
          <p:cNvPr id="10" name="CuadroTexto 9">
            <a:extLst>
              <a:ext uri="{FF2B5EF4-FFF2-40B4-BE49-F238E27FC236}">
                <a16:creationId xmlns:a16="http://schemas.microsoft.com/office/drawing/2014/main" id="{3270DD52-401C-E85D-05BA-3328DEFD8884}"/>
              </a:ext>
            </a:extLst>
          </p:cNvPr>
          <p:cNvSpPr txBox="1"/>
          <p:nvPr/>
        </p:nvSpPr>
        <p:spPr>
          <a:xfrm>
            <a:off x="480584" y="1211196"/>
            <a:ext cx="11230827" cy="2554545"/>
          </a:xfrm>
          <a:prstGeom prst="rect">
            <a:avLst/>
          </a:prstGeom>
          <a:noFill/>
        </p:spPr>
        <p:txBody>
          <a:bodyPr wrap="square">
            <a:spAutoFit/>
          </a:bodyPr>
          <a:lstStyle/>
          <a:p>
            <a:pPr algn="just">
              <a:buNone/>
            </a:pPr>
            <a:r>
              <a:rPr lang="es-ES" sz="3200" b="1" dirty="0">
                <a:solidFill>
                  <a:schemeClr val="accent1"/>
                </a:solidFill>
                <a:effectLst/>
                <a:latin typeface="Helvetica" pitchFamily="2" charset="0"/>
              </a:rPr>
              <a:t>Objetivo:</a:t>
            </a:r>
            <a:r>
              <a:rPr lang="es-ES" sz="3200" dirty="0">
                <a:solidFill>
                  <a:schemeClr val="accent1"/>
                </a:solidFill>
                <a:effectLst/>
                <a:latin typeface="Helvetica" pitchFamily="2" charset="0"/>
              </a:rPr>
              <a:t> </a:t>
            </a:r>
          </a:p>
          <a:p>
            <a:pPr algn="just">
              <a:buNone/>
            </a:pPr>
            <a:endParaRPr lang="es-ES" sz="3200" dirty="0">
              <a:solidFill>
                <a:schemeClr val="accent1"/>
              </a:solidFill>
              <a:latin typeface="Helvetica" pitchFamily="2" charset="0"/>
            </a:endParaRPr>
          </a:p>
          <a:p>
            <a:pPr algn="just">
              <a:buNone/>
            </a:pPr>
            <a:r>
              <a:rPr lang="es-ES" sz="3200" dirty="0">
                <a:solidFill>
                  <a:srgbClr val="000000"/>
                </a:solidFill>
                <a:effectLst/>
                <a:latin typeface="Helvetica" pitchFamily="2" charset="0"/>
              </a:rPr>
              <a:t>Optimizar el algoritmo de la aplicación original mediante la incorporación de </a:t>
            </a:r>
            <a:r>
              <a:rPr lang="es-ES" sz="3200" dirty="0" err="1">
                <a:solidFill>
                  <a:srgbClr val="000000"/>
                </a:solidFill>
                <a:effectLst/>
                <a:latin typeface="Helvetica" pitchFamily="2" charset="0"/>
              </a:rPr>
              <a:t>big</a:t>
            </a:r>
            <a:r>
              <a:rPr lang="es-ES" sz="3200" dirty="0">
                <a:solidFill>
                  <a:srgbClr val="000000"/>
                </a:solidFill>
                <a:effectLst/>
                <a:latin typeface="Helvetica" pitchFamily="2" charset="0"/>
              </a:rPr>
              <a:t> data y una cohorte prospectiva multicéntrica con idea de aumentar su exactitud (</a:t>
            </a:r>
            <a:r>
              <a:rPr lang="es-ES" sz="3200" dirty="0" err="1">
                <a:solidFill>
                  <a:srgbClr val="000000"/>
                </a:solidFill>
                <a:effectLst/>
                <a:latin typeface="Helvetica" pitchFamily="2" charset="0"/>
              </a:rPr>
              <a:t>Accuracy</a:t>
            </a:r>
            <a:r>
              <a:rPr lang="es-ES" sz="3200" dirty="0">
                <a:solidFill>
                  <a:srgbClr val="000000"/>
                </a:solidFill>
                <a:effectLst/>
                <a:latin typeface="Helvetica" pitchFamily="2" charset="0"/>
              </a:rPr>
              <a:t>).</a:t>
            </a:r>
          </a:p>
        </p:txBody>
      </p:sp>
      <p:sp>
        <p:nvSpPr>
          <p:cNvPr id="20" name="CuadroTexto 19">
            <a:extLst>
              <a:ext uri="{FF2B5EF4-FFF2-40B4-BE49-F238E27FC236}">
                <a16:creationId xmlns:a16="http://schemas.microsoft.com/office/drawing/2014/main" id="{EC204CB5-035F-290C-2DC1-001AF303B277}"/>
              </a:ext>
            </a:extLst>
          </p:cNvPr>
          <p:cNvSpPr txBox="1"/>
          <p:nvPr/>
        </p:nvSpPr>
        <p:spPr>
          <a:xfrm>
            <a:off x="601239" y="380124"/>
            <a:ext cx="10989519" cy="707886"/>
          </a:xfrm>
          <a:prstGeom prst="rect">
            <a:avLst/>
          </a:prstGeom>
          <a:noFill/>
        </p:spPr>
        <p:txBody>
          <a:bodyPr wrap="square">
            <a:spAutoFit/>
          </a:bodyPr>
          <a:lstStyle/>
          <a:p>
            <a:pPr algn="ctr"/>
            <a:r>
              <a:rPr lang="es-ES" sz="2000" b="1" i="1" dirty="0">
                <a:solidFill>
                  <a:schemeClr val="accent1"/>
                </a:solidFill>
              </a:rPr>
              <a:t>INTELIGENCIA ARTIFICIAL APLICADA EN LA VALORACIÓN DE INJERTOS HEPÁTICOS COMO HERRAMIENTA EN LA TOMA DE DECISIONES: ACTUALIZACIÓN DEL ALGORITMO LIVER GRAFT PREDICT</a:t>
            </a:r>
          </a:p>
        </p:txBody>
      </p:sp>
      <p:pic>
        <p:nvPicPr>
          <p:cNvPr id="2" name="Imagen 1">
            <a:extLst>
              <a:ext uri="{FF2B5EF4-FFF2-40B4-BE49-F238E27FC236}">
                <a16:creationId xmlns:a16="http://schemas.microsoft.com/office/drawing/2014/main" id="{60787AB6-0D13-2DED-91F3-519667B715DF}"/>
              </a:ext>
            </a:extLst>
          </p:cNvPr>
          <p:cNvPicPr>
            <a:picLocks noChangeAspect="1"/>
          </p:cNvPicPr>
          <p:nvPr/>
        </p:nvPicPr>
        <p:blipFill>
          <a:blip r:embed="rId6"/>
          <a:stretch>
            <a:fillRect/>
          </a:stretch>
        </p:blipFill>
        <p:spPr>
          <a:xfrm>
            <a:off x="4622165" y="3960629"/>
            <a:ext cx="2947663" cy="2209429"/>
          </a:xfrm>
          <a:prstGeom prst="rect">
            <a:avLst/>
          </a:prstGeom>
        </p:spPr>
      </p:pic>
    </p:spTree>
    <p:extLst>
      <p:ext uri="{BB962C8B-B14F-4D97-AF65-F5344CB8AC3E}">
        <p14:creationId xmlns:p14="http://schemas.microsoft.com/office/powerpoint/2010/main" val="23629974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1000"/>
            <a:lum/>
          </a:blip>
          <a:srcRect/>
          <a:stretch>
            <a:fillRect t="-37000" b="-37000"/>
          </a:stretch>
        </a:blipFill>
        <a:effectLst/>
      </p:bgPr>
    </p:bg>
    <p:spTree>
      <p:nvGrpSpPr>
        <p:cNvPr id="1" name=""/>
        <p:cNvGrpSpPr/>
        <p:nvPr/>
      </p:nvGrpSpPr>
      <p:grpSpPr>
        <a:xfrm>
          <a:off x="0" y="0"/>
          <a:ext cx="0" cy="0"/>
          <a:chOff x="0" y="0"/>
          <a:chExt cx="0" cy="0"/>
        </a:xfrm>
      </p:grpSpPr>
      <p:grpSp>
        <p:nvGrpSpPr>
          <p:cNvPr id="19" name="Grupo 18">
            <a:extLst>
              <a:ext uri="{FF2B5EF4-FFF2-40B4-BE49-F238E27FC236}">
                <a16:creationId xmlns:a16="http://schemas.microsoft.com/office/drawing/2014/main" id="{B07D3D83-DD71-0E94-24F6-2761D11205FB}"/>
              </a:ext>
            </a:extLst>
          </p:cNvPr>
          <p:cNvGrpSpPr>
            <a:grpSpLocks noGrp="1" noUngrp="1" noRot="1" noMove="1" noResize="1"/>
          </p:cNvGrpSpPr>
          <p:nvPr/>
        </p:nvGrpSpPr>
        <p:grpSpPr>
          <a:xfrm>
            <a:off x="0" y="6106645"/>
            <a:ext cx="12192000" cy="683114"/>
            <a:chOff x="0" y="6106645"/>
            <a:chExt cx="12192000" cy="683114"/>
          </a:xfrm>
        </p:grpSpPr>
        <p:grpSp>
          <p:nvGrpSpPr>
            <p:cNvPr id="14" name="Grupo 13">
              <a:extLst>
                <a:ext uri="{FF2B5EF4-FFF2-40B4-BE49-F238E27FC236}">
                  <a16:creationId xmlns:a16="http://schemas.microsoft.com/office/drawing/2014/main" id="{6233B9EB-F28B-3C98-0109-B8A164C59E94}"/>
                </a:ext>
              </a:extLst>
            </p:cNvPr>
            <p:cNvGrpSpPr>
              <a:grpSpLocks noGrp="1" noUngrp="1" noRot="1" noMove="1" noResize="1"/>
            </p:cNvGrpSpPr>
            <p:nvPr/>
          </p:nvGrpSpPr>
          <p:grpSpPr>
            <a:xfrm>
              <a:off x="0" y="6106645"/>
              <a:ext cx="12192000" cy="683114"/>
              <a:chOff x="0" y="6174885"/>
              <a:chExt cx="12192000" cy="683114"/>
            </a:xfrm>
          </p:grpSpPr>
          <p:grpSp>
            <p:nvGrpSpPr>
              <p:cNvPr id="8" name="Grupo 7">
                <a:extLst>
                  <a:ext uri="{FF2B5EF4-FFF2-40B4-BE49-F238E27FC236}">
                    <a16:creationId xmlns:a16="http://schemas.microsoft.com/office/drawing/2014/main" id="{D1274183-201B-D470-C630-C0E18CA75B68}"/>
                  </a:ext>
                </a:extLst>
              </p:cNvPr>
              <p:cNvGrpSpPr>
                <a:grpSpLocks noGrp="1" noUngrp="1" noRot="1" noMove="1" noResize="1"/>
              </p:cNvGrpSpPr>
              <p:nvPr/>
            </p:nvGrpSpPr>
            <p:grpSpPr>
              <a:xfrm>
                <a:off x="0" y="6174885"/>
                <a:ext cx="12192000" cy="665963"/>
                <a:chOff x="0" y="6174885"/>
                <a:chExt cx="12192000" cy="665963"/>
              </a:xfrm>
            </p:grpSpPr>
            <p:grpSp>
              <p:nvGrpSpPr>
                <p:cNvPr id="12" name="Grupo 11">
                  <a:extLst>
                    <a:ext uri="{FF2B5EF4-FFF2-40B4-BE49-F238E27FC236}">
                      <a16:creationId xmlns:a16="http://schemas.microsoft.com/office/drawing/2014/main" id="{988AA126-BE99-6C4F-775D-F08CDA7CE669}"/>
                    </a:ext>
                  </a:extLst>
                </p:cNvPr>
                <p:cNvGrpSpPr>
                  <a:grpSpLocks noGrp="1" noUngrp="1" noRot="1" noMove="1" noResize="1"/>
                </p:cNvGrpSpPr>
                <p:nvPr/>
              </p:nvGrpSpPr>
              <p:grpSpPr>
                <a:xfrm>
                  <a:off x="0" y="6174885"/>
                  <a:ext cx="12192000" cy="638667"/>
                  <a:chOff x="0" y="6174885"/>
                  <a:chExt cx="12192000" cy="638667"/>
                </a:xfrm>
              </p:grpSpPr>
              <p:cxnSp>
                <p:nvCxnSpPr>
                  <p:cNvPr id="5" name="Conector recto 4">
                    <a:extLst>
                      <a:ext uri="{FF2B5EF4-FFF2-40B4-BE49-F238E27FC236}">
                        <a16:creationId xmlns:a16="http://schemas.microsoft.com/office/drawing/2014/main" id="{73E1E27A-284F-2F98-EC72-EEB575422C4B}"/>
                      </a:ext>
                    </a:extLst>
                  </p:cNvPr>
                  <p:cNvCxnSpPr>
                    <a:cxnSpLocks noGrp="1" noRot="1" noMove="1" noResize="1" noEditPoints="1" noAdjustHandles="1" noChangeArrowheads="1" noChangeShapeType="1"/>
                  </p:cNvCxnSpPr>
                  <p:nvPr/>
                </p:nvCxnSpPr>
                <p:spPr>
                  <a:xfrm>
                    <a:off x="0" y="6575756"/>
                    <a:ext cx="12192000" cy="0"/>
                  </a:xfrm>
                  <a:prstGeom prst="line">
                    <a:avLst/>
                  </a:prstGeom>
                  <a:ln w="76200">
                    <a:solidFill>
                      <a:srgbClr val="00A2E2"/>
                    </a:solidFill>
                  </a:ln>
                </p:spPr>
                <p:style>
                  <a:lnRef idx="1">
                    <a:schemeClr val="accent1"/>
                  </a:lnRef>
                  <a:fillRef idx="0">
                    <a:schemeClr val="accent1"/>
                  </a:fillRef>
                  <a:effectRef idx="0">
                    <a:schemeClr val="accent1"/>
                  </a:effectRef>
                  <a:fontRef idx="minor">
                    <a:schemeClr val="tx1"/>
                  </a:fontRef>
                </p:style>
              </p:cxnSp>
              <p:cxnSp>
                <p:nvCxnSpPr>
                  <p:cNvPr id="6" name="Conector recto 5">
                    <a:extLst>
                      <a:ext uri="{FF2B5EF4-FFF2-40B4-BE49-F238E27FC236}">
                        <a16:creationId xmlns:a16="http://schemas.microsoft.com/office/drawing/2014/main" id="{E7EA28C8-083A-D7C8-38D4-7C3EDC5BA7CB}"/>
                      </a:ext>
                    </a:extLst>
                  </p:cNvPr>
                  <p:cNvCxnSpPr>
                    <a:cxnSpLocks noGrp="1" noRot="1" noMove="1" noResize="1" noEditPoints="1" noAdjustHandles="1" noChangeArrowheads="1" noChangeShapeType="1"/>
                  </p:cNvCxnSpPr>
                  <p:nvPr/>
                </p:nvCxnSpPr>
                <p:spPr>
                  <a:xfrm>
                    <a:off x="0" y="6716404"/>
                    <a:ext cx="12192000" cy="0"/>
                  </a:xfrm>
                  <a:prstGeom prst="line">
                    <a:avLst/>
                  </a:prstGeom>
                  <a:ln w="76200">
                    <a:solidFill>
                      <a:srgbClr val="8E7A85"/>
                    </a:solidFill>
                  </a:ln>
                </p:spPr>
                <p:style>
                  <a:lnRef idx="1">
                    <a:schemeClr val="accent1"/>
                  </a:lnRef>
                  <a:fillRef idx="0">
                    <a:schemeClr val="accent1"/>
                  </a:fillRef>
                  <a:effectRef idx="0">
                    <a:schemeClr val="accent1"/>
                  </a:effectRef>
                  <a:fontRef idx="minor">
                    <a:schemeClr val="tx1"/>
                  </a:fontRef>
                </p:style>
              </p:cxnSp>
              <p:sp>
                <p:nvSpPr>
                  <p:cNvPr id="9" name="Rectangle 16">
                    <a:extLst>
                      <a:ext uri="{FF2B5EF4-FFF2-40B4-BE49-F238E27FC236}">
                        <a16:creationId xmlns:a16="http://schemas.microsoft.com/office/drawing/2014/main" id="{F6F55DDD-B0C7-7220-181B-6BB1DCECE138}"/>
                      </a:ext>
                    </a:extLst>
                  </p:cNvPr>
                  <p:cNvSpPr>
                    <a:spLocks noGrp="1" noRot="1" noMove="1" noResize="1" noEditPoints="1" noAdjustHandles="1" noChangeArrowheads="1" noChangeShapeType="1"/>
                  </p:cNvSpPr>
                  <p:nvPr/>
                </p:nvSpPr>
                <p:spPr>
                  <a:xfrm>
                    <a:off x="207590" y="6174885"/>
                    <a:ext cx="2426428" cy="6386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pic>
              <p:nvPicPr>
                <p:cNvPr id="7" name="Imagen 6">
                  <a:extLst>
                    <a:ext uri="{FF2B5EF4-FFF2-40B4-BE49-F238E27FC236}">
                      <a16:creationId xmlns:a16="http://schemas.microsoft.com/office/drawing/2014/main" id="{74F0F592-9844-FA18-52BB-5BB4E4AAB2A9}"/>
                    </a:ext>
                  </a:extLst>
                </p:cNvPr>
                <p:cNvPicPr>
                  <a:picLocks noGrp="1" noRot="1" noChangeAspect="1" noMove="1" noResize="1" noEditPoints="1" noAdjustHandles="1" noChangeArrowheads="1" noChangeShapeType="1" noCrop="1"/>
                </p:cNvPicPr>
                <p:nvPr/>
              </p:nvPicPr>
              <p:blipFill>
                <a:blip r:embed="rId3"/>
                <a:stretch>
                  <a:fillRect/>
                </a:stretch>
              </p:blipFill>
              <p:spPr>
                <a:xfrm>
                  <a:off x="367615" y="6202181"/>
                  <a:ext cx="1219274" cy="638667"/>
                </a:xfrm>
                <a:prstGeom prst="rect">
                  <a:avLst/>
                </a:prstGeom>
              </p:spPr>
            </p:pic>
          </p:grpSp>
          <p:pic>
            <p:nvPicPr>
              <p:cNvPr id="13" name="Imagen 12">
                <a:extLst>
                  <a:ext uri="{FF2B5EF4-FFF2-40B4-BE49-F238E27FC236}">
                    <a16:creationId xmlns:a16="http://schemas.microsoft.com/office/drawing/2014/main" id="{F89BC2B4-3348-06C2-1B06-5DDC92BBCABF}"/>
                  </a:ext>
                </a:extLst>
              </p:cNvPr>
              <p:cNvPicPr>
                <a:picLocks noGrp="1" noRot="1" noChangeAspect="1" noMove="1" noResize="1" noEditPoints="1" noAdjustHandles="1" noChangeArrowheads="1" noChangeShapeType="1" noCrop="1"/>
              </p:cNvPicPr>
              <p:nvPr/>
            </p:nvPicPr>
            <p:blipFill>
              <a:blip r:embed="rId4"/>
              <a:stretch>
                <a:fillRect/>
              </a:stretch>
            </p:blipFill>
            <p:spPr>
              <a:xfrm>
                <a:off x="1559593" y="6202180"/>
                <a:ext cx="930237" cy="655819"/>
              </a:xfrm>
              <a:prstGeom prst="rect">
                <a:avLst/>
              </a:prstGeom>
            </p:spPr>
          </p:pic>
        </p:grpSp>
        <p:sp>
          <p:nvSpPr>
            <p:cNvPr id="15" name="Rectángulo 14">
              <a:extLst>
                <a:ext uri="{FF2B5EF4-FFF2-40B4-BE49-F238E27FC236}">
                  <a16:creationId xmlns:a16="http://schemas.microsoft.com/office/drawing/2014/main" id="{D2347C3B-5AFA-CB4E-5459-55EE8FDE6824}"/>
                </a:ext>
              </a:extLst>
            </p:cNvPr>
            <p:cNvSpPr>
              <a:spLocks noGrp="1" noRot="1" noMove="1" noResize="1" noEditPoints="1" noAdjustHandles="1" noChangeArrowheads="1" noChangeShapeType="1"/>
            </p:cNvSpPr>
            <p:nvPr/>
          </p:nvSpPr>
          <p:spPr>
            <a:xfrm>
              <a:off x="9880979" y="6133940"/>
              <a:ext cx="2103431" cy="643098"/>
            </a:xfrm>
            <a:prstGeom prst="rect">
              <a:avLst/>
            </a:prstGeom>
            <a:solidFill>
              <a:srgbClr val="FDFEF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16" name="Grupo 15">
            <a:extLst>
              <a:ext uri="{FF2B5EF4-FFF2-40B4-BE49-F238E27FC236}">
                <a16:creationId xmlns:a16="http://schemas.microsoft.com/office/drawing/2014/main" id="{1AB20A96-2FF3-0F6C-BA52-8626D9FC3AE5}"/>
              </a:ext>
            </a:extLst>
          </p:cNvPr>
          <p:cNvGrpSpPr/>
          <p:nvPr/>
        </p:nvGrpSpPr>
        <p:grpSpPr>
          <a:xfrm>
            <a:off x="9165475" y="6364946"/>
            <a:ext cx="6093994" cy="400110"/>
            <a:chOff x="-321843" y="6376403"/>
            <a:chExt cx="6093994" cy="400110"/>
          </a:xfrm>
        </p:grpSpPr>
        <p:sp>
          <p:nvSpPr>
            <p:cNvPr id="17" name="QuadreDeText 11">
              <a:extLst>
                <a:ext uri="{FF2B5EF4-FFF2-40B4-BE49-F238E27FC236}">
                  <a16:creationId xmlns:a16="http://schemas.microsoft.com/office/drawing/2014/main" id="{A8CEE999-1BAE-7A3D-A5A4-4F1BB83C843A}"/>
                </a:ext>
              </a:extLst>
            </p:cNvPr>
            <p:cNvSpPr txBox="1"/>
            <p:nvPr/>
          </p:nvSpPr>
          <p:spPr>
            <a:xfrm>
              <a:off x="-321843" y="6376403"/>
              <a:ext cx="6093994" cy="400110"/>
            </a:xfrm>
            <a:prstGeom prst="rect">
              <a:avLst/>
            </a:prstGeom>
            <a:noFill/>
          </p:spPr>
          <p:txBody>
            <a:bodyPr wrap="square">
              <a:spAutoFit/>
            </a:bodyPr>
            <a:lstStyle/>
            <a:p>
              <a:r>
                <a:rPr lang="es-ES" sz="2000" dirty="0">
                  <a:solidFill>
                    <a:srgbClr val="00A2E2"/>
                  </a:solidFill>
                  <a:effectLst/>
                  <a:latin typeface="Calibri" panose="020F0502020204030204" pitchFamily="34" charset="0"/>
                  <a:ea typeface="Times New Roman" panose="02020603050405020304" pitchFamily="18" charset="0"/>
                  <a:cs typeface="Times New Roman" panose="02020603050405020304" pitchFamily="18" charset="0"/>
                </a:rPr>
                <a:t>                   </a:t>
              </a:r>
              <a:r>
                <a:rPr lang="es-ES" sz="2000" dirty="0">
                  <a:solidFill>
                    <a:srgbClr val="01A2E2"/>
                  </a:solidFill>
                  <a:effectLst/>
                  <a:latin typeface="Calibri" panose="020F0502020204030204" pitchFamily="34" charset="0"/>
                  <a:ea typeface="Times New Roman" panose="02020603050405020304" pitchFamily="18" charset="0"/>
                  <a:cs typeface="Times New Roman" panose="02020603050405020304" pitchFamily="18" charset="0"/>
                </a:rPr>
                <a:t>@SETHepatico</a:t>
              </a:r>
              <a:endParaRPr lang="es-ES" sz="2000" dirty="0">
                <a:solidFill>
                  <a:srgbClr val="01A2E2"/>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8" name="Imagen 17" descr="Forma&#10;&#10;Descripción generada automáticamente con confianza media">
              <a:extLst>
                <a:ext uri="{FF2B5EF4-FFF2-40B4-BE49-F238E27FC236}">
                  <a16:creationId xmlns:a16="http://schemas.microsoft.com/office/drawing/2014/main" id="{984BF5FC-3048-FCCB-D3CF-F55C8A7424D1}"/>
                </a:ext>
              </a:extLst>
            </p:cNvPr>
            <p:cNvPicPr>
              <a:picLocks noChangeAspect="1"/>
            </p:cNvPicPr>
            <p:nvPr/>
          </p:nvPicPr>
          <p:blipFill>
            <a:blip r:embed="rId5">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488523" y="6395787"/>
              <a:ext cx="353606" cy="361341"/>
            </a:xfrm>
            <a:prstGeom prst="rect">
              <a:avLst/>
            </a:prstGeom>
          </p:spPr>
        </p:pic>
      </p:grpSp>
      <p:pic>
        <p:nvPicPr>
          <p:cNvPr id="20" name="Imagen 19" descr="Interfaz de usuario gráfica, Texto, Aplicación&#10;&#10;El contenido generado por IA puede ser incorrecto.">
            <a:extLst>
              <a:ext uri="{FF2B5EF4-FFF2-40B4-BE49-F238E27FC236}">
                <a16:creationId xmlns:a16="http://schemas.microsoft.com/office/drawing/2014/main" id="{618D6F1A-2A0E-5468-368B-B9B070DE9B4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6599" y="3859766"/>
            <a:ext cx="5426457" cy="2038106"/>
          </a:xfrm>
          <a:prstGeom prst="rect">
            <a:avLst/>
          </a:prstGeom>
          <a:ln>
            <a:noFill/>
          </a:ln>
          <a:effectLst>
            <a:outerShdw blurRad="292100" dist="139700" dir="2700000" algn="tl" rotWithShape="0">
              <a:srgbClr val="333333">
                <a:alpha val="65000"/>
              </a:srgbClr>
            </a:outerShdw>
          </a:effectLst>
        </p:spPr>
      </p:pic>
      <p:pic>
        <p:nvPicPr>
          <p:cNvPr id="22" name="Imagen 21" descr="Imagen que contiene Texto&#10;&#10;El contenido generado por IA puede ser incorrecto.">
            <a:extLst>
              <a:ext uri="{FF2B5EF4-FFF2-40B4-BE49-F238E27FC236}">
                <a16:creationId xmlns:a16="http://schemas.microsoft.com/office/drawing/2014/main" id="{4A4EDB8F-E5E5-C368-C6D4-FB9FAA52064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265959" y="2260929"/>
            <a:ext cx="565150" cy="311150"/>
          </a:xfrm>
          <a:prstGeom prst="rect">
            <a:avLst/>
          </a:prstGeom>
        </p:spPr>
      </p:pic>
      <p:grpSp>
        <p:nvGrpSpPr>
          <p:cNvPr id="21" name="Grupo 20">
            <a:extLst>
              <a:ext uri="{FF2B5EF4-FFF2-40B4-BE49-F238E27FC236}">
                <a16:creationId xmlns:a16="http://schemas.microsoft.com/office/drawing/2014/main" id="{0F1ECE52-BF30-DBD2-51B1-766410B17775}"/>
              </a:ext>
            </a:extLst>
          </p:cNvPr>
          <p:cNvGrpSpPr/>
          <p:nvPr/>
        </p:nvGrpSpPr>
        <p:grpSpPr>
          <a:xfrm>
            <a:off x="766193" y="1727293"/>
            <a:ext cx="5426456" cy="1752600"/>
            <a:chOff x="736600" y="209835"/>
            <a:chExt cx="5426456" cy="1752600"/>
          </a:xfrm>
        </p:grpSpPr>
        <p:pic>
          <p:nvPicPr>
            <p:cNvPr id="3" name="Imagen 2" descr="Interfaz de usuario gráfica, Texto, Aplicación, Correo electrónico&#10;&#10;El contenido generado por IA puede ser incorrecto.">
              <a:extLst>
                <a:ext uri="{FF2B5EF4-FFF2-40B4-BE49-F238E27FC236}">
                  <a16:creationId xmlns:a16="http://schemas.microsoft.com/office/drawing/2014/main" id="{6ED8BF16-248E-00E3-6EFB-8FC032EE9A3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36600" y="209835"/>
              <a:ext cx="5359400" cy="1752600"/>
            </a:xfrm>
            <a:prstGeom prst="rect">
              <a:avLst/>
            </a:prstGeom>
            <a:ln>
              <a:noFill/>
            </a:ln>
            <a:effectLst>
              <a:outerShdw blurRad="292100" dist="139700" dir="2700000" algn="tl" rotWithShape="0">
                <a:srgbClr val="333333">
                  <a:alpha val="65000"/>
                </a:srgbClr>
              </a:outerShdw>
            </a:effectLst>
          </p:spPr>
        </p:pic>
        <p:sp>
          <p:nvSpPr>
            <p:cNvPr id="2" name="CuadroTexto 1">
              <a:extLst>
                <a:ext uri="{FF2B5EF4-FFF2-40B4-BE49-F238E27FC236}">
                  <a16:creationId xmlns:a16="http://schemas.microsoft.com/office/drawing/2014/main" id="{F539289D-F870-98B7-3547-A3E5030C00B4}"/>
                </a:ext>
              </a:extLst>
            </p:cNvPr>
            <p:cNvSpPr txBox="1"/>
            <p:nvPr/>
          </p:nvSpPr>
          <p:spPr>
            <a:xfrm>
              <a:off x="5433577" y="1586145"/>
              <a:ext cx="729479" cy="372862"/>
            </a:xfrm>
            <a:prstGeom prst="rect">
              <a:avLst/>
            </a:prstGeom>
            <a:noFill/>
          </p:spPr>
          <p:txBody>
            <a:bodyPr wrap="square" rtlCol="0">
              <a:spAutoFit/>
            </a:bodyPr>
            <a:lstStyle/>
            <a:p>
              <a:r>
                <a:rPr lang="es-ES" b="1" dirty="0">
                  <a:solidFill>
                    <a:srgbClr val="FF0000"/>
                  </a:solidFill>
                </a:rPr>
                <a:t>2022</a:t>
              </a:r>
            </a:p>
          </p:txBody>
        </p:sp>
      </p:grpSp>
      <p:sp>
        <p:nvSpPr>
          <p:cNvPr id="4" name="CuadroTexto 3">
            <a:extLst>
              <a:ext uri="{FF2B5EF4-FFF2-40B4-BE49-F238E27FC236}">
                <a16:creationId xmlns:a16="http://schemas.microsoft.com/office/drawing/2014/main" id="{53B65BA4-6D51-DAD6-1F30-09B9636DB2CE}"/>
              </a:ext>
            </a:extLst>
          </p:cNvPr>
          <p:cNvSpPr txBox="1"/>
          <p:nvPr/>
        </p:nvSpPr>
        <p:spPr>
          <a:xfrm>
            <a:off x="5433577" y="5322163"/>
            <a:ext cx="729479" cy="372862"/>
          </a:xfrm>
          <a:prstGeom prst="rect">
            <a:avLst/>
          </a:prstGeom>
          <a:noFill/>
        </p:spPr>
        <p:txBody>
          <a:bodyPr wrap="square" rtlCol="0">
            <a:spAutoFit/>
          </a:bodyPr>
          <a:lstStyle/>
          <a:p>
            <a:r>
              <a:rPr lang="es-ES" b="1" dirty="0">
                <a:solidFill>
                  <a:srgbClr val="FF0000"/>
                </a:solidFill>
              </a:rPr>
              <a:t>2020</a:t>
            </a:r>
          </a:p>
        </p:txBody>
      </p:sp>
      <p:grpSp>
        <p:nvGrpSpPr>
          <p:cNvPr id="23" name="Grupo 22">
            <a:extLst>
              <a:ext uri="{FF2B5EF4-FFF2-40B4-BE49-F238E27FC236}">
                <a16:creationId xmlns:a16="http://schemas.microsoft.com/office/drawing/2014/main" id="{69335E18-AA1D-F1E6-63DE-FB9879C74DAA}"/>
              </a:ext>
            </a:extLst>
          </p:cNvPr>
          <p:cNvGrpSpPr/>
          <p:nvPr/>
        </p:nvGrpSpPr>
        <p:grpSpPr>
          <a:xfrm>
            <a:off x="766193" y="90653"/>
            <a:ext cx="5396863" cy="1259582"/>
            <a:chOff x="736601" y="2228830"/>
            <a:chExt cx="5396863" cy="1259582"/>
          </a:xfrm>
        </p:grpSpPr>
        <p:pic>
          <p:nvPicPr>
            <p:cNvPr id="10" name="Imagen 9" descr="Texto&#10;&#10;El contenido generado por IA puede ser incorrecto.">
              <a:extLst>
                <a:ext uri="{FF2B5EF4-FFF2-40B4-BE49-F238E27FC236}">
                  <a16:creationId xmlns:a16="http://schemas.microsoft.com/office/drawing/2014/main" id="{290EFC8D-0945-1B79-1E9A-9906AB985F1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36601" y="2228830"/>
              <a:ext cx="5359400" cy="1259582"/>
            </a:xfrm>
            <a:prstGeom prst="rect">
              <a:avLst/>
            </a:prstGeom>
            <a:ln>
              <a:noFill/>
            </a:ln>
            <a:effectLst>
              <a:outerShdw blurRad="292100" dist="139700" dir="2700000" algn="tl" rotWithShape="0">
                <a:srgbClr val="333333">
                  <a:alpha val="65000"/>
                </a:srgbClr>
              </a:outerShdw>
            </a:effectLst>
          </p:spPr>
        </p:pic>
        <p:sp>
          <p:nvSpPr>
            <p:cNvPr id="11" name="CuadroTexto 10">
              <a:extLst>
                <a:ext uri="{FF2B5EF4-FFF2-40B4-BE49-F238E27FC236}">
                  <a16:creationId xmlns:a16="http://schemas.microsoft.com/office/drawing/2014/main" id="{1306DDFD-270F-0FD6-04F0-4E128126C5A6}"/>
                </a:ext>
              </a:extLst>
            </p:cNvPr>
            <p:cNvSpPr txBox="1"/>
            <p:nvPr/>
          </p:nvSpPr>
          <p:spPr>
            <a:xfrm>
              <a:off x="5403985" y="3019326"/>
              <a:ext cx="729479" cy="372862"/>
            </a:xfrm>
            <a:prstGeom prst="rect">
              <a:avLst/>
            </a:prstGeom>
            <a:noFill/>
          </p:spPr>
          <p:txBody>
            <a:bodyPr wrap="square" rtlCol="0">
              <a:spAutoFit/>
            </a:bodyPr>
            <a:lstStyle/>
            <a:p>
              <a:r>
                <a:rPr lang="es-ES" b="1" dirty="0">
                  <a:solidFill>
                    <a:srgbClr val="FF0000"/>
                  </a:solidFill>
                </a:rPr>
                <a:t>2023</a:t>
              </a:r>
            </a:p>
          </p:txBody>
        </p:sp>
      </p:grpSp>
      <p:sp>
        <p:nvSpPr>
          <p:cNvPr id="25" name="CuadroTexto 24">
            <a:extLst>
              <a:ext uri="{FF2B5EF4-FFF2-40B4-BE49-F238E27FC236}">
                <a16:creationId xmlns:a16="http://schemas.microsoft.com/office/drawing/2014/main" id="{188A6DEC-96CB-3EFC-F0A0-565793ECBFB7}"/>
              </a:ext>
            </a:extLst>
          </p:cNvPr>
          <p:cNvSpPr txBox="1"/>
          <p:nvPr/>
        </p:nvSpPr>
        <p:spPr>
          <a:xfrm>
            <a:off x="7141366" y="3451111"/>
            <a:ext cx="4048218" cy="2585323"/>
          </a:xfrm>
          <a:prstGeom prst="rect">
            <a:avLst/>
          </a:prstGeom>
          <a:noFill/>
        </p:spPr>
        <p:txBody>
          <a:bodyPr wrap="square" rtlCol="0">
            <a:spAutoFit/>
          </a:bodyPr>
          <a:lstStyle/>
          <a:p>
            <a:r>
              <a:rPr lang="es-ES" b="1" dirty="0">
                <a:solidFill>
                  <a:schemeClr val="accent1"/>
                </a:solidFill>
              </a:rPr>
              <a:t>Ventajas de la Machine </a:t>
            </a:r>
            <a:r>
              <a:rPr lang="es-ES" b="1" dirty="0" err="1">
                <a:solidFill>
                  <a:schemeClr val="accent1"/>
                </a:solidFill>
              </a:rPr>
              <a:t>Learning</a:t>
            </a:r>
            <a:r>
              <a:rPr lang="es-ES" b="1" dirty="0">
                <a:solidFill>
                  <a:schemeClr val="accent1"/>
                </a:solidFill>
              </a:rPr>
              <a:t>:</a:t>
            </a:r>
          </a:p>
          <a:p>
            <a:pPr marL="285750" indent="-285750">
              <a:buFontTx/>
              <a:buChar char="-"/>
            </a:pPr>
            <a:r>
              <a:rPr lang="es-ES" dirty="0"/>
              <a:t>Permite estudiar bases de datos </a:t>
            </a:r>
            <a:r>
              <a:rPr lang="es-ES" b="1" dirty="0"/>
              <a:t>“N” </a:t>
            </a:r>
            <a:r>
              <a:rPr lang="es-ES" dirty="0"/>
              <a:t>elevada y múltiples variables.</a:t>
            </a:r>
          </a:p>
          <a:p>
            <a:pPr marL="285750" indent="-285750">
              <a:buFontTx/>
              <a:buChar char="-"/>
            </a:pPr>
            <a:r>
              <a:rPr lang="es-ES" dirty="0"/>
              <a:t>Permite estudiar </a:t>
            </a:r>
            <a:r>
              <a:rPr lang="es-ES" b="1" dirty="0"/>
              <a:t>relaciones NO-lineales</a:t>
            </a:r>
            <a:r>
              <a:rPr lang="es-ES" dirty="0"/>
              <a:t> entre distintos factores de riesgo</a:t>
            </a:r>
          </a:p>
          <a:p>
            <a:pPr marL="285750" indent="-285750">
              <a:buFontTx/>
              <a:buChar char="-"/>
            </a:pPr>
            <a:r>
              <a:rPr lang="es-ES" dirty="0"/>
              <a:t>Aprende del propio análisis de la base de datos y encuentra patrones que le permiten generar </a:t>
            </a:r>
            <a:r>
              <a:rPr lang="es-ES" b="1" dirty="0"/>
              <a:t>predicciones</a:t>
            </a:r>
          </a:p>
        </p:txBody>
      </p:sp>
      <p:pic>
        <p:nvPicPr>
          <p:cNvPr id="24" name="Picture 2" descr="Resultado de imagen de machine learning">
            <a:extLst>
              <a:ext uri="{FF2B5EF4-FFF2-40B4-BE49-F238E27FC236}">
                <a16:creationId xmlns:a16="http://schemas.microsoft.com/office/drawing/2014/main" id="{18C33E2B-9C41-4A96-513B-23F5B529FC7E}"/>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532061" y="453408"/>
            <a:ext cx="5292893" cy="24278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611596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FD9040-DE8A-2AC0-221C-A3E10F251018}"/>
            </a:ext>
          </a:extLst>
        </p:cNvPr>
        <p:cNvGrpSpPr/>
        <p:nvPr/>
      </p:nvGrpSpPr>
      <p:grpSpPr>
        <a:xfrm>
          <a:off x="0" y="0"/>
          <a:ext cx="0" cy="0"/>
          <a:chOff x="0" y="0"/>
          <a:chExt cx="0" cy="0"/>
        </a:xfrm>
      </p:grpSpPr>
      <p:grpSp>
        <p:nvGrpSpPr>
          <p:cNvPr id="19" name="Grupo 18">
            <a:extLst>
              <a:ext uri="{FF2B5EF4-FFF2-40B4-BE49-F238E27FC236}">
                <a16:creationId xmlns:a16="http://schemas.microsoft.com/office/drawing/2014/main" id="{5F5E1567-FB73-6A94-5F77-BEF97EE5ED1B}"/>
              </a:ext>
            </a:extLst>
          </p:cNvPr>
          <p:cNvGrpSpPr>
            <a:grpSpLocks noGrp="1" noUngrp="1" noRot="1" noMove="1" noResize="1"/>
          </p:cNvGrpSpPr>
          <p:nvPr/>
        </p:nvGrpSpPr>
        <p:grpSpPr>
          <a:xfrm>
            <a:off x="0" y="6106645"/>
            <a:ext cx="12192000" cy="683114"/>
            <a:chOff x="0" y="6106645"/>
            <a:chExt cx="12192000" cy="683114"/>
          </a:xfrm>
        </p:grpSpPr>
        <p:grpSp>
          <p:nvGrpSpPr>
            <p:cNvPr id="14" name="Grupo 13">
              <a:extLst>
                <a:ext uri="{FF2B5EF4-FFF2-40B4-BE49-F238E27FC236}">
                  <a16:creationId xmlns:a16="http://schemas.microsoft.com/office/drawing/2014/main" id="{EEAEBEA3-EA0B-0F10-F135-C36DA18C0A2F}"/>
                </a:ext>
              </a:extLst>
            </p:cNvPr>
            <p:cNvGrpSpPr>
              <a:grpSpLocks noGrp="1" noUngrp="1" noRot="1" noMove="1" noResize="1"/>
            </p:cNvGrpSpPr>
            <p:nvPr/>
          </p:nvGrpSpPr>
          <p:grpSpPr>
            <a:xfrm>
              <a:off x="0" y="6106645"/>
              <a:ext cx="12192000" cy="683114"/>
              <a:chOff x="0" y="6174885"/>
              <a:chExt cx="12192000" cy="683114"/>
            </a:xfrm>
          </p:grpSpPr>
          <p:grpSp>
            <p:nvGrpSpPr>
              <p:cNvPr id="8" name="Grupo 7">
                <a:extLst>
                  <a:ext uri="{FF2B5EF4-FFF2-40B4-BE49-F238E27FC236}">
                    <a16:creationId xmlns:a16="http://schemas.microsoft.com/office/drawing/2014/main" id="{0986E6B9-FDBB-340D-4BF6-8CB6125706A8}"/>
                  </a:ext>
                </a:extLst>
              </p:cNvPr>
              <p:cNvGrpSpPr>
                <a:grpSpLocks noGrp="1" noUngrp="1" noRot="1" noMove="1" noResize="1"/>
              </p:cNvGrpSpPr>
              <p:nvPr/>
            </p:nvGrpSpPr>
            <p:grpSpPr>
              <a:xfrm>
                <a:off x="0" y="6174885"/>
                <a:ext cx="12192000" cy="665963"/>
                <a:chOff x="0" y="6174885"/>
                <a:chExt cx="12192000" cy="665963"/>
              </a:xfrm>
            </p:grpSpPr>
            <p:grpSp>
              <p:nvGrpSpPr>
                <p:cNvPr id="12" name="Grupo 11">
                  <a:extLst>
                    <a:ext uri="{FF2B5EF4-FFF2-40B4-BE49-F238E27FC236}">
                      <a16:creationId xmlns:a16="http://schemas.microsoft.com/office/drawing/2014/main" id="{EFC8D6FE-83CD-547C-1AA4-6D0AEA6E32DE}"/>
                    </a:ext>
                  </a:extLst>
                </p:cNvPr>
                <p:cNvGrpSpPr>
                  <a:grpSpLocks noGrp="1" noUngrp="1" noRot="1" noMove="1" noResize="1"/>
                </p:cNvGrpSpPr>
                <p:nvPr/>
              </p:nvGrpSpPr>
              <p:grpSpPr>
                <a:xfrm>
                  <a:off x="0" y="6174885"/>
                  <a:ext cx="12192000" cy="638667"/>
                  <a:chOff x="0" y="6174885"/>
                  <a:chExt cx="12192000" cy="638667"/>
                </a:xfrm>
              </p:grpSpPr>
              <p:cxnSp>
                <p:nvCxnSpPr>
                  <p:cNvPr id="5" name="Conector recto 4">
                    <a:extLst>
                      <a:ext uri="{FF2B5EF4-FFF2-40B4-BE49-F238E27FC236}">
                        <a16:creationId xmlns:a16="http://schemas.microsoft.com/office/drawing/2014/main" id="{B5E83469-B03E-3A4A-FF54-A5E617CD70B1}"/>
                      </a:ext>
                    </a:extLst>
                  </p:cNvPr>
                  <p:cNvCxnSpPr>
                    <a:cxnSpLocks noGrp="1" noRot="1" noMove="1" noResize="1" noEditPoints="1" noAdjustHandles="1" noChangeArrowheads="1" noChangeShapeType="1"/>
                  </p:cNvCxnSpPr>
                  <p:nvPr/>
                </p:nvCxnSpPr>
                <p:spPr>
                  <a:xfrm>
                    <a:off x="0" y="6575756"/>
                    <a:ext cx="12192000" cy="0"/>
                  </a:xfrm>
                  <a:prstGeom prst="line">
                    <a:avLst/>
                  </a:prstGeom>
                  <a:ln w="76200">
                    <a:solidFill>
                      <a:srgbClr val="00A2E2"/>
                    </a:solidFill>
                  </a:ln>
                </p:spPr>
                <p:style>
                  <a:lnRef idx="1">
                    <a:schemeClr val="accent1"/>
                  </a:lnRef>
                  <a:fillRef idx="0">
                    <a:schemeClr val="accent1"/>
                  </a:fillRef>
                  <a:effectRef idx="0">
                    <a:schemeClr val="accent1"/>
                  </a:effectRef>
                  <a:fontRef idx="minor">
                    <a:schemeClr val="tx1"/>
                  </a:fontRef>
                </p:style>
              </p:cxnSp>
              <p:cxnSp>
                <p:nvCxnSpPr>
                  <p:cNvPr id="6" name="Conector recto 5">
                    <a:extLst>
                      <a:ext uri="{FF2B5EF4-FFF2-40B4-BE49-F238E27FC236}">
                        <a16:creationId xmlns:a16="http://schemas.microsoft.com/office/drawing/2014/main" id="{BD1DC3E3-CC8A-637A-4604-EB44979C3B5A}"/>
                      </a:ext>
                    </a:extLst>
                  </p:cNvPr>
                  <p:cNvCxnSpPr>
                    <a:cxnSpLocks noGrp="1" noRot="1" noMove="1" noResize="1" noEditPoints="1" noAdjustHandles="1" noChangeArrowheads="1" noChangeShapeType="1"/>
                  </p:cNvCxnSpPr>
                  <p:nvPr/>
                </p:nvCxnSpPr>
                <p:spPr>
                  <a:xfrm>
                    <a:off x="0" y="6716404"/>
                    <a:ext cx="12192000" cy="0"/>
                  </a:xfrm>
                  <a:prstGeom prst="line">
                    <a:avLst/>
                  </a:prstGeom>
                  <a:ln w="76200">
                    <a:solidFill>
                      <a:srgbClr val="8E7A85"/>
                    </a:solidFill>
                  </a:ln>
                </p:spPr>
                <p:style>
                  <a:lnRef idx="1">
                    <a:schemeClr val="accent1"/>
                  </a:lnRef>
                  <a:fillRef idx="0">
                    <a:schemeClr val="accent1"/>
                  </a:fillRef>
                  <a:effectRef idx="0">
                    <a:schemeClr val="accent1"/>
                  </a:effectRef>
                  <a:fontRef idx="minor">
                    <a:schemeClr val="tx1"/>
                  </a:fontRef>
                </p:style>
              </p:cxnSp>
              <p:sp>
                <p:nvSpPr>
                  <p:cNvPr id="9" name="Rectangle 16">
                    <a:extLst>
                      <a:ext uri="{FF2B5EF4-FFF2-40B4-BE49-F238E27FC236}">
                        <a16:creationId xmlns:a16="http://schemas.microsoft.com/office/drawing/2014/main" id="{55612077-FC70-1E49-22E0-E730A1848EDD}"/>
                      </a:ext>
                    </a:extLst>
                  </p:cNvPr>
                  <p:cNvSpPr>
                    <a:spLocks noGrp="1" noRot="1" noMove="1" noResize="1" noEditPoints="1" noAdjustHandles="1" noChangeArrowheads="1" noChangeShapeType="1"/>
                  </p:cNvSpPr>
                  <p:nvPr/>
                </p:nvSpPr>
                <p:spPr>
                  <a:xfrm>
                    <a:off x="207590" y="6174885"/>
                    <a:ext cx="2426428" cy="6386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pic>
              <p:nvPicPr>
                <p:cNvPr id="7" name="Imagen 6">
                  <a:extLst>
                    <a:ext uri="{FF2B5EF4-FFF2-40B4-BE49-F238E27FC236}">
                      <a16:creationId xmlns:a16="http://schemas.microsoft.com/office/drawing/2014/main" id="{D660EFE4-0FA7-9497-7A51-3F65C5BB61FA}"/>
                    </a:ext>
                  </a:extLst>
                </p:cNvPr>
                <p:cNvPicPr>
                  <a:picLocks noGrp="1" noRot="1" noChangeAspect="1" noMove="1" noResize="1" noEditPoints="1" noAdjustHandles="1" noChangeArrowheads="1" noChangeShapeType="1" noCrop="1"/>
                </p:cNvPicPr>
                <p:nvPr/>
              </p:nvPicPr>
              <p:blipFill>
                <a:blip r:embed="rId2"/>
                <a:stretch>
                  <a:fillRect/>
                </a:stretch>
              </p:blipFill>
              <p:spPr>
                <a:xfrm>
                  <a:off x="367615" y="6202181"/>
                  <a:ext cx="1219274" cy="638667"/>
                </a:xfrm>
                <a:prstGeom prst="rect">
                  <a:avLst/>
                </a:prstGeom>
              </p:spPr>
            </p:pic>
          </p:grpSp>
          <p:pic>
            <p:nvPicPr>
              <p:cNvPr id="13" name="Imagen 12">
                <a:extLst>
                  <a:ext uri="{FF2B5EF4-FFF2-40B4-BE49-F238E27FC236}">
                    <a16:creationId xmlns:a16="http://schemas.microsoft.com/office/drawing/2014/main" id="{074F0A3D-83AA-7E74-BC4F-4F7A99F7323A}"/>
                  </a:ext>
                </a:extLst>
              </p:cNvPr>
              <p:cNvPicPr>
                <a:picLocks noGrp="1" noRot="1" noChangeAspect="1" noMove="1" noResize="1" noEditPoints="1" noAdjustHandles="1" noChangeArrowheads="1" noChangeShapeType="1" noCrop="1"/>
              </p:cNvPicPr>
              <p:nvPr/>
            </p:nvPicPr>
            <p:blipFill>
              <a:blip r:embed="rId3"/>
              <a:stretch>
                <a:fillRect/>
              </a:stretch>
            </p:blipFill>
            <p:spPr>
              <a:xfrm>
                <a:off x="1559593" y="6202180"/>
                <a:ext cx="930237" cy="655819"/>
              </a:xfrm>
              <a:prstGeom prst="rect">
                <a:avLst/>
              </a:prstGeom>
            </p:spPr>
          </p:pic>
        </p:grpSp>
        <p:sp>
          <p:nvSpPr>
            <p:cNvPr id="15" name="Rectángulo 14">
              <a:extLst>
                <a:ext uri="{FF2B5EF4-FFF2-40B4-BE49-F238E27FC236}">
                  <a16:creationId xmlns:a16="http://schemas.microsoft.com/office/drawing/2014/main" id="{E3994C8B-36CB-9A17-E9DA-42F5A19FDB66}"/>
                </a:ext>
              </a:extLst>
            </p:cNvPr>
            <p:cNvSpPr>
              <a:spLocks noGrp="1" noRot="1" noMove="1" noResize="1" noEditPoints="1" noAdjustHandles="1" noChangeArrowheads="1" noChangeShapeType="1"/>
            </p:cNvSpPr>
            <p:nvPr/>
          </p:nvSpPr>
          <p:spPr>
            <a:xfrm>
              <a:off x="9880979" y="6133940"/>
              <a:ext cx="2103431" cy="643098"/>
            </a:xfrm>
            <a:prstGeom prst="rect">
              <a:avLst/>
            </a:prstGeom>
            <a:solidFill>
              <a:srgbClr val="FDFEF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16" name="Grupo 15">
            <a:extLst>
              <a:ext uri="{FF2B5EF4-FFF2-40B4-BE49-F238E27FC236}">
                <a16:creationId xmlns:a16="http://schemas.microsoft.com/office/drawing/2014/main" id="{694DC07D-BE3A-0D07-6E79-D5CBD0B40C75}"/>
              </a:ext>
            </a:extLst>
          </p:cNvPr>
          <p:cNvGrpSpPr/>
          <p:nvPr/>
        </p:nvGrpSpPr>
        <p:grpSpPr>
          <a:xfrm>
            <a:off x="9165475" y="6364946"/>
            <a:ext cx="6093994" cy="400110"/>
            <a:chOff x="-321843" y="6376403"/>
            <a:chExt cx="6093994" cy="400110"/>
          </a:xfrm>
        </p:grpSpPr>
        <p:sp>
          <p:nvSpPr>
            <p:cNvPr id="17" name="QuadreDeText 11">
              <a:extLst>
                <a:ext uri="{FF2B5EF4-FFF2-40B4-BE49-F238E27FC236}">
                  <a16:creationId xmlns:a16="http://schemas.microsoft.com/office/drawing/2014/main" id="{F2FE38E0-16EC-FE25-08AB-CF636B30994D}"/>
                </a:ext>
              </a:extLst>
            </p:cNvPr>
            <p:cNvSpPr txBox="1"/>
            <p:nvPr/>
          </p:nvSpPr>
          <p:spPr>
            <a:xfrm>
              <a:off x="-321843" y="6376403"/>
              <a:ext cx="6093994" cy="400110"/>
            </a:xfrm>
            <a:prstGeom prst="rect">
              <a:avLst/>
            </a:prstGeom>
            <a:noFill/>
          </p:spPr>
          <p:txBody>
            <a:bodyPr wrap="square">
              <a:spAutoFit/>
            </a:bodyPr>
            <a:lstStyle/>
            <a:p>
              <a:r>
                <a:rPr lang="es-ES" sz="2000" dirty="0">
                  <a:solidFill>
                    <a:srgbClr val="00A2E2"/>
                  </a:solidFill>
                  <a:effectLst/>
                  <a:latin typeface="Calibri" panose="020F0502020204030204" pitchFamily="34" charset="0"/>
                  <a:ea typeface="Times New Roman" panose="02020603050405020304" pitchFamily="18" charset="0"/>
                  <a:cs typeface="Times New Roman" panose="02020603050405020304" pitchFamily="18" charset="0"/>
                </a:rPr>
                <a:t>                   </a:t>
              </a:r>
              <a:r>
                <a:rPr lang="es-ES" sz="2000" dirty="0">
                  <a:solidFill>
                    <a:srgbClr val="01A2E2"/>
                  </a:solidFill>
                  <a:effectLst/>
                  <a:latin typeface="Calibri" panose="020F0502020204030204" pitchFamily="34" charset="0"/>
                  <a:ea typeface="Times New Roman" panose="02020603050405020304" pitchFamily="18" charset="0"/>
                  <a:cs typeface="Times New Roman" panose="02020603050405020304" pitchFamily="18" charset="0"/>
                </a:rPr>
                <a:t>@SETHepatico</a:t>
              </a:r>
              <a:endParaRPr lang="es-ES" sz="2000" dirty="0">
                <a:solidFill>
                  <a:srgbClr val="01A2E2"/>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8" name="Imagen 17" descr="Forma&#10;&#10;Descripción generada automáticamente con confianza media">
              <a:extLst>
                <a:ext uri="{FF2B5EF4-FFF2-40B4-BE49-F238E27FC236}">
                  <a16:creationId xmlns:a16="http://schemas.microsoft.com/office/drawing/2014/main" id="{1EA9B84B-4D75-B847-8D6B-9BD33837BA79}"/>
                </a:ext>
              </a:extLst>
            </p:cNvPr>
            <p:cNvPicPr>
              <a:picLocks noChangeAspect="1"/>
            </p:cNvPicPr>
            <p:nvPr/>
          </p:nvPicPr>
          <p:blipFill>
            <a:blip r:embed="rId4">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488523" y="6395787"/>
              <a:ext cx="353606" cy="361341"/>
            </a:xfrm>
            <a:prstGeom prst="rect">
              <a:avLst/>
            </a:prstGeom>
          </p:spPr>
        </p:pic>
      </p:grpSp>
      <p:pic>
        <p:nvPicPr>
          <p:cNvPr id="20" name="Imagen 19" descr="Interfaz de usuario gráfica, Texto, Aplicación&#10;&#10;El contenido generado por IA puede ser incorrecto.">
            <a:extLst>
              <a:ext uri="{FF2B5EF4-FFF2-40B4-BE49-F238E27FC236}">
                <a16:creationId xmlns:a16="http://schemas.microsoft.com/office/drawing/2014/main" id="{77CCD66F-FCD5-1A0C-F4BE-73A63099B53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6599" y="3859766"/>
            <a:ext cx="5426457" cy="2038106"/>
          </a:xfrm>
          <a:prstGeom prst="rect">
            <a:avLst/>
          </a:prstGeom>
          <a:ln>
            <a:noFill/>
          </a:ln>
          <a:effectLst>
            <a:outerShdw blurRad="292100" dist="139700" dir="2700000" algn="tl" rotWithShape="0">
              <a:srgbClr val="333333">
                <a:alpha val="65000"/>
              </a:srgbClr>
            </a:outerShdw>
          </a:effectLst>
        </p:spPr>
      </p:pic>
      <p:pic>
        <p:nvPicPr>
          <p:cNvPr id="22" name="Imagen 21" descr="Imagen que contiene Texto&#10;&#10;El contenido generado por IA puede ser incorrecto.">
            <a:extLst>
              <a:ext uri="{FF2B5EF4-FFF2-40B4-BE49-F238E27FC236}">
                <a16:creationId xmlns:a16="http://schemas.microsoft.com/office/drawing/2014/main" id="{5ECA7220-919A-8B13-76BC-E92DD939E48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265959" y="2260929"/>
            <a:ext cx="565150" cy="311150"/>
          </a:xfrm>
          <a:prstGeom prst="rect">
            <a:avLst/>
          </a:prstGeom>
        </p:spPr>
      </p:pic>
      <p:grpSp>
        <p:nvGrpSpPr>
          <p:cNvPr id="21" name="Grupo 20">
            <a:extLst>
              <a:ext uri="{FF2B5EF4-FFF2-40B4-BE49-F238E27FC236}">
                <a16:creationId xmlns:a16="http://schemas.microsoft.com/office/drawing/2014/main" id="{4A71237E-DDED-FC91-82B7-411E5CCF21AE}"/>
              </a:ext>
            </a:extLst>
          </p:cNvPr>
          <p:cNvGrpSpPr/>
          <p:nvPr/>
        </p:nvGrpSpPr>
        <p:grpSpPr>
          <a:xfrm>
            <a:off x="766193" y="1727293"/>
            <a:ext cx="5426456" cy="1752600"/>
            <a:chOff x="736600" y="209835"/>
            <a:chExt cx="5426456" cy="1752600"/>
          </a:xfrm>
        </p:grpSpPr>
        <p:pic>
          <p:nvPicPr>
            <p:cNvPr id="3" name="Imagen 2" descr="Interfaz de usuario gráfica, Texto, Aplicación, Correo electrónico&#10;&#10;El contenido generado por IA puede ser incorrecto.">
              <a:extLst>
                <a:ext uri="{FF2B5EF4-FFF2-40B4-BE49-F238E27FC236}">
                  <a16:creationId xmlns:a16="http://schemas.microsoft.com/office/drawing/2014/main" id="{8F6EA5E2-F00D-51B5-98FE-EFD8B1F6FC3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36600" y="209835"/>
              <a:ext cx="5359400" cy="1752600"/>
            </a:xfrm>
            <a:prstGeom prst="rect">
              <a:avLst/>
            </a:prstGeom>
            <a:ln>
              <a:noFill/>
            </a:ln>
            <a:effectLst>
              <a:outerShdw blurRad="292100" dist="139700" dir="2700000" algn="tl" rotWithShape="0">
                <a:srgbClr val="333333">
                  <a:alpha val="65000"/>
                </a:srgbClr>
              </a:outerShdw>
            </a:effectLst>
          </p:spPr>
        </p:pic>
        <p:sp>
          <p:nvSpPr>
            <p:cNvPr id="2" name="CuadroTexto 1">
              <a:extLst>
                <a:ext uri="{FF2B5EF4-FFF2-40B4-BE49-F238E27FC236}">
                  <a16:creationId xmlns:a16="http://schemas.microsoft.com/office/drawing/2014/main" id="{A6C8D9CA-B19B-1F6C-92C0-7C26B9A6B9DE}"/>
                </a:ext>
              </a:extLst>
            </p:cNvPr>
            <p:cNvSpPr txBox="1"/>
            <p:nvPr/>
          </p:nvSpPr>
          <p:spPr>
            <a:xfrm>
              <a:off x="5433577" y="1586145"/>
              <a:ext cx="729479" cy="372862"/>
            </a:xfrm>
            <a:prstGeom prst="rect">
              <a:avLst/>
            </a:prstGeom>
            <a:noFill/>
          </p:spPr>
          <p:txBody>
            <a:bodyPr wrap="square" rtlCol="0">
              <a:spAutoFit/>
            </a:bodyPr>
            <a:lstStyle/>
            <a:p>
              <a:r>
                <a:rPr lang="es-ES" b="1" dirty="0">
                  <a:solidFill>
                    <a:srgbClr val="FF0000"/>
                  </a:solidFill>
                </a:rPr>
                <a:t>2022</a:t>
              </a:r>
            </a:p>
          </p:txBody>
        </p:sp>
      </p:grpSp>
      <p:sp>
        <p:nvSpPr>
          <p:cNvPr id="4" name="CuadroTexto 3">
            <a:extLst>
              <a:ext uri="{FF2B5EF4-FFF2-40B4-BE49-F238E27FC236}">
                <a16:creationId xmlns:a16="http://schemas.microsoft.com/office/drawing/2014/main" id="{6DC80124-7AB7-D165-0436-17DDA466439E}"/>
              </a:ext>
            </a:extLst>
          </p:cNvPr>
          <p:cNvSpPr txBox="1"/>
          <p:nvPr/>
        </p:nvSpPr>
        <p:spPr>
          <a:xfrm>
            <a:off x="5433577" y="5322163"/>
            <a:ext cx="729479" cy="372862"/>
          </a:xfrm>
          <a:prstGeom prst="rect">
            <a:avLst/>
          </a:prstGeom>
          <a:noFill/>
        </p:spPr>
        <p:txBody>
          <a:bodyPr wrap="square" rtlCol="0">
            <a:spAutoFit/>
          </a:bodyPr>
          <a:lstStyle/>
          <a:p>
            <a:r>
              <a:rPr lang="es-ES" b="1" dirty="0">
                <a:solidFill>
                  <a:srgbClr val="FF0000"/>
                </a:solidFill>
              </a:rPr>
              <a:t>2020</a:t>
            </a:r>
          </a:p>
        </p:txBody>
      </p:sp>
      <p:grpSp>
        <p:nvGrpSpPr>
          <p:cNvPr id="23" name="Grupo 22">
            <a:extLst>
              <a:ext uri="{FF2B5EF4-FFF2-40B4-BE49-F238E27FC236}">
                <a16:creationId xmlns:a16="http://schemas.microsoft.com/office/drawing/2014/main" id="{B93325EB-55FE-BA27-A356-FF10C9B4FA82}"/>
              </a:ext>
            </a:extLst>
          </p:cNvPr>
          <p:cNvGrpSpPr/>
          <p:nvPr/>
        </p:nvGrpSpPr>
        <p:grpSpPr>
          <a:xfrm>
            <a:off x="766193" y="90653"/>
            <a:ext cx="5396863" cy="1259582"/>
            <a:chOff x="736601" y="2228830"/>
            <a:chExt cx="5396863" cy="1259582"/>
          </a:xfrm>
        </p:grpSpPr>
        <p:pic>
          <p:nvPicPr>
            <p:cNvPr id="10" name="Imagen 9" descr="Texto&#10;&#10;El contenido generado por IA puede ser incorrecto.">
              <a:extLst>
                <a:ext uri="{FF2B5EF4-FFF2-40B4-BE49-F238E27FC236}">
                  <a16:creationId xmlns:a16="http://schemas.microsoft.com/office/drawing/2014/main" id="{D32F1785-1520-7775-54BD-C4FBA092940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36601" y="2228830"/>
              <a:ext cx="5359400" cy="1259582"/>
            </a:xfrm>
            <a:prstGeom prst="rect">
              <a:avLst/>
            </a:prstGeom>
            <a:ln>
              <a:noFill/>
            </a:ln>
            <a:effectLst>
              <a:outerShdw blurRad="292100" dist="139700" dir="2700000" algn="tl" rotWithShape="0">
                <a:srgbClr val="333333">
                  <a:alpha val="65000"/>
                </a:srgbClr>
              </a:outerShdw>
            </a:effectLst>
          </p:spPr>
        </p:pic>
        <p:sp>
          <p:nvSpPr>
            <p:cNvPr id="11" name="CuadroTexto 10">
              <a:extLst>
                <a:ext uri="{FF2B5EF4-FFF2-40B4-BE49-F238E27FC236}">
                  <a16:creationId xmlns:a16="http://schemas.microsoft.com/office/drawing/2014/main" id="{4E7B0FD2-954C-41F8-4097-05FC4A17DCDF}"/>
                </a:ext>
              </a:extLst>
            </p:cNvPr>
            <p:cNvSpPr txBox="1"/>
            <p:nvPr/>
          </p:nvSpPr>
          <p:spPr>
            <a:xfrm>
              <a:off x="5403985" y="3019326"/>
              <a:ext cx="729479" cy="372862"/>
            </a:xfrm>
            <a:prstGeom prst="rect">
              <a:avLst/>
            </a:prstGeom>
            <a:noFill/>
          </p:spPr>
          <p:txBody>
            <a:bodyPr wrap="square" rtlCol="0">
              <a:spAutoFit/>
            </a:bodyPr>
            <a:lstStyle/>
            <a:p>
              <a:r>
                <a:rPr lang="es-ES" b="1" dirty="0">
                  <a:solidFill>
                    <a:srgbClr val="FF0000"/>
                  </a:solidFill>
                </a:rPr>
                <a:t>2023</a:t>
              </a:r>
            </a:p>
          </p:txBody>
        </p:sp>
      </p:grpSp>
      <p:sp>
        <p:nvSpPr>
          <p:cNvPr id="25" name="CuadroTexto 24">
            <a:extLst>
              <a:ext uri="{FF2B5EF4-FFF2-40B4-BE49-F238E27FC236}">
                <a16:creationId xmlns:a16="http://schemas.microsoft.com/office/drawing/2014/main" id="{5F3945ED-5AA6-19A3-4CE4-39623C7D520E}"/>
              </a:ext>
            </a:extLst>
          </p:cNvPr>
          <p:cNvSpPr txBox="1"/>
          <p:nvPr/>
        </p:nvSpPr>
        <p:spPr>
          <a:xfrm>
            <a:off x="6726619" y="3004885"/>
            <a:ext cx="5465381" cy="3231654"/>
          </a:xfrm>
          <a:prstGeom prst="rect">
            <a:avLst/>
          </a:prstGeom>
          <a:noFill/>
        </p:spPr>
        <p:txBody>
          <a:bodyPr wrap="square" rtlCol="0">
            <a:spAutoFit/>
          </a:bodyPr>
          <a:lstStyle/>
          <a:p>
            <a:r>
              <a:rPr lang="es-ES" sz="2400" b="1" dirty="0">
                <a:solidFill>
                  <a:schemeClr val="accent1"/>
                </a:solidFill>
              </a:rPr>
              <a:t>UTILIDAD EN EL TRASPLANTE HEPATICO:</a:t>
            </a:r>
          </a:p>
          <a:p>
            <a:endParaRPr lang="es-ES" sz="2000" dirty="0"/>
          </a:p>
          <a:p>
            <a:pPr marL="342900" indent="-342900">
              <a:buFont typeface="+mj-lt"/>
              <a:buAutoNum type="alphaLcParenR"/>
            </a:pPr>
            <a:r>
              <a:rPr lang="es-ES" sz="2000" dirty="0"/>
              <a:t>Diagnostico de cirrosis y evaluación</a:t>
            </a:r>
          </a:p>
          <a:p>
            <a:pPr marL="342900" indent="-342900">
              <a:buFont typeface="+mj-lt"/>
              <a:buAutoNum type="alphaLcParenR"/>
            </a:pPr>
            <a:r>
              <a:rPr lang="es-ES" sz="2000" dirty="0" err="1"/>
              <a:t>Matching</a:t>
            </a:r>
            <a:r>
              <a:rPr lang="es-ES" sz="2000" dirty="0"/>
              <a:t> donante receptor, segmentación hepática, esteatosis, mortalidad en lista.</a:t>
            </a:r>
          </a:p>
          <a:p>
            <a:pPr marL="342900" indent="-342900">
              <a:buFont typeface="+mj-lt"/>
              <a:buAutoNum type="alphaLcParenR"/>
            </a:pPr>
            <a:r>
              <a:rPr lang="es-ES" sz="2000" dirty="0"/>
              <a:t>Supervivencia tras el trasplante.</a:t>
            </a:r>
          </a:p>
          <a:p>
            <a:pPr marL="342900" indent="-342900">
              <a:buFont typeface="+mj-lt"/>
              <a:buAutoNum type="alphaLcParenR"/>
            </a:pPr>
            <a:r>
              <a:rPr lang="es-ES" sz="2000" dirty="0"/>
              <a:t>Rechazo / Fallo del injerto.</a:t>
            </a:r>
          </a:p>
          <a:p>
            <a:pPr marL="342900" indent="-342900">
              <a:buFont typeface="+mj-lt"/>
              <a:buAutoNum type="alphaLcParenR"/>
            </a:pPr>
            <a:r>
              <a:rPr lang="es-ES" sz="2000" dirty="0"/>
              <a:t>Complicaciones post-trasplante.</a:t>
            </a:r>
          </a:p>
          <a:p>
            <a:endParaRPr lang="es-ES" sz="2000" b="1" dirty="0">
              <a:solidFill>
                <a:schemeClr val="accent1"/>
              </a:solidFill>
            </a:endParaRPr>
          </a:p>
          <a:p>
            <a:pPr algn="ctr"/>
            <a:r>
              <a:rPr lang="es-ES" sz="2000" b="1" dirty="0">
                <a:solidFill>
                  <a:schemeClr val="accent1"/>
                </a:solidFill>
              </a:rPr>
              <a:t>¿Valoración de injertos?</a:t>
            </a:r>
          </a:p>
        </p:txBody>
      </p:sp>
      <p:pic>
        <p:nvPicPr>
          <p:cNvPr id="24" name="Picture 2" descr="Resultado de imagen de machine learning">
            <a:extLst>
              <a:ext uri="{FF2B5EF4-FFF2-40B4-BE49-F238E27FC236}">
                <a16:creationId xmlns:a16="http://schemas.microsoft.com/office/drawing/2014/main" id="{A6054A7B-A6D4-92AF-78B0-A085458668D4}"/>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519028" y="209835"/>
            <a:ext cx="4471575" cy="20510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250999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124F78-D35C-09BF-BFDA-42A6F4217DB5}"/>
            </a:ext>
          </a:extLst>
        </p:cNvPr>
        <p:cNvGrpSpPr/>
        <p:nvPr/>
      </p:nvGrpSpPr>
      <p:grpSpPr>
        <a:xfrm>
          <a:off x="0" y="0"/>
          <a:ext cx="0" cy="0"/>
          <a:chOff x="0" y="0"/>
          <a:chExt cx="0" cy="0"/>
        </a:xfrm>
      </p:grpSpPr>
      <p:grpSp>
        <p:nvGrpSpPr>
          <p:cNvPr id="19" name="Grupo 18">
            <a:extLst>
              <a:ext uri="{FF2B5EF4-FFF2-40B4-BE49-F238E27FC236}">
                <a16:creationId xmlns:a16="http://schemas.microsoft.com/office/drawing/2014/main" id="{5FEE6BC4-3DB6-6CDB-FC88-E361BB6E01F5}"/>
              </a:ext>
            </a:extLst>
          </p:cNvPr>
          <p:cNvGrpSpPr>
            <a:grpSpLocks noGrp="1" noUngrp="1" noRot="1" noMove="1" noResize="1"/>
          </p:cNvGrpSpPr>
          <p:nvPr/>
        </p:nvGrpSpPr>
        <p:grpSpPr>
          <a:xfrm>
            <a:off x="0" y="6106645"/>
            <a:ext cx="12192000" cy="683114"/>
            <a:chOff x="0" y="6106645"/>
            <a:chExt cx="12192000" cy="683114"/>
          </a:xfrm>
        </p:grpSpPr>
        <p:grpSp>
          <p:nvGrpSpPr>
            <p:cNvPr id="14" name="Grupo 13">
              <a:extLst>
                <a:ext uri="{FF2B5EF4-FFF2-40B4-BE49-F238E27FC236}">
                  <a16:creationId xmlns:a16="http://schemas.microsoft.com/office/drawing/2014/main" id="{A1EBB1E5-83E9-90FB-F748-1583C28383DC}"/>
                </a:ext>
              </a:extLst>
            </p:cNvPr>
            <p:cNvGrpSpPr>
              <a:grpSpLocks noGrp="1" noUngrp="1" noRot="1" noMove="1" noResize="1"/>
            </p:cNvGrpSpPr>
            <p:nvPr/>
          </p:nvGrpSpPr>
          <p:grpSpPr>
            <a:xfrm>
              <a:off x="0" y="6106645"/>
              <a:ext cx="12192000" cy="683114"/>
              <a:chOff x="0" y="6174885"/>
              <a:chExt cx="12192000" cy="683114"/>
            </a:xfrm>
          </p:grpSpPr>
          <p:grpSp>
            <p:nvGrpSpPr>
              <p:cNvPr id="8" name="Grupo 7">
                <a:extLst>
                  <a:ext uri="{FF2B5EF4-FFF2-40B4-BE49-F238E27FC236}">
                    <a16:creationId xmlns:a16="http://schemas.microsoft.com/office/drawing/2014/main" id="{DEF49948-E4BD-C048-87C8-A1BD6D169D17}"/>
                  </a:ext>
                </a:extLst>
              </p:cNvPr>
              <p:cNvGrpSpPr>
                <a:grpSpLocks noGrp="1" noUngrp="1" noRot="1" noMove="1" noResize="1"/>
              </p:cNvGrpSpPr>
              <p:nvPr/>
            </p:nvGrpSpPr>
            <p:grpSpPr>
              <a:xfrm>
                <a:off x="0" y="6174885"/>
                <a:ext cx="12192000" cy="665963"/>
                <a:chOff x="0" y="6174885"/>
                <a:chExt cx="12192000" cy="665963"/>
              </a:xfrm>
            </p:grpSpPr>
            <p:grpSp>
              <p:nvGrpSpPr>
                <p:cNvPr id="12" name="Grupo 11">
                  <a:extLst>
                    <a:ext uri="{FF2B5EF4-FFF2-40B4-BE49-F238E27FC236}">
                      <a16:creationId xmlns:a16="http://schemas.microsoft.com/office/drawing/2014/main" id="{6C207432-04E4-7A21-54CF-8EA94BFDDCA0}"/>
                    </a:ext>
                  </a:extLst>
                </p:cNvPr>
                <p:cNvGrpSpPr>
                  <a:grpSpLocks noGrp="1" noUngrp="1" noRot="1" noMove="1" noResize="1"/>
                </p:cNvGrpSpPr>
                <p:nvPr/>
              </p:nvGrpSpPr>
              <p:grpSpPr>
                <a:xfrm>
                  <a:off x="0" y="6174885"/>
                  <a:ext cx="12192000" cy="638667"/>
                  <a:chOff x="0" y="6174885"/>
                  <a:chExt cx="12192000" cy="638667"/>
                </a:xfrm>
              </p:grpSpPr>
              <p:cxnSp>
                <p:nvCxnSpPr>
                  <p:cNvPr id="5" name="Conector recto 4">
                    <a:extLst>
                      <a:ext uri="{FF2B5EF4-FFF2-40B4-BE49-F238E27FC236}">
                        <a16:creationId xmlns:a16="http://schemas.microsoft.com/office/drawing/2014/main" id="{4F4718E7-CBB9-42C8-7A93-4DD3A7F5D328}"/>
                      </a:ext>
                    </a:extLst>
                  </p:cNvPr>
                  <p:cNvCxnSpPr>
                    <a:cxnSpLocks noGrp="1" noRot="1" noMove="1" noResize="1" noEditPoints="1" noAdjustHandles="1" noChangeArrowheads="1" noChangeShapeType="1"/>
                  </p:cNvCxnSpPr>
                  <p:nvPr/>
                </p:nvCxnSpPr>
                <p:spPr>
                  <a:xfrm>
                    <a:off x="0" y="6575756"/>
                    <a:ext cx="12192000" cy="0"/>
                  </a:xfrm>
                  <a:prstGeom prst="line">
                    <a:avLst/>
                  </a:prstGeom>
                  <a:ln w="76200">
                    <a:solidFill>
                      <a:srgbClr val="00A2E2"/>
                    </a:solidFill>
                  </a:ln>
                </p:spPr>
                <p:style>
                  <a:lnRef idx="1">
                    <a:schemeClr val="accent1"/>
                  </a:lnRef>
                  <a:fillRef idx="0">
                    <a:schemeClr val="accent1"/>
                  </a:fillRef>
                  <a:effectRef idx="0">
                    <a:schemeClr val="accent1"/>
                  </a:effectRef>
                  <a:fontRef idx="minor">
                    <a:schemeClr val="tx1"/>
                  </a:fontRef>
                </p:style>
              </p:cxnSp>
              <p:cxnSp>
                <p:nvCxnSpPr>
                  <p:cNvPr id="6" name="Conector recto 5">
                    <a:extLst>
                      <a:ext uri="{FF2B5EF4-FFF2-40B4-BE49-F238E27FC236}">
                        <a16:creationId xmlns:a16="http://schemas.microsoft.com/office/drawing/2014/main" id="{719440AB-3F04-CE1F-A74A-17C849FF7FD3}"/>
                      </a:ext>
                    </a:extLst>
                  </p:cNvPr>
                  <p:cNvCxnSpPr>
                    <a:cxnSpLocks noGrp="1" noRot="1" noMove="1" noResize="1" noEditPoints="1" noAdjustHandles="1" noChangeArrowheads="1" noChangeShapeType="1"/>
                  </p:cNvCxnSpPr>
                  <p:nvPr/>
                </p:nvCxnSpPr>
                <p:spPr>
                  <a:xfrm>
                    <a:off x="0" y="6716404"/>
                    <a:ext cx="12192000" cy="0"/>
                  </a:xfrm>
                  <a:prstGeom prst="line">
                    <a:avLst/>
                  </a:prstGeom>
                  <a:ln w="76200">
                    <a:solidFill>
                      <a:srgbClr val="8E7A85"/>
                    </a:solidFill>
                  </a:ln>
                </p:spPr>
                <p:style>
                  <a:lnRef idx="1">
                    <a:schemeClr val="accent1"/>
                  </a:lnRef>
                  <a:fillRef idx="0">
                    <a:schemeClr val="accent1"/>
                  </a:fillRef>
                  <a:effectRef idx="0">
                    <a:schemeClr val="accent1"/>
                  </a:effectRef>
                  <a:fontRef idx="minor">
                    <a:schemeClr val="tx1"/>
                  </a:fontRef>
                </p:style>
              </p:cxnSp>
              <p:sp>
                <p:nvSpPr>
                  <p:cNvPr id="9" name="Rectangle 16">
                    <a:extLst>
                      <a:ext uri="{FF2B5EF4-FFF2-40B4-BE49-F238E27FC236}">
                        <a16:creationId xmlns:a16="http://schemas.microsoft.com/office/drawing/2014/main" id="{6CA7B3F4-993C-C5E8-FD36-7DE5C63F3A16}"/>
                      </a:ext>
                    </a:extLst>
                  </p:cNvPr>
                  <p:cNvSpPr>
                    <a:spLocks noGrp="1" noRot="1" noMove="1" noResize="1" noEditPoints="1" noAdjustHandles="1" noChangeArrowheads="1" noChangeShapeType="1"/>
                  </p:cNvSpPr>
                  <p:nvPr/>
                </p:nvSpPr>
                <p:spPr>
                  <a:xfrm>
                    <a:off x="207590" y="6174885"/>
                    <a:ext cx="2426428" cy="6386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pic>
              <p:nvPicPr>
                <p:cNvPr id="7" name="Imagen 6">
                  <a:extLst>
                    <a:ext uri="{FF2B5EF4-FFF2-40B4-BE49-F238E27FC236}">
                      <a16:creationId xmlns:a16="http://schemas.microsoft.com/office/drawing/2014/main" id="{736D52D1-7308-3E79-DC9D-B93C73392C3D}"/>
                    </a:ext>
                  </a:extLst>
                </p:cNvPr>
                <p:cNvPicPr>
                  <a:picLocks noGrp="1" noRot="1" noChangeAspect="1" noMove="1" noResize="1" noEditPoints="1" noAdjustHandles="1" noChangeArrowheads="1" noChangeShapeType="1" noCrop="1"/>
                </p:cNvPicPr>
                <p:nvPr/>
              </p:nvPicPr>
              <p:blipFill>
                <a:blip r:embed="rId3"/>
                <a:stretch>
                  <a:fillRect/>
                </a:stretch>
              </p:blipFill>
              <p:spPr>
                <a:xfrm>
                  <a:off x="367615" y="6202181"/>
                  <a:ext cx="1219274" cy="638667"/>
                </a:xfrm>
                <a:prstGeom prst="rect">
                  <a:avLst/>
                </a:prstGeom>
              </p:spPr>
            </p:pic>
          </p:grpSp>
          <p:pic>
            <p:nvPicPr>
              <p:cNvPr id="13" name="Imagen 12">
                <a:extLst>
                  <a:ext uri="{FF2B5EF4-FFF2-40B4-BE49-F238E27FC236}">
                    <a16:creationId xmlns:a16="http://schemas.microsoft.com/office/drawing/2014/main" id="{9AA60728-7F5F-C9E4-0406-4C751385FC2F}"/>
                  </a:ext>
                </a:extLst>
              </p:cNvPr>
              <p:cNvPicPr>
                <a:picLocks noGrp="1" noRot="1" noChangeAspect="1" noMove="1" noResize="1" noEditPoints="1" noAdjustHandles="1" noChangeArrowheads="1" noChangeShapeType="1" noCrop="1"/>
              </p:cNvPicPr>
              <p:nvPr/>
            </p:nvPicPr>
            <p:blipFill>
              <a:blip r:embed="rId4"/>
              <a:stretch>
                <a:fillRect/>
              </a:stretch>
            </p:blipFill>
            <p:spPr>
              <a:xfrm>
                <a:off x="1559593" y="6202180"/>
                <a:ext cx="930237" cy="655819"/>
              </a:xfrm>
              <a:prstGeom prst="rect">
                <a:avLst/>
              </a:prstGeom>
            </p:spPr>
          </p:pic>
        </p:grpSp>
        <p:sp>
          <p:nvSpPr>
            <p:cNvPr id="15" name="Rectángulo 14">
              <a:extLst>
                <a:ext uri="{FF2B5EF4-FFF2-40B4-BE49-F238E27FC236}">
                  <a16:creationId xmlns:a16="http://schemas.microsoft.com/office/drawing/2014/main" id="{C546B742-335E-1538-982E-BA963242F30B}"/>
                </a:ext>
              </a:extLst>
            </p:cNvPr>
            <p:cNvSpPr>
              <a:spLocks noGrp="1" noRot="1" noMove="1" noResize="1" noEditPoints="1" noAdjustHandles="1" noChangeArrowheads="1" noChangeShapeType="1"/>
            </p:cNvSpPr>
            <p:nvPr/>
          </p:nvSpPr>
          <p:spPr>
            <a:xfrm>
              <a:off x="9880979" y="6133940"/>
              <a:ext cx="2103431" cy="643098"/>
            </a:xfrm>
            <a:prstGeom prst="rect">
              <a:avLst/>
            </a:prstGeom>
            <a:solidFill>
              <a:srgbClr val="FDFEF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16" name="Grupo 15">
            <a:extLst>
              <a:ext uri="{FF2B5EF4-FFF2-40B4-BE49-F238E27FC236}">
                <a16:creationId xmlns:a16="http://schemas.microsoft.com/office/drawing/2014/main" id="{862266B6-53BE-0CB2-9EC1-26857BBA9F54}"/>
              </a:ext>
            </a:extLst>
          </p:cNvPr>
          <p:cNvGrpSpPr/>
          <p:nvPr/>
        </p:nvGrpSpPr>
        <p:grpSpPr>
          <a:xfrm>
            <a:off x="9165475" y="6364946"/>
            <a:ext cx="6093994" cy="400110"/>
            <a:chOff x="-321843" y="6376403"/>
            <a:chExt cx="6093994" cy="400110"/>
          </a:xfrm>
        </p:grpSpPr>
        <p:sp>
          <p:nvSpPr>
            <p:cNvPr id="17" name="QuadreDeText 11">
              <a:extLst>
                <a:ext uri="{FF2B5EF4-FFF2-40B4-BE49-F238E27FC236}">
                  <a16:creationId xmlns:a16="http://schemas.microsoft.com/office/drawing/2014/main" id="{303C8F60-1AC0-E90D-46C9-859F4884C4B5}"/>
                </a:ext>
              </a:extLst>
            </p:cNvPr>
            <p:cNvSpPr txBox="1"/>
            <p:nvPr/>
          </p:nvSpPr>
          <p:spPr>
            <a:xfrm>
              <a:off x="-321843" y="6376403"/>
              <a:ext cx="6093994" cy="400110"/>
            </a:xfrm>
            <a:prstGeom prst="rect">
              <a:avLst/>
            </a:prstGeom>
            <a:noFill/>
          </p:spPr>
          <p:txBody>
            <a:bodyPr wrap="square">
              <a:spAutoFit/>
            </a:bodyPr>
            <a:lstStyle/>
            <a:p>
              <a:r>
                <a:rPr lang="es-ES" sz="2000" dirty="0">
                  <a:solidFill>
                    <a:srgbClr val="00A2E2"/>
                  </a:solidFill>
                  <a:effectLst/>
                  <a:latin typeface="Calibri" panose="020F0502020204030204" pitchFamily="34" charset="0"/>
                  <a:ea typeface="Times New Roman" panose="02020603050405020304" pitchFamily="18" charset="0"/>
                  <a:cs typeface="Times New Roman" panose="02020603050405020304" pitchFamily="18" charset="0"/>
                </a:rPr>
                <a:t>                   </a:t>
              </a:r>
              <a:r>
                <a:rPr lang="es-ES" sz="2000" dirty="0">
                  <a:solidFill>
                    <a:srgbClr val="01A2E2"/>
                  </a:solidFill>
                  <a:effectLst/>
                  <a:latin typeface="Calibri" panose="020F0502020204030204" pitchFamily="34" charset="0"/>
                  <a:ea typeface="Times New Roman" panose="02020603050405020304" pitchFamily="18" charset="0"/>
                  <a:cs typeface="Times New Roman" panose="02020603050405020304" pitchFamily="18" charset="0"/>
                </a:rPr>
                <a:t>@SETHepatico</a:t>
              </a:r>
              <a:endParaRPr lang="es-ES" sz="2000" dirty="0">
                <a:solidFill>
                  <a:srgbClr val="01A2E2"/>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8" name="Imagen 17" descr="Forma&#10;&#10;Descripción generada automáticamente con confianza media">
              <a:extLst>
                <a:ext uri="{FF2B5EF4-FFF2-40B4-BE49-F238E27FC236}">
                  <a16:creationId xmlns:a16="http://schemas.microsoft.com/office/drawing/2014/main" id="{A38ADFD8-B721-161F-1B42-A4C010E3B115}"/>
                </a:ext>
              </a:extLst>
            </p:cNvPr>
            <p:cNvPicPr>
              <a:picLocks noChangeAspect="1"/>
            </p:cNvPicPr>
            <p:nvPr/>
          </p:nvPicPr>
          <p:blipFill>
            <a:blip r:embed="rId5">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488523" y="6395787"/>
              <a:ext cx="353606" cy="361341"/>
            </a:xfrm>
            <a:prstGeom prst="rect">
              <a:avLst/>
            </a:prstGeom>
          </p:spPr>
        </p:pic>
      </p:grpSp>
      <p:pic>
        <p:nvPicPr>
          <p:cNvPr id="2" name="Imagen 1">
            <a:extLst>
              <a:ext uri="{FF2B5EF4-FFF2-40B4-BE49-F238E27FC236}">
                <a16:creationId xmlns:a16="http://schemas.microsoft.com/office/drawing/2014/main" id="{B49414A2-9484-B54B-3D57-A7F511AA3C70}"/>
              </a:ext>
            </a:extLst>
          </p:cNvPr>
          <p:cNvPicPr>
            <a:picLocks noChangeAspect="1"/>
          </p:cNvPicPr>
          <p:nvPr/>
        </p:nvPicPr>
        <p:blipFill>
          <a:blip r:embed="rId6"/>
          <a:stretch>
            <a:fillRect/>
          </a:stretch>
        </p:blipFill>
        <p:spPr>
          <a:xfrm>
            <a:off x="207590" y="1434818"/>
            <a:ext cx="6560671" cy="4215347"/>
          </a:xfrm>
          <a:prstGeom prst="rect">
            <a:avLst/>
          </a:prstGeom>
        </p:spPr>
      </p:pic>
      <p:pic>
        <p:nvPicPr>
          <p:cNvPr id="4" name="Imagen 3">
            <a:extLst>
              <a:ext uri="{FF2B5EF4-FFF2-40B4-BE49-F238E27FC236}">
                <a16:creationId xmlns:a16="http://schemas.microsoft.com/office/drawing/2014/main" id="{06E8695A-BAA2-E081-134A-748B26AF5685}"/>
              </a:ext>
            </a:extLst>
          </p:cNvPr>
          <p:cNvPicPr>
            <a:picLocks noChangeAspect="1"/>
          </p:cNvPicPr>
          <p:nvPr/>
        </p:nvPicPr>
        <p:blipFill>
          <a:blip r:embed="rId7"/>
          <a:stretch>
            <a:fillRect/>
          </a:stretch>
        </p:blipFill>
        <p:spPr>
          <a:xfrm>
            <a:off x="572069" y="201074"/>
            <a:ext cx="11035902" cy="659878"/>
          </a:xfrm>
          <a:prstGeom prst="rect">
            <a:avLst/>
          </a:prstGeom>
        </p:spPr>
      </p:pic>
      <p:pic>
        <p:nvPicPr>
          <p:cNvPr id="10" name="Imagen 9">
            <a:extLst>
              <a:ext uri="{FF2B5EF4-FFF2-40B4-BE49-F238E27FC236}">
                <a16:creationId xmlns:a16="http://schemas.microsoft.com/office/drawing/2014/main" id="{10F8EB83-6281-27A3-81CC-E364FDA21253}"/>
              </a:ext>
            </a:extLst>
          </p:cNvPr>
          <p:cNvPicPr>
            <a:picLocks noChangeAspect="1"/>
          </p:cNvPicPr>
          <p:nvPr/>
        </p:nvPicPr>
        <p:blipFill>
          <a:blip r:embed="rId8"/>
          <a:stretch>
            <a:fillRect/>
          </a:stretch>
        </p:blipFill>
        <p:spPr>
          <a:xfrm>
            <a:off x="6806195" y="1547718"/>
            <a:ext cx="5385805" cy="3694041"/>
          </a:xfrm>
          <a:prstGeom prst="rect">
            <a:avLst/>
          </a:prstGeom>
        </p:spPr>
      </p:pic>
    </p:spTree>
    <p:extLst>
      <p:ext uri="{BB962C8B-B14F-4D97-AF65-F5344CB8AC3E}">
        <p14:creationId xmlns:p14="http://schemas.microsoft.com/office/powerpoint/2010/main" val="23212784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C2E2DD-E6B2-0A9B-C9D2-E66472BB7225}"/>
            </a:ext>
          </a:extLst>
        </p:cNvPr>
        <p:cNvGrpSpPr/>
        <p:nvPr/>
      </p:nvGrpSpPr>
      <p:grpSpPr>
        <a:xfrm>
          <a:off x="0" y="0"/>
          <a:ext cx="0" cy="0"/>
          <a:chOff x="0" y="0"/>
          <a:chExt cx="0" cy="0"/>
        </a:xfrm>
      </p:grpSpPr>
      <p:grpSp>
        <p:nvGrpSpPr>
          <p:cNvPr id="19" name="Grupo 18">
            <a:extLst>
              <a:ext uri="{FF2B5EF4-FFF2-40B4-BE49-F238E27FC236}">
                <a16:creationId xmlns:a16="http://schemas.microsoft.com/office/drawing/2014/main" id="{3652BE65-A839-E2B9-E8FE-9954D037952B}"/>
              </a:ext>
            </a:extLst>
          </p:cNvPr>
          <p:cNvGrpSpPr>
            <a:grpSpLocks noGrp="1" noUngrp="1" noRot="1" noMove="1" noResize="1"/>
          </p:cNvGrpSpPr>
          <p:nvPr/>
        </p:nvGrpSpPr>
        <p:grpSpPr>
          <a:xfrm>
            <a:off x="0" y="6106645"/>
            <a:ext cx="12192000" cy="683114"/>
            <a:chOff x="0" y="6106645"/>
            <a:chExt cx="12192000" cy="683114"/>
          </a:xfrm>
        </p:grpSpPr>
        <p:grpSp>
          <p:nvGrpSpPr>
            <p:cNvPr id="14" name="Grupo 13">
              <a:extLst>
                <a:ext uri="{FF2B5EF4-FFF2-40B4-BE49-F238E27FC236}">
                  <a16:creationId xmlns:a16="http://schemas.microsoft.com/office/drawing/2014/main" id="{CB4894CD-2EB0-19FD-A02F-BA5B10245973}"/>
                </a:ext>
              </a:extLst>
            </p:cNvPr>
            <p:cNvGrpSpPr>
              <a:grpSpLocks noGrp="1" noUngrp="1" noRot="1" noMove="1" noResize="1"/>
            </p:cNvGrpSpPr>
            <p:nvPr/>
          </p:nvGrpSpPr>
          <p:grpSpPr>
            <a:xfrm>
              <a:off x="0" y="6106645"/>
              <a:ext cx="12192000" cy="683114"/>
              <a:chOff x="0" y="6174885"/>
              <a:chExt cx="12192000" cy="683114"/>
            </a:xfrm>
          </p:grpSpPr>
          <p:grpSp>
            <p:nvGrpSpPr>
              <p:cNvPr id="8" name="Grupo 7">
                <a:extLst>
                  <a:ext uri="{FF2B5EF4-FFF2-40B4-BE49-F238E27FC236}">
                    <a16:creationId xmlns:a16="http://schemas.microsoft.com/office/drawing/2014/main" id="{77D77593-AF0F-DE58-503E-EDE59134FE3C}"/>
                  </a:ext>
                </a:extLst>
              </p:cNvPr>
              <p:cNvGrpSpPr>
                <a:grpSpLocks noGrp="1" noUngrp="1" noRot="1" noMove="1" noResize="1"/>
              </p:cNvGrpSpPr>
              <p:nvPr/>
            </p:nvGrpSpPr>
            <p:grpSpPr>
              <a:xfrm>
                <a:off x="0" y="6174885"/>
                <a:ext cx="12192000" cy="665963"/>
                <a:chOff x="0" y="6174885"/>
                <a:chExt cx="12192000" cy="665963"/>
              </a:xfrm>
            </p:grpSpPr>
            <p:grpSp>
              <p:nvGrpSpPr>
                <p:cNvPr id="12" name="Grupo 11">
                  <a:extLst>
                    <a:ext uri="{FF2B5EF4-FFF2-40B4-BE49-F238E27FC236}">
                      <a16:creationId xmlns:a16="http://schemas.microsoft.com/office/drawing/2014/main" id="{5D6C658D-65E2-4E65-640A-0FF9A1AC8560}"/>
                    </a:ext>
                  </a:extLst>
                </p:cNvPr>
                <p:cNvGrpSpPr>
                  <a:grpSpLocks noGrp="1" noUngrp="1" noRot="1" noMove="1" noResize="1"/>
                </p:cNvGrpSpPr>
                <p:nvPr/>
              </p:nvGrpSpPr>
              <p:grpSpPr>
                <a:xfrm>
                  <a:off x="0" y="6174885"/>
                  <a:ext cx="12192000" cy="638667"/>
                  <a:chOff x="0" y="6174885"/>
                  <a:chExt cx="12192000" cy="638667"/>
                </a:xfrm>
              </p:grpSpPr>
              <p:cxnSp>
                <p:nvCxnSpPr>
                  <p:cNvPr id="5" name="Conector recto 4">
                    <a:extLst>
                      <a:ext uri="{FF2B5EF4-FFF2-40B4-BE49-F238E27FC236}">
                        <a16:creationId xmlns:a16="http://schemas.microsoft.com/office/drawing/2014/main" id="{ED49409D-326F-EF3F-C976-8EED452C161E}"/>
                      </a:ext>
                    </a:extLst>
                  </p:cNvPr>
                  <p:cNvCxnSpPr>
                    <a:cxnSpLocks noGrp="1" noRot="1" noMove="1" noResize="1" noEditPoints="1" noAdjustHandles="1" noChangeArrowheads="1" noChangeShapeType="1"/>
                  </p:cNvCxnSpPr>
                  <p:nvPr/>
                </p:nvCxnSpPr>
                <p:spPr>
                  <a:xfrm>
                    <a:off x="0" y="6575756"/>
                    <a:ext cx="12192000" cy="0"/>
                  </a:xfrm>
                  <a:prstGeom prst="line">
                    <a:avLst/>
                  </a:prstGeom>
                  <a:ln w="76200">
                    <a:solidFill>
                      <a:srgbClr val="00A2E2"/>
                    </a:solidFill>
                  </a:ln>
                </p:spPr>
                <p:style>
                  <a:lnRef idx="1">
                    <a:schemeClr val="accent1"/>
                  </a:lnRef>
                  <a:fillRef idx="0">
                    <a:schemeClr val="accent1"/>
                  </a:fillRef>
                  <a:effectRef idx="0">
                    <a:schemeClr val="accent1"/>
                  </a:effectRef>
                  <a:fontRef idx="minor">
                    <a:schemeClr val="tx1"/>
                  </a:fontRef>
                </p:style>
              </p:cxnSp>
              <p:cxnSp>
                <p:nvCxnSpPr>
                  <p:cNvPr id="6" name="Conector recto 5">
                    <a:extLst>
                      <a:ext uri="{FF2B5EF4-FFF2-40B4-BE49-F238E27FC236}">
                        <a16:creationId xmlns:a16="http://schemas.microsoft.com/office/drawing/2014/main" id="{D197C0EF-6832-24B6-2E00-14691CDC1EB4}"/>
                      </a:ext>
                    </a:extLst>
                  </p:cNvPr>
                  <p:cNvCxnSpPr>
                    <a:cxnSpLocks noGrp="1" noRot="1" noMove="1" noResize="1" noEditPoints="1" noAdjustHandles="1" noChangeArrowheads="1" noChangeShapeType="1"/>
                  </p:cNvCxnSpPr>
                  <p:nvPr/>
                </p:nvCxnSpPr>
                <p:spPr>
                  <a:xfrm>
                    <a:off x="0" y="6716404"/>
                    <a:ext cx="12192000" cy="0"/>
                  </a:xfrm>
                  <a:prstGeom prst="line">
                    <a:avLst/>
                  </a:prstGeom>
                  <a:ln w="76200">
                    <a:solidFill>
                      <a:srgbClr val="8E7A85"/>
                    </a:solidFill>
                  </a:ln>
                </p:spPr>
                <p:style>
                  <a:lnRef idx="1">
                    <a:schemeClr val="accent1"/>
                  </a:lnRef>
                  <a:fillRef idx="0">
                    <a:schemeClr val="accent1"/>
                  </a:fillRef>
                  <a:effectRef idx="0">
                    <a:schemeClr val="accent1"/>
                  </a:effectRef>
                  <a:fontRef idx="minor">
                    <a:schemeClr val="tx1"/>
                  </a:fontRef>
                </p:style>
              </p:cxnSp>
              <p:sp>
                <p:nvSpPr>
                  <p:cNvPr id="9" name="Rectangle 16">
                    <a:extLst>
                      <a:ext uri="{FF2B5EF4-FFF2-40B4-BE49-F238E27FC236}">
                        <a16:creationId xmlns:a16="http://schemas.microsoft.com/office/drawing/2014/main" id="{59994C1F-73CF-F790-ED7F-0F75A32B31C4}"/>
                      </a:ext>
                    </a:extLst>
                  </p:cNvPr>
                  <p:cNvSpPr>
                    <a:spLocks noGrp="1" noRot="1" noMove="1" noResize="1" noEditPoints="1" noAdjustHandles="1" noChangeArrowheads="1" noChangeShapeType="1"/>
                  </p:cNvSpPr>
                  <p:nvPr/>
                </p:nvSpPr>
                <p:spPr>
                  <a:xfrm>
                    <a:off x="207590" y="6174885"/>
                    <a:ext cx="2426428" cy="6386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pic>
              <p:nvPicPr>
                <p:cNvPr id="7" name="Imagen 6">
                  <a:extLst>
                    <a:ext uri="{FF2B5EF4-FFF2-40B4-BE49-F238E27FC236}">
                      <a16:creationId xmlns:a16="http://schemas.microsoft.com/office/drawing/2014/main" id="{8AFA915E-8889-C2A9-7DC7-79DE634573AF}"/>
                    </a:ext>
                  </a:extLst>
                </p:cNvPr>
                <p:cNvPicPr>
                  <a:picLocks noGrp="1" noRot="1" noChangeAspect="1" noMove="1" noResize="1" noEditPoints="1" noAdjustHandles="1" noChangeArrowheads="1" noChangeShapeType="1" noCrop="1"/>
                </p:cNvPicPr>
                <p:nvPr/>
              </p:nvPicPr>
              <p:blipFill>
                <a:blip r:embed="rId2"/>
                <a:stretch>
                  <a:fillRect/>
                </a:stretch>
              </p:blipFill>
              <p:spPr>
                <a:xfrm>
                  <a:off x="367615" y="6202181"/>
                  <a:ext cx="1219274" cy="638667"/>
                </a:xfrm>
                <a:prstGeom prst="rect">
                  <a:avLst/>
                </a:prstGeom>
              </p:spPr>
            </p:pic>
          </p:grpSp>
          <p:pic>
            <p:nvPicPr>
              <p:cNvPr id="13" name="Imagen 12">
                <a:extLst>
                  <a:ext uri="{FF2B5EF4-FFF2-40B4-BE49-F238E27FC236}">
                    <a16:creationId xmlns:a16="http://schemas.microsoft.com/office/drawing/2014/main" id="{43313923-8964-A32B-3DF3-80E2E1836C3B}"/>
                  </a:ext>
                </a:extLst>
              </p:cNvPr>
              <p:cNvPicPr>
                <a:picLocks noGrp="1" noRot="1" noChangeAspect="1" noMove="1" noResize="1" noEditPoints="1" noAdjustHandles="1" noChangeArrowheads="1" noChangeShapeType="1" noCrop="1"/>
              </p:cNvPicPr>
              <p:nvPr/>
            </p:nvPicPr>
            <p:blipFill>
              <a:blip r:embed="rId3"/>
              <a:stretch>
                <a:fillRect/>
              </a:stretch>
            </p:blipFill>
            <p:spPr>
              <a:xfrm>
                <a:off x="1559593" y="6202180"/>
                <a:ext cx="930237" cy="655819"/>
              </a:xfrm>
              <a:prstGeom prst="rect">
                <a:avLst/>
              </a:prstGeom>
            </p:spPr>
          </p:pic>
        </p:grpSp>
        <p:sp>
          <p:nvSpPr>
            <p:cNvPr id="15" name="Rectángulo 14">
              <a:extLst>
                <a:ext uri="{FF2B5EF4-FFF2-40B4-BE49-F238E27FC236}">
                  <a16:creationId xmlns:a16="http://schemas.microsoft.com/office/drawing/2014/main" id="{030E3882-CD4E-F079-608C-6E52E08849E6}"/>
                </a:ext>
              </a:extLst>
            </p:cNvPr>
            <p:cNvSpPr>
              <a:spLocks noGrp="1" noRot="1" noMove="1" noResize="1" noEditPoints="1" noAdjustHandles="1" noChangeArrowheads="1" noChangeShapeType="1"/>
            </p:cNvSpPr>
            <p:nvPr/>
          </p:nvSpPr>
          <p:spPr>
            <a:xfrm>
              <a:off x="9880979" y="6133940"/>
              <a:ext cx="2103431" cy="643098"/>
            </a:xfrm>
            <a:prstGeom prst="rect">
              <a:avLst/>
            </a:prstGeom>
            <a:solidFill>
              <a:srgbClr val="FDFEF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16" name="Grupo 15">
            <a:extLst>
              <a:ext uri="{FF2B5EF4-FFF2-40B4-BE49-F238E27FC236}">
                <a16:creationId xmlns:a16="http://schemas.microsoft.com/office/drawing/2014/main" id="{A94F6706-FF5A-C159-95AA-EC5482CEB62E}"/>
              </a:ext>
            </a:extLst>
          </p:cNvPr>
          <p:cNvGrpSpPr/>
          <p:nvPr/>
        </p:nvGrpSpPr>
        <p:grpSpPr>
          <a:xfrm>
            <a:off x="9165475" y="6364946"/>
            <a:ext cx="6093994" cy="400110"/>
            <a:chOff x="-321843" y="6376403"/>
            <a:chExt cx="6093994" cy="400110"/>
          </a:xfrm>
        </p:grpSpPr>
        <p:sp>
          <p:nvSpPr>
            <p:cNvPr id="17" name="QuadreDeText 11">
              <a:extLst>
                <a:ext uri="{FF2B5EF4-FFF2-40B4-BE49-F238E27FC236}">
                  <a16:creationId xmlns:a16="http://schemas.microsoft.com/office/drawing/2014/main" id="{353A9C6E-BDFB-DB42-FD3C-61596D639298}"/>
                </a:ext>
              </a:extLst>
            </p:cNvPr>
            <p:cNvSpPr txBox="1"/>
            <p:nvPr/>
          </p:nvSpPr>
          <p:spPr>
            <a:xfrm>
              <a:off x="-321843" y="6376403"/>
              <a:ext cx="6093994" cy="400110"/>
            </a:xfrm>
            <a:prstGeom prst="rect">
              <a:avLst/>
            </a:prstGeom>
            <a:noFill/>
          </p:spPr>
          <p:txBody>
            <a:bodyPr wrap="square">
              <a:spAutoFit/>
            </a:bodyPr>
            <a:lstStyle/>
            <a:p>
              <a:r>
                <a:rPr lang="es-ES" sz="2000" dirty="0">
                  <a:solidFill>
                    <a:srgbClr val="00A2E2"/>
                  </a:solidFill>
                  <a:effectLst/>
                  <a:latin typeface="Calibri" panose="020F0502020204030204" pitchFamily="34" charset="0"/>
                  <a:ea typeface="Times New Roman" panose="02020603050405020304" pitchFamily="18" charset="0"/>
                  <a:cs typeface="Times New Roman" panose="02020603050405020304" pitchFamily="18" charset="0"/>
                </a:rPr>
                <a:t>                   </a:t>
              </a:r>
              <a:r>
                <a:rPr lang="es-ES" sz="2000" dirty="0">
                  <a:solidFill>
                    <a:srgbClr val="01A2E2"/>
                  </a:solidFill>
                  <a:effectLst/>
                  <a:latin typeface="Calibri" panose="020F0502020204030204" pitchFamily="34" charset="0"/>
                  <a:ea typeface="Times New Roman" panose="02020603050405020304" pitchFamily="18" charset="0"/>
                  <a:cs typeface="Times New Roman" panose="02020603050405020304" pitchFamily="18" charset="0"/>
                </a:rPr>
                <a:t>@SETHepatico</a:t>
              </a:r>
              <a:endParaRPr lang="es-ES" sz="2000" dirty="0">
                <a:solidFill>
                  <a:srgbClr val="01A2E2"/>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8" name="Imagen 17" descr="Forma&#10;&#10;Descripción generada automáticamente con confianza media">
              <a:extLst>
                <a:ext uri="{FF2B5EF4-FFF2-40B4-BE49-F238E27FC236}">
                  <a16:creationId xmlns:a16="http://schemas.microsoft.com/office/drawing/2014/main" id="{13CDAADC-5046-8DF8-479F-C722C487E3EF}"/>
                </a:ext>
              </a:extLst>
            </p:cNvPr>
            <p:cNvPicPr>
              <a:picLocks noChangeAspect="1"/>
            </p:cNvPicPr>
            <p:nvPr/>
          </p:nvPicPr>
          <p:blipFill>
            <a:blip r:embed="rId4">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488523" y="6395787"/>
              <a:ext cx="353606" cy="361341"/>
            </a:xfrm>
            <a:prstGeom prst="rect">
              <a:avLst/>
            </a:prstGeom>
          </p:spPr>
        </p:pic>
      </p:grpSp>
      <p:pic>
        <p:nvPicPr>
          <p:cNvPr id="2" name="Imagen 1">
            <a:extLst>
              <a:ext uri="{FF2B5EF4-FFF2-40B4-BE49-F238E27FC236}">
                <a16:creationId xmlns:a16="http://schemas.microsoft.com/office/drawing/2014/main" id="{95263186-4504-457F-66B7-E0D692F2DC01}"/>
              </a:ext>
            </a:extLst>
          </p:cNvPr>
          <p:cNvPicPr>
            <a:picLocks noChangeAspect="1"/>
          </p:cNvPicPr>
          <p:nvPr/>
        </p:nvPicPr>
        <p:blipFill>
          <a:blip r:embed="rId5"/>
          <a:stretch>
            <a:fillRect/>
          </a:stretch>
        </p:blipFill>
        <p:spPr>
          <a:xfrm>
            <a:off x="207589" y="350483"/>
            <a:ext cx="4636687" cy="173231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Imagen 3">
            <a:extLst>
              <a:ext uri="{FF2B5EF4-FFF2-40B4-BE49-F238E27FC236}">
                <a16:creationId xmlns:a16="http://schemas.microsoft.com/office/drawing/2014/main" id="{6A467505-D030-5D3B-5819-05533E383021}"/>
              </a:ext>
            </a:extLst>
          </p:cNvPr>
          <p:cNvPicPr>
            <a:picLocks noChangeAspect="1"/>
          </p:cNvPicPr>
          <p:nvPr/>
        </p:nvPicPr>
        <p:blipFill>
          <a:blip r:embed="rId6"/>
          <a:stretch>
            <a:fillRect/>
          </a:stretch>
        </p:blipFill>
        <p:spPr>
          <a:xfrm>
            <a:off x="5311686" y="724859"/>
            <a:ext cx="6672724" cy="1102853"/>
          </a:xfrm>
          <a:prstGeom prst="rect">
            <a:avLst/>
          </a:prstGeom>
        </p:spPr>
      </p:pic>
      <p:pic>
        <p:nvPicPr>
          <p:cNvPr id="20" name="Imagen 19" descr="Captura de pantalla de un celular&#10;&#10;El contenido generado por IA puede ser incorrecto.">
            <a:extLst>
              <a:ext uri="{FF2B5EF4-FFF2-40B4-BE49-F238E27FC236}">
                <a16:creationId xmlns:a16="http://schemas.microsoft.com/office/drawing/2014/main" id="{51385CA4-A2B2-DE35-CF95-842160AF601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07590" y="2565531"/>
            <a:ext cx="4636686" cy="197183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1" name="Imagen 20" descr="Texto&#10;&#10;Descripción generada automáticamente">
            <a:extLst>
              <a:ext uri="{FF2B5EF4-FFF2-40B4-BE49-F238E27FC236}">
                <a16:creationId xmlns:a16="http://schemas.microsoft.com/office/drawing/2014/main" id="{64A5D6A6-AF9B-E12B-429C-FBE4D81CF9F4}"/>
              </a:ext>
            </a:extLst>
          </p:cNvPr>
          <p:cNvPicPr>
            <a:picLocks noChangeAspect="1"/>
          </p:cNvPicPr>
          <p:nvPr/>
        </p:nvPicPr>
        <p:blipFill rotWithShape="1">
          <a:blip r:embed="rId8">
            <a:extLst>
              <a:ext uri="{28A0092B-C50C-407E-A947-70E740481C1C}">
                <a14:useLocalDpi xmlns:a14="http://schemas.microsoft.com/office/drawing/2010/main" val="0"/>
              </a:ext>
            </a:extLst>
          </a:blip>
          <a:srcRect l="13726" t="27258" r="52941" b="58825"/>
          <a:stretch/>
        </p:blipFill>
        <p:spPr>
          <a:xfrm>
            <a:off x="5227604" y="2714279"/>
            <a:ext cx="5811012" cy="1775009"/>
          </a:xfrm>
          <a:prstGeom prst="rect">
            <a:avLst/>
          </a:prstGeom>
        </p:spPr>
      </p:pic>
      <p:sp>
        <p:nvSpPr>
          <p:cNvPr id="3" name="CuadroTexto 2">
            <a:extLst>
              <a:ext uri="{FF2B5EF4-FFF2-40B4-BE49-F238E27FC236}">
                <a16:creationId xmlns:a16="http://schemas.microsoft.com/office/drawing/2014/main" id="{25EE7E32-5E5A-4B89-E752-CE50E2071701}"/>
              </a:ext>
            </a:extLst>
          </p:cNvPr>
          <p:cNvSpPr txBox="1"/>
          <p:nvPr/>
        </p:nvSpPr>
        <p:spPr>
          <a:xfrm>
            <a:off x="2310542" y="5054650"/>
            <a:ext cx="7570916" cy="830997"/>
          </a:xfrm>
          <a:prstGeom prst="rect">
            <a:avLst/>
          </a:prstGeom>
          <a:noFill/>
        </p:spPr>
        <p:txBody>
          <a:bodyPr wrap="square" rtlCol="0">
            <a:spAutoFit/>
          </a:bodyPr>
          <a:lstStyle/>
          <a:p>
            <a:pPr algn="ctr"/>
            <a:r>
              <a:rPr lang="es-ES" sz="2400" b="1" dirty="0"/>
              <a:t>&gt;20% de los hígados valorados que son rechazados in </a:t>
            </a:r>
            <a:r>
              <a:rPr lang="es-ES" sz="2400" b="1"/>
              <a:t>situ NO </a:t>
            </a:r>
            <a:r>
              <a:rPr lang="es-ES" sz="2400" b="1" dirty="0"/>
              <a:t>presentan hallazgos histológicos patológicos </a:t>
            </a:r>
            <a:endParaRPr lang="es-ES" sz="2000" dirty="0"/>
          </a:p>
        </p:txBody>
      </p:sp>
    </p:spTree>
    <p:extLst>
      <p:ext uri="{BB962C8B-B14F-4D97-AF65-F5344CB8AC3E}">
        <p14:creationId xmlns:p14="http://schemas.microsoft.com/office/powerpoint/2010/main" val="41761758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10109C-0865-7DF1-6419-C894E148F61D}"/>
            </a:ext>
          </a:extLst>
        </p:cNvPr>
        <p:cNvGrpSpPr/>
        <p:nvPr/>
      </p:nvGrpSpPr>
      <p:grpSpPr>
        <a:xfrm>
          <a:off x="0" y="0"/>
          <a:ext cx="0" cy="0"/>
          <a:chOff x="0" y="0"/>
          <a:chExt cx="0" cy="0"/>
        </a:xfrm>
      </p:grpSpPr>
      <p:grpSp>
        <p:nvGrpSpPr>
          <p:cNvPr id="19" name="Grupo 18">
            <a:extLst>
              <a:ext uri="{FF2B5EF4-FFF2-40B4-BE49-F238E27FC236}">
                <a16:creationId xmlns:a16="http://schemas.microsoft.com/office/drawing/2014/main" id="{9E3D9D3B-0050-249A-3115-1E155BCE3C95}"/>
              </a:ext>
            </a:extLst>
          </p:cNvPr>
          <p:cNvGrpSpPr>
            <a:grpSpLocks noGrp="1" noUngrp="1" noRot="1" noMove="1" noResize="1"/>
          </p:cNvGrpSpPr>
          <p:nvPr/>
        </p:nvGrpSpPr>
        <p:grpSpPr>
          <a:xfrm>
            <a:off x="0" y="6106645"/>
            <a:ext cx="12192000" cy="683114"/>
            <a:chOff x="0" y="6106645"/>
            <a:chExt cx="12192000" cy="683114"/>
          </a:xfrm>
        </p:grpSpPr>
        <p:grpSp>
          <p:nvGrpSpPr>
            <p:cNvPr id="14" name="Grupo 13">
              <a:extLst>
                <a:ext uri="{FF2B5EF4-FFF2-40B4-BE49-F238E27FC236}">
                  <a16:creationId xmlns:a16="http://schemas.microsoft.com/office/drawing/2014/main" id="{C4E7B7D4-DA45-53E3-3687-39134BFA7FA0}"/>
                </a:ext>
              </a:extLst>
            </p:cNvPr>
            <p:cNvGrpSpPr>
              <a:grpSpLocks noGrp="1" noUngrp="1" noRot="1" noMove="1" noResize="1"/>
            </p:cNvGrpSpPr>
            <p:nvPr/>
          </p:nvGrpSpPr>
          <p:grpSpPr>
            <a:xfrm>
              <a:off x="0" y="6106645"/>
              <a:ext cx="12192000" cy="683114"/>
              <a:chOff x="0" y="6174885"/>
              <a:chExt cx="12192000" cy="683114"/>
            </a:xfrm>
          </p:grpSpPr>
          <p:grpSp>
            <p:nvGrpSpPr>
              <p:cNvPr id="8" name="Grupo 7">
                <a:extLst>
                  <a:ext uri="{FF2B5EF4-FFF2-40B4-BE49-F238E27FC236}">
                    <a16:creationId xmlns:a16="http://schemas.microsoft.com/office/drawing/2014/main" id="{64BECFB9-0B34-85AA-B223-4F88441E5018}"/>
                  </a:ext>
                </a:extLst>
              </p:cNvPr>
              <p:cNvGrpSpPr>
                <a:grpSpLocks noGrp="1" noUngrp="1" noRot="1" noMove="1" noResize="1"/>
              </p:cNvGrpSpPr>
              <p:nvPr/>
            </p:nvGrpSpPr>
            <p:grpSpPr>
              <a:xfrm>
                <a:off x="0" y="6174885"/>
                <a:ext cx="12192000" cy="665963"/>
                <a:chOff x="0" y="6174885"/>
                <a:chExt cx="12192000" cy="665963"/>
              </a:xfrm>
            </p:grpSpPr>
            <p:grpSp>
              <p:nvGrpSpPr>
                <p:cNvPr id="12" name="Grupo 11">
                  <a:extLst>
                    <a:ext uri="{FF2B5EF4-FFF2-40B4-BE49-F238E27FC236}">
                      <a16:creationId xmlns:a16="http://schemas.microsoft.com/office/drawing/2014/main" id="{7CBC325B-112C-7FBD-42A7-3C0CFD4A6C92}"/>
                    </a:ext>
                  </a:extLst>
                </p:cNvPr>
                <p:cNvGrpSpPr>
                  <a:grpSpLocks noGrp="1" noUngrp="1" noRot="1" noMove="1" noResize="1"/>
                </p:cNvGrpSpPr>
                <p:nvPr/>
              </p:nvGrpSpPr>
              <p:grpSpPr>
                <a:xfrm>
                  <a:off x="0" y="6174885"/>
                  <a:ext cx="12192000" cy="638667"/>
                  <a:chOff x="0" y="6174885"/>
                  <a:chExt cx="12192000" cy="638667"/>
                </a:xfrm>
              </p:grpSpPr>
              <p:cxnSp>
                <p:nvCxnSpPr>
                  <p:cNvPr id="5" name="Conector recto 4">
                    <a:extLst>
                      <a:ext uri="{FF2B5EF4-FFF2-40B4-BE49-F238E27FC236}">
                        <a16:creationId xmlns:a16="http://schemas.microsoft.com/office/drawing/2014/main" id="{4080DCB1-DC1C-7F82-5056-8E3B6C000209}"/>
                      </a:ext>
                    </a:extLst>
                  </p:cNvPr>
                  <p:cNvCxnSpPr>
                    <a:cxnSpLocks noGrp="1" noRot="1" noMove="1" noResize="1" noEditPoints="1" noAdjustHandles="1" noChangeArrowheads="1" noChangeShapeType="1"/>
                  </p:cNvCxnSpPr>
                  <p:nvPr/>
                </p:nvCxnSpPr>
                <p:spPr>
                  <a:xfrm>
                    <a:off x="0" y="6575756"/>
                    <a:ext cx="12192000" cy="0"/>
                  </a:xfrm>
                  <a:prstGeom prst="line">
                    <a:avLst/>
                  </a:prstGeom>
                  <a:ln w="76200">
                    <a:solidFill>
                      <a:srgbClr val="00A2E2"/>
                    </a:solidFill>
                  </a:ln>
                </p:spPr>
                <p:style>
                  <a:lnRef idx="1">
                    <a:schemeClr val="accent1"/>
                  </a:lnRef>
                  <a:fillRef idx="0">
                    <a:schemeClr val="accent1"/>
                  </a:fillRef>
                  <a:effectRef idx="0">
                    <a:schemeClr val="accent1"/>
                  </a:effectRef>
                  <a:fontRef idx="minor">
                    <a:schemeClr val="tx1"/>
                  </a:fontRef>
                </p:style>
              </p:cxnSp>
              <p:cxnSp>
                <p:nvCxnSpPr>
                  <p:cNvPr id="6" name="Conector recto 5">
                    <a:extLst>
                      <a:ext uri="{FF2B5EF4-FFF2-40B4-BE49-F238E27FC236}">
                        <a16:creationId xmlns:a16="http://schemas.microsoft.com/office/drawing/2014/main" id="{FDC97BF9-F485-60A1-DE4E-30305B2FAD7D}"/>
                      </a:ext>
                    </a:extLst>
                  </p:cNvPr>
                  <p:cNvCxnSpPr>
                    <a:cxnSpLocks noGrp="1" noRot="1" noMove="1" noResize="1" noEditPoints="1" noAdjustHandles="1" noChangeArrowheads="1" noChangeShapeType="1"/>
                  </p:cNvCxnSpPr>
                  <p:nvPr/>
                </p:nvCxnSpPr>
                <p:spPr>
                  <a:xfrm>
                    <a:off x="0" y="6716404"/>
                    <a:ext cx="12192000" cy="0"/>
                  </a:xfrm>
                  <a:prstGeom prst="line">
                    <a:avLst/>
                  </a:prstGeom>
                  <a:ln w="76200">
                    <a:solidFill>
                      <a:srgbClr val="8E7A85"/>
                    </a:solidFill>
                  </a:ln>
                </p:spPr>
                <p:style>
                  <a:lnRef idx="1">
                    <a:schemeClr val="accent1"/>
                  </a:lnRef>
                  <a:fillRef idx="0">
                    <a:schemeClr val="accent1"/>
                  </a:fillRef>
                  <a:effectRef idx="0">
                    <a:schemeClr val="accent1"/>
                  </a:effectRef>
                  <a:fontRef idx="minor">
                    <a:schemeClr val="tx1"/>
                  </a:fontRef>
                </p:style>
              </p:cxnSp>
              <p:sp>
                <p:nvSpPr>
                  <p:cNvPr id="9" name="Rectangle 16">
                    <a:extLst>
                      <a:ext uri="{FF2B5EF4-FFF2-40B4-BE49-F238E27FC236}">
                        <a16:creationId xmlns:a16="http://schemas.microsoft.com/office/drawing/2014/main" id="{729AB0E1-9506-BC28-3A42-5534A75ED302}"/>
                      </a:ext>
                    </a:extLst>
                  </p:cNvPr>
                  <p:cNvSpPr>
                    <a:spLocks noGrp="1" noRot="1" noMove="1" noResize="1" noEditPoints="1" noAdjustHandles="1" noChangeArrowheads="1" noChangeShapeType="1"/>
                  </p:cNvSpPr>
                  <p:nvPr/>
                </p:nvSpPr>
                <p:spPr>
                  <a:xfrm>
                    <a:off x="207590" y="6174885"/>
                    <a:ext cx="2426428" cy="6386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pic>
              <p:nvPicPr>
                <p:cNvPr id="7" name="Imagen 6">
                  <a:extLst>
                    <a:ext uri="{FF2B5EF4-FFF2-40B4-BE49-F238E27FC236}">
                      <a16:creationId xmlns:a16="http://schemas.microsoft.com/office/drawing/2014/main" id="{BBF18A78-7244-706B-928A-2755F44DC72E}"/>
                    </a:ext>
                  </a:extLst>
                </p:cNvPr>
                <p:cNvPicPr>
                  <a:picLocks noGrp="1" noRot="1" noChangeAspect="1" noMove="1" noResize="1" noEditPoints="1" noAdjustHandles="1" noChangeArrowheads="1" noChangeShapeType="1" noCrop="1"/>
                </p:cNvPicPr>
                <p:nvPr/>
              </p:nvPicPr>
              <p:blipFill>
                <a:blip r:embed="rId3"/>
                <a:stretch>
                  <a:fillRect/>
                </a:stretch>
              </p:blipFill>
              <p:spPr>
                <a:xfrm>
                  <a:off x="367615" y="6202181"/>
                  <a:ext cx="1219274" cy="638667"/>
                </a:xfrm>
                <a:prstGeom prst="rect">
                  <a:avLst/>
                </a:prstGeom>
              </p:spPr>
            </p:pic>
          </p:grpSp>
          <p:pic>
            <p:nvPicPr>
              <p:cNvPr id="13" name="Imagen 12">
                <a:extLst>
                  <a:ext uri="{FF2B5EF4-FFF2-40B4-BE49-F238E27FC236}">
                    <a16:creationId xmlns:a16="http://schemas.microsoft.com/office/drawing/2014/main" id="{95224A45-819C-824B-E1E9-EB1E1EDF14DA}"/>
                  </a:ext>
                </a:extLst>
              </p:cNvPr>
              <p:cNvPicPr>
                <a:picLocks noGrp="1" noRot="1" noChangeAspect="1" noMove="1" noResize="1" noEditPoints="1" noAdjustHandles="1" noChangeArrowheads="1" noChangeShapeType="1" noCrop="1"/>
              </p:cNvPicPr>
              <p:nvPr/>
            </p:nvPicPr>
            <p:blipFill>
              <a:blip r:embed="rId4"/>
              <a:stretch>
                <a:fillRect/>
              </a:stretch>
            </p:blipFill>
            <p:spPr>
              <a:xfrm>
                <a:off x="1559593" y="6202180"/>
                <a:ext cx="930237" cy="655819"/>
              </a:xfrm>
              <a:prstGeom prst="rect">
                <a:avLst/>
              </a:prstGeom>
            </p:spPr>
          </p:pic>
        </p:grpSp>
        <p:sp>
          <p:nvSpPr>
            <p:cNvPr id="15" name="Rectángulo 14">
              <a:extLst>
                <a:ext uri="{FF2B5EF4-FFF2-40B4-BE49-F238E27FC236}">
                  <a16:creationId xmlns:a16="http://schemas.microsoft.com/office/drawing/2014/main" id="{F68AD80E-5DE1-78B3-DB57-4E42B8D710D2}"/>
                </a:ext>
              </a:extLst>
            </p:cNvPr>
            <p:cNvSpPr>
              <a:spLocks noGrp="1" noRot="1" noMove="1" noResize="1" noEditPoints="1" noAdjustHandles="1" noChangeArrowheads="1" noChangeShapeType="1"/>
            </p:cNvSpPr>
            <p:nvPr/>
          </p:nvSpPr>
          <p:spPr>
            <a:xfrm>
              <a:off x="9880979" y="6133940"/>
              <a:ext cx="2103431" cy="643098"/>
            </a:xfrm>
            <a:prstGeom prst="rect">
              <a:avLst/>
            </a:prstGeom>
            <a:solidFill>
              <a:srgbClr val="FDFEF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16" name="Grupo 15">
            <a:extLst>
              <a:ext uri="{FF2B5EF4-FFF2-40B4-BE49-F238E27FC236}">
                <a16:creationId xmlns:a16="http://schemas.microsoft.com/office/drawing/2014/main" id="{9D2E0DC9-5EC4-5F60-85ED-08915E4AB88C}"/>
              </a:ext>
            </a:extLst>
          </p:cNvPr>
          <p:cNvGrpSpPr/>
          <p:nvPr/>
        </p:nvGrpSpPr>
        <p:grpSpPr>
          <a:xfrm>
            <a:off x="9165475" y="6364946"/>
            <a:ext cx="6093994" cy="400110"/>
            <a:chOff x="-321843" y="6376403"/>
            <a:chExt cx="6093994" cy="400110"/>
          </a:xfrm>
        </p:grpSpPr>
        <p:sp>
          <p:nvSpPr>
            <p:cNvPr id="17" name="QuadreDeText 11">
              <a:extLst>
                <a:ext uri="{FF2B5EF4-FFF2-40B4-BE49-F238E27FC236}">
                  <a16:creationId xmlns:a16="http://schemas.microsoft.com/office/drawing/2014/main" id="{43086242-C599-26F1-B884-07650F5FFCAC}"/>
                </a:ext>
              </a:extLst>
            </p:cNvPr>
            <p:cNvSpPr txBox="1"/>
            <p:nvPr/>
          </p:nvSpPr>
          <p:spPr>
            <a:xfrm>
              <a:off x="-321843" y="6376403"/>
              <a:ext cx="6093994" cy="400110"/>
            </a:xfrm>
            <a:prstGeom prst="rect">
              <a:avLst/>
            </a:prstGeom>
            <a:noFill/>
          </p:spPr>
          <p:txBody>
            <a:bodyPr wrap="square">
              <a:spAutoFit/>
            </a:bodyPr>
            <a:lstStyle/>
            <a:p>
              <a:r>
                <a:rPr lang="es-ES" sz="2000" dirty="0">
                  <a:solidFill>
                    <a:srgbClr val="00A2E2"/>
                  </a:solidFill>
                  <a:effectLst/>
                  <a:latin typeface="Calibri" panose="020F0502020204030204" pitchFamily="34" charset="0"/>
                  <a:ea typeface="Times New Roman" panose="02020603050405020304" pitchFamily="18" charset="0"/>
                  <a:cs typeface="Times New Roman" panose="02020603050405020304" pitchFamily="18" charset="0"/>
                </a:rPr>
                <a:t>                   </a:t>
              </a:r>
              <a:r>
                <a:rPr lang="es-ES" sz="2000" dirty="0">
                  <a:solidFill>
                    <a:srgbClr val="01A2E2"/>
                  </a:solidFill>
                  <a:effectLst/>
                  <a:latin typeface="Calibri" panose="020F0502020204030204" pitchFamily="34" charset="0"/>
                  <a:ea typeface="Times New Roman" panose="02020603050405020304" pitchFamily="18" charset="0"/>
                  <a:cs typeface="Times New Roman" panose="02020603050405020304" pitchFamily="18" charset="0"/>
                </a:rPr>
                <a:t>@SETHepatico</a:t>
              </a:r>
              <a:endParaRPr lang="es-ES" sz="2000" dirty="0">
                <a:solidFill>
                  <a:srgbClr val="01A2E2"/>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8" name="Imagen 17" descr="Forma&#10;&#10;Descripción generada automáticamente con confianza media">
              <a:extLst>
                <a:ext uri="{FF2B5EF4-FFF2-40B4-BE49-F238E27FC236}">
                  <a16:creationId xmlns:a16="http://schemas.microsoft.com/office/drawing/2014/main" id="{CAE6F3D7-16BA-3EFA-6C99-9D411AF0F8BE}"/>
                </a:ext>
              </a:extLst>
            </p:cNvPr>
            <p:cNvPicPr>
              <a:picLocks noChangeAspect="1"/>
            </p:cNvPicPr>
            <p:nvPr/>
          </p:nvPicPr>
          <p:blipFill>
            <a:blip r:embed="rId5">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488523" y="6395787"/>
              <a:ext cx="353606" cy="361341"/>
            </a:xfrm>
            <a:prstGeom prst="rect">
              <a:avLst/>
            </a:prstGeom>
          </p:spPr>
        </p:pic>
      </p:grpSp>
      <p:pic>
        <p:nvPicPr>
          <p:cNvPr id="3" name="Imagen 2">
            <a:extLst>
              <a:ext uri="{FF2B5EF4-FFF2-40B4-BE49-F238E27FC236}">
                <a16:creationId xmlns:a16="http://schemas.microsoft.com/office/drawing/2014/main" id="{B630C072-F73F-F783-283E-2C74EBE27930}"/>
              </a:ext>
            </a:extLst>
          </p:cNvPr>
          <p:cNvPicPr>
            <a:picLocks noChangeAspect="1"/>
          </p:cNvPicPr>
          <p:nvPr/>
        </p:nvPicPr>
        <p:blipFill>
          <a:blip r:embed="rId6"/>
          <a:stretch>
            <a:fillRect/>
          </a:stretch>
        </p:blipFill>
        <p:spPr>
          <a:xfrm>
            <a:off x="207590" y="658456"/>
            <a:ext cx="6468698" cy="198903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26" name="Picture 2" descr="Universidad de Sevilla (US), España - Grupo La Rabida">
            <a:extLst>
              <a:ext uri="{FF2B5EF4-FFF2-40B4-BE49-F238E27FC236}">
                <a16:creationId xmlns:a16="http://schemas.microsoft.com/office/drawing/2014/main" id="{283C9CA8-E9A8-70A7-A935-91D72097945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015919" y="1652329"/>
            <a:ext cx="1934699" cy="995165"/>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n 3">
            <a:extLst>
              <a:ext uri="{FF2B5EF4-FFF2-40B4-BE49-F238E27FC236}">
                <a16:creationId xmlns:a16="http://schemas.microsoft.com/office/drawing/2014/main" id="{67C1D533-E45C-3D45-1EC5-E052E2274741}"/>
              </a:ext>
            </a:extLst>
          </p:cNvPr>
          <p:cNvPicPr>
            <a:picLocks noChangeAspect="1"/>
          </p:cNvPicPr>
          <p:nvPr/>
        </p:nvPicPr>
        <p:blipFill>
          <a:blip r:embed="rId8"/>
          <a:stretch>
            <a:fillRect/>
          </a:stretch>
        </p:blipFill>
        <p:spPr>
          <a:xfrm>
            <a:off x="7418931" y="577569"/>
            <a:ext cx="2806700" cy="977900"/>
          </a:xfrm>
          <a:prstGeom prst="rect">
            <a:avLst/>
          </a:prstGeom>
        </p:spPr>
      </p:pic>
      <p:pic>
        <p:nvPicPr>
          <p:cNvPr id="1028" name="Picture 4" descr="Hospital Universitario Virgen del Rocio">
            <a:extLst>
              <a:ext uri="{FF2B5EF4-FFF2-40B4-BE49-F238E27FC236}">
                <a16:creationId xmlns:a16="http://schemas.microsoft.com/office/drawing/2014/main" id="{1E6209E1-DF87-90AA-47EC-C9555A32230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892022" y="1629436"/>
            <a:ext cx="1456689" cy="1018058"/>
          </a:xfrm>
          <a:prstGeom prst="rect">
            <a:avLst/>
          </a:prstGeom>
          <a:noFill/>
          <a:extLst>
            <a:ext uri="{909E8E84-426E-40DD-AFC4-6F175D3DCCD1}">
              <a14:hiddenFill xmlns:a14="http://schemas.microsoft.com/office/drawing/2010/main">
                <a:solidFill>
                  <a:srgbClr val="FFFFFF"/>
                </a:solidFill>
              </a14:hiddenFill>
            </a:ext>
          </a:extLst>
        </p:spPr>
      </p:pic>
      <p:sp>
        <p:nvSpPr>
          <p:cNvPr id="10" name="CuadroTexto 9">
            <a:extLst>
              <a:ext uri="{FF2B5EF4-FFF2-40B4-BE49-F238E27FC236}">
                <a16:creationId xmlns:a16="http://schemas.microsoft.com/office/drawing/2014/main" id="{6ACB9FF5-2426-B195-F02C-550AB0F70575}"/>
              </a:ext>
            </a:extLst>
          </p:cNvPr>
          <p:cNvSpPr txBox="1"/>
          <p:nvPr/>
        </p:nvSpPr>
        <p:spPr>
          <a:xfrm>
            <a:off x="144128" y="2996405"/>
            <a:ext cx="4979780" cy="2092881"/>
          </a:xfrm>
          <a:prstGeom prst="rect">
            <a:avLst/>
          </a:prstGeom>
          <a:noFill/>
        </p:spPr>
        <p:txBody>
          <a:bodyPr wrap="square" rtlCol="0">
            <a:spAutoFit/>
          </a:bodyPr>
          <a:lstStyle/>
          <a:p>
            <a:r>
              <a:rPr lang="es-ES" sz="1600" dirty="0" err="1"/>
              <a:t>Unicéntrico</a:t>
            </a:r>
            <a:endParaRPr lang="es-ES" sz="1600" dirty="0"/>
          </a:p>
          <a:p>
            <a:r>
              <a:rPr lang="es-ES" sz="1600" dirty="0"/>
              <a:t>N 350 </a:t>
            </a:r>
            <a:r>
              <a:rPr lang="es-ES" sz="1600" b="1" dirty="0"/>
              <a:t>(Donantes en muerte encefálica)</a:t>
            </a:r>
          </a:p>
          <a:p>
            <a:r>
              <a:rPr lang="es-ES" sz="1600" dirty="0">
                <a:effectLst/>
              </a:rPr>
              <a:t>227 injertos válidos</a:t>
            </a:r>
          </a:p>
          <a:p>
            <a:r>
              <a:rPr lang="es-ES" sz="1600" dirty="0"/>
              <a:t>123 injertos no válidos</a:t>
            </a:r>
          </a:p>
          <a:p>
            <a:endParaRPr lang="es-ES" sz="1600" dirty="0"/>
          </a:p>
          <a:p>
            <a:r>
              <a:rPr lang="es-ES" sz="1600" dirty="0">
                <a:effectLst/>
              </a:rPr>
              <a:t>Procesa</a:t>
            </a:r>
            <a:r>
              <a:rPr lang="es-ES" sz="1600" dirty="0"/>
              <a:t>miento de los datos con TPOT (Python – </a:t>
            </a:r>
            <a:r>
              <a:rPr lang="es-ES" sz="1600" dirty="0" err="1"/>
              <a:t>AutoML</a:t>
            </a:r>
            <a:r>
              <a:rPr lang="es-ES" sz="1600" dirty="0"/>
              <a:t>) y </a:t>
            </a:r>
            <a:r>
              <a:rPr lang="es-ES" sz="1600" dirty="0" err="1"/>
              <a:t>XGBoost</a:t>
            </a:r>
            <a:r>
              <a:rPr lang="es-ES" sz="1600" dirty="0"/>
              <a:t> </a:t>
            </a:r>
            <a:r>
              <a:rPr lang="es-ES" sz="1600" dirty="0" err="1"/>
              <a:t>Classifier</a:t>
            </a:r>
            <a:endParaRPr lang="es-ES" sz="1600" dirty="0">
              <a:effectLst/>
            </a:endParaRPr>
          </a:p>
          <a:p>
            <a:endParaRPr lang="es-ES" dirty="0"/>
          </a:p>
        </p:txBody>
      </p:sp>
      <p:pic>
        <p:nvPicPr>
          <p:cNvPr id="11" name="Imagen 10">
            <a:extLst>
              <a:ext uri="{FF2B5EF4-FFF2-40B4-BE49-F238E27FC236}">
                <a16:creationId xmlns:a16="http://schemas.microsoft.com/office/drawing/2014/main" id="{8B25BB0A-BC41-6E77-D20D-D569CD024BF3}"/>
              </a:ext>
            </a:extLst>
          </p:cNvPr>
          <p:cNvPicPr>
            <a:picLocks noChangeAspect="1"/>
          </p:cNvPicPr>
          <p:nvPr/>
        </p:nvPicPr>
        <p:blipFill>
          <a:blip r:embed="rId10"/>
          <a:stretch>
            <a:fillRect/>
          </a:stretch>
        </p:blipFill>
        <p:spPr>
          <a:xfrm>
            <a:off x="5027345" y="2996406"/>
            <a:ext cx="7018025" cy="3247277"/>
          </a:xfrm>
          <a:prstGeom prst="rect">
            <a:avLst/>
          </a:prstGeom>
        </p:spPr>
      </p:pic>
      <p:sp>
        <p:nvSpPr>
          <p:cNvPr id="20" name="CuadroTexto 19">
            <a:extLst>
              <a:ext uri="{FF2B5EF4-FFF2-40B4-BE49-F238E27FC236}">
                <a16:creationId xmlns:a16="http://schemas.microsoft.com/office/drawing/2014/main" id="{F5591DD7-8E9B-306A-126C-17001B6C2E8C}"/>
              </a:ext>
            </a:extLst>
          </p:cNvPr>
          <p:cNvSpPr txBox="1"/>
          <p:nvPr/>
        </p:nvSpPr>
        <p:spPr>
          <a:xfrm>
            <a:off x="1645928" y="4815161"/>
            <a:ext cx="1879617" cy="830997"/>
          </a:xfrm>
          <a:prstGeom prst="rect">
            <a:avLst/>
          </a:prstGeom>
          <a:noFill/>
        </p:spPr>
        <p:txBody>
          <a:bodyPr wrap="none" rtlCol="0">
            <a:spAutoFit/>
          </a:bodyPr>
          <a:lstStyle/>
          <a:p>
            <a:pPr marL="285750" indent="-285750">
              <a:buFont typeface="Wingdings" pitchFamily="2" charset="2"/>
              <a:buChar char="Ø"/>
            </a:pPr>
            <a:r>
              <a:rPr lang="es-ES" sz="1600" dirty="0" err="1"/>
              <a:t>A</a:t>
            </a:r>
            <a:r>
              <a:rPr lang="es-ES" sz="1600" dirty="0" err="1">
                <a:effectLst/>
              </a:rPr>
              <a:t>ccuracy</a:t>
            </a:r>
            <a:r>
              <a:rPr lang="es-ES" sz="1600" dirty="0">
                <a:effectLst/>
              </a:rPr>
              <a:t> 76.29%</a:t>
            </a:r>
          </a:p>
          <a:p>
            <a:pPr marL="285750" indent="-285750">
              <a:buFont typeface="Wingdings" pitchFamily="2" charset="2"/>
              <a:buChar char="Ø"/>
            </a:pPr>
            <a:r>
              <a:rPr lang="es-ES" sz="1600" dirty="0">
                <a:effectLst/>
              </a:rPr>
              <a:t>AUC 0.79 </a:t>
            </a:r>
          </a:p>
          <a:p>
            <a:pPr marL="285750" indent="-285750">
              <a:buFont typeface="Wingdings" pitchFamily="2" charset="2"/>
              <a:buChar char="Ø"/>
            </a:pPr>
            <a:r>
              <a:rPr lang="es-ES" sz="1600" dirty="0" err="1"/>
              <a:t>P</a:t>
            </a:r>
            <a:r>
              <a:rPr lang="es-ES" sz="1600" dirty="0" err="1">
                <a:effectLst/>
              </a:rPr>
              <a:t>recision</a:t>
            </a:r>
            <a:r>
              <a:rPr lang="es-ES" sz="1600" dirty="0">
                <a:effectLst/>
              </a:rPr>
              <a:t> = 0.7</a:t>
            </a:r>
            <a:endParaRPr lang="es-ES" sz="1600" dirty="0"/>
          </a:p>
        </p:txBody>
      </p:sp>
    </p:spTree>
    <p:extLst>
      <p:ext uri="{BB962C8B-B14F-4D97-AF65-F5344CB8AC3E}">
        <p14:creationId xmlns:p14="http://schemas.microsoft.com/office/powerpoint/2010/main" val="8503003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D9C1C6-36CA-562C-FCB3-E4F0B5A99DA3}"/>
            </a:ext>
          </a:extLst>
        </p:cNvPr>
        <p:cNvGrpSpPr/>
        <p:nvPr/>
      </p:nvGrpSpPr>
      <p:grpSpPr>
        <a:xfrm>
          <a:off x="0" y="0"/>
          <a:ext cx="0" cy="0"/>
          <a:chOff x="0" y="0"/>
          <a:chExt cx="0" cy="0"/>
        </a:xfrm>
      </p:grpSpPr>
      <p:grpSp>
        <p:nvGrpSpPr>
          <p:cNvPr id="19" name="Grupo 18">
            <a:extLst>
              <a:ext uri="{FF2B5EF4-FFF2-40B4-BE49-F238E27FC236}">
                <a16:creationId xmlns:a16="http://schemas.microsoft.com/office/drawing/2014/main" id="{A9332E35-08C1-2827-CA42-96DF0FC18E4A}"/>
              </a:ext>
            </a:extLst>
          </p:cNvPr>
          <p:cNvGrpSpPr>
            <a:grpSpLocks noGrp="1" noUngrp="1" noRot="1" noMove="1" noResize="1"/>
          </p:cNvGrpSpPr>
          <p:nvPr/>
        </p:nvGrpSpPr>
        <p:grpSpPr>
          <a:xfrm>
            <a:off x="0" y="6106645"/>
            <a:ext cx="12192000" cy="683114"/>
            <a:chOff x="0" y="6106645"/>
            <a:chExt cx="12192000" cy="683114"/>
          </a:xfrm>
        </p:grpSpPr>
        <p:grpSp>
          <p:nvGrpSpPr>
            <p:cNvPr id="14" name="Grupo 13">
              <a:extLst>
                <a:ext uri="{FF2B5EF4-FFF2-40B4-BE49-F238E27FC236}">
                  <a16:creationId xmlns:a16="http://schemas.microsoft.com/office/drawing/2014/main" id="{86674705-BB84-1A9B-EB38-BB28CB84EC0B}"/>
                </a:ext>
              </a:extLst>
            </p:cNvPr>
            <p:cNvGrpSpPr>
              <a:grpSpLocks noGrp="1" noUngrp="1" noRot="1" noMove="1" noResize="1"/>
            </p:cNvGrpSpPr>
            <p:nvPr/>
          </p:nvGrpSpPr>
          <p:grpSpPr>
            <a:xfrm>
              <a:off x="0" y="6106645"/>
              <a:ext cx="12192000" cy="683114"/>
              <a:chOff x="0" y="6174885"/>
              <a:chExt cx="12192000" cy="683114"/>
            </a:xfrm>
          </p:grpSpPr>
          <p:grpSp>
            <p:nvGrpSpPr>
              <p:cNvPr id="8" name="Grupo 7">
                <a:extLst>
                  <a:ext uri="{FF2B5EF4-FFF2-40B4-BE49-F238E27FC236}">
                    <a16:creationId xmlns:a16="http://schemas.microsoft.com/office/drawing/2014/main" id="{15D3B062-E984-7E13-9733-0522FC64C461}"/>
                  </a:ext>
                </a:extLst>
              </p:cNvPr>
              <p:cNvGrpSpPr>
                <a:grpSpLocks noGrp="1" noUngrp="1" noRot="1" noMove="1" noResize="1"/>
              </p:cNvGrpSpPr>
              <p:nvPr/>
            </p:nvGrpSpPr>
            <p:grpSpPr>
              <a:xfrm>
                <a:off x="0" y="6174885"/>
                <a:ext cx="12192000" cy="665963"/>
                <a:chOff x="0" y="6174885"/>
                <a:chExt cx="12192000" cy="665963"/>
              </a:xfrm>
            </p:grpSpPr>
            <p:grpSp>
              <p:nvGrpSpPr>
                <p:cNvPr id="12" name="Grupo 11">
                  <a:extLst>
                    <a:ext uri="{FF2B5EF4-FFF2-40B4-BE49-F238E27FC236}">
                      <a16:creationId xmlns:a16="http://schemas.microsoft.com/office/drawing/2014/main" id="{73D1F35B-30BD-AC03-64D4-9096B3A1429C}"/>
                    </a:ext>
                  </a:extLst>
                </p:cNvPr>
                <p:cNvGrpSpPr>
                  <a:grpSpLocks noGrp="1" noUngrp="1" noRot="1" noMove="1" noResize="1"/>
                </p:cNvGrpSpPr>
                <p:nvPr/>
              </p:nvGrpSpPr>
              <p:grpSpPr>
                <a:xfrm>
                  <a:off x="0" y="6174885"/>
                  <a:ext cx="12192000" cy="638667"/>
                  <a:chOff x="0" y="6174885"/>
                  <a:chExt cx="12192000" cy="638667"/>
                </a:xfrm>
              </p:grpSpPr>
              <p:cxnSp>
                <p:nvCxnSpPr>
                  <p:cNvPr id="5" name="Conector recto 4">
                    <a:extLst>
                      <a:ext uri="{FF2B5EF4-FFF2-40B4-BE49-F238E27FC236}">
                        <a16:creationId xmlns:a16="http://schemas.microsoft.com/office/drawing/2014/main" id="{ED4E9AF8-2CEF-5AD5-4BA4-878D668F5DB0}"/>
                      </a:ext>
                    </a:extLst>
                  </p:cNvPr>
                  <p:cNvCxnSpPr>
                    <a:cxnSpLocks noGrp="1" noRot="1" noMove="1" noResize="1" noEditPoints="1" noAdjustHandles="1" noChangeArrowheads="1" noChangeShapeType="1"/>
                  </p:cNvCxnSpPr>
                  <p:nvPr/>
                </p:nvCxnSpPr>
                <p:spPr>
                  <a:xfrm>
                    <a:off x="0" y="6575756"/>
                    <a:ext cx="12192000" cy="0"/>
                  </a:xfrm>
                  <a:prstGeom prst="line">
                    <a:avLst/>
                  </a:prstGeom>
                  <a:ln w="76200">
                    <a:solidFill>
                      <a:srgbClr val="00A2E2"/>
                    </a:solidFill>
                  </a:ln>
                </p:spPr>
                <p:style>
                  <a:lnRef idx="1">
                    <a:schemeClr val="accent1"/>
                  </a:lnRef>
                  <a:fillRef idx="0">
                    <a:schemeClr val="accent1"/>
                  </a:fillRef>
                  <a:effectRef idx="0">
                    <a:schemeClr val="accent1"/>
                  </a:effectRef>
                  <a:fontRef idx="minor">
                    <a:schemeClr val="tx1"/>
                  </a:fontRef>
                </p:style>
              </p:cxnSp>
              <p:cxnSp>
                <p:nvCxnSpPr>
                  <p:cNvPr id="6" name="Conector recto 5">
                    <a:extLst>
                      <a:ext uri="{FF2B5EF4-FFF2-40B4-BE49-F238E27FC236}">
                        <a16:creationId xmlns:a16="http://schemas.microsoft.com/office/drawing/2014/main" id="{2023CA59-378E-480F-AA90-EAD019DB29EC}"/>
                      </a:ext>
                    </a:extLst>
                  </p:cNvPr>
                  <p:cNvCxnSpPr>
                    <a:cxnSpLocks noGrp="1" noRot="1" noMove="1" noResize="1" noEditPoints="1" noAdjustHandles="1" noChangeArrowheads="1" noChangeShapeType="1"/>
                  </p:cNvCxnSpPr>
                  <p:nvPr/>
                </p:nvCxnSpPr>
                <p:spPr>
                  <a:xfrm>
                    <a:off x="0" y="6716404"/>
                    <a:ext cx="12192000" cy="0"/>
                  </a:xfrm>
                  <a:prstGeom prst="line">
                    <a:avLst/>
                  </a:prstGeom>
                  <a:ln w="76200">
                    <a:solidFill>
                      <a:srgbClr val="8E7A85"/>
                    </a:solidFill>
                  </a:ln>
                </p:spPr>
                <p:style>
                  <a:lnRef idx="1">
                    <a:schemeClr val="accent1"/>
                  </a:lnRef>
                  <a:fillRef idx="0">
                    <a:schemeClr val="accent1"/>
                  </a:fillRef>
                  <a:effectRef idx="0">
                    <a:schemeClr val="accent1"/>
                  </a:effectRef>
                  <a:fontRef idx="minor">
                    <a:schemeClr val="tx1"/>
                  </a:fontRef>
                </p:style>
              </p:cxnSp>
              <p:sp>
                <p:nvSpPr>
                  <p:cNvPr id="9" name="Rectangle 16">
                    <a:extLst>
                      <a:ext uri="{FF2B5EF4-FFF2-40B4-BE49-F238E27FC236}">
                        <a16:creationId xmlns:a16="http://schemas.microsoft.com/office/drawing/2014/main" id="{C2886A66-CD18-6F29-8CFC-048426BA0395}"/>
                      </a:ext>
                    </a:extLst>
                  </p:cNvPr>
                  <p:cNvSpPr>
                    <a:spLocks noGrp="1" noRot="1" noMove="1" noResize="1" noEditPoints="1" noAdjustHandles="1" noChangeArrowheads="1" noChangeShapeType="1"/>
                  </p:cNvSpPr>
                  <p:nvPr/>
                </p:nvSpPr>
                <p:spPr>
                  <a:xfrm>
                    <a:off x="207590" y="6174885"/>
                    <a:ext cx="2426428" cy="6386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pic>
              <p:nvPicPr>
                <p:cNvPr id="7" name="Imagen 6">
                  <a:extLst>
                    <a:ext uri="{FF2B5EF4-FFF2-40B4-BE49-F238E27FC236}">
                      <a16:creationId xmlns:a16="http://schemas.microsoft.com/office/drawing/2014/main" id="{AE00F492-14DB-E175-9E74-A523713B5A3B}"/>
                    </a:ext>
                  </a:extLst>
                </p:cNvPr>
                <p:cNvPicPr>
                  <a:picLocks noGrp="1" noRot="1" noChangeAspect="1" noMove="1" noResize="1" noEditPoints="1" noAdjustHandles="1" noChangeArrowheads="1" noChangeShapeType="1" noCrop="1"/>
                </p:cNvPicPr>
                <p:nvPr/>
              </p:nvPicPr>
              <p:blipFill>
                <a:blip r:embed="rId3"/>
                <a:stretch>
                  <a:fillRect/>
                </a:stretch>
              </p:blipFill>
              <p:spPr>
                <a:xfrm>
                  <a:off x="367615" y="6202181"/>
                  <a:ext cx="1219274" cy="638667"/>
                </a:xfrm>
                <a:prstGeom prst="rect">
                  <a:avLst/>
                </a:prstGeom>
              </p:spPr>
            </p:pic>
          </p:grpSp>
          <p:pic>
            <p:nvPicPr>
              <p:cNvPr id="13" name="Imagen 12">
                <a:extLst>
                  <a:ext uri="{FF2B5EF4-FFF2-40B4-BE49-F238E27FC236}">
                    <a16:creationId xmlns:a16="http://schemas.microsoft.com/office/drawing/2014/main" id="{FEDA497C-E927-C84D-B615-B4A4EFBC783E}"/>
                  </a:ext>
                </a:extLst>
              </p:cNvPr>
              <p:cNvPicPr>
                <a:picLocks noGrp="1" noRot="1" noChangeAspect="1" noMove="1" noResize="1" noEditPoints="1" noAdjustHandles="1" noChangeArrowheads="1" noChangeShapeType="1" noCrop="1"/>
              </p:cNvPicPr>
              <p:nvPr/>
            </p:nvPicPr>
            <p:blipFill>
              <a:blip r:embed="rId4"/>
              <a:stretch>
                <a:fillRect/>
              </a:stretch>
            </p:blipFill>
            <p:spPr>
              <a:xfrm>
                <a:off x="1559593" y="6202180"/>
                <a:ext cx="930237" cy="655819"/>
              </a:xfrm>
              <a:prstGeom prst="rect">
                <a:avLst/>
              </a:prstGeom>
            </p:spPr>
          </p:pic>
        </p:grpSp>
        <p:sp>
          <p:nvSpPr>
            <p:cNvPr id="15" name="Rectángulo 14">
              <a:extLst>
                <a:ext uri="{FF2B5EF4-FFF2-40B4-BE49-F238E27FC236}">
                  <a16:creationId xmlns:a16="http://schemas.microsoft.com/office/drawing/2014/main" id="{85808489-0B01-32DD-B06B-F4A59D4D3692}"/>
                </a:ext>
              </a:extLst>
            </p:cNvPr>
            <p:cNvSpPr>
              <a:spLocks noGrp="1" noRot="1" noMove="1" noResize="1" noEditPoints="1" noAdjustHandles="1" noChangeArrowheads="1" noChangeShapeType="1"/>
            </p:cNvSpPr>
            <p:nvPr/>
          </p:nvSpPr>
          <p:spPr>
            <a:xfrm>
              <a:off x="9880979" y="6133940"/>
              <a:ext cx="2103431" cy="643098"/>
            </a:xfrm>
            <a:prstGeom prst="rect">
              <a:avLst/>
            </a:prstGeom>
            <a:solidFill>
              <a:srgbClr val="FDFEF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16" name="Grupo 15">
            <a:extLst>
              <a:ext uri="{FF2B5EF4-FFF2-40B4-BE49-F238E27FC236}">
                <a16:creationId xmlns:a16="http://schemas.microsoft.com/office/drawing/2014/main" id="{00C8ED6D-8AF3-D721-75B8-D42C6F3D442C}"/>
              </a:ext>
            </a:extLst>
          </p:cNvPr>
          <p:cNvGrpSpPr/>
          <p:nvPr/>
        </p:nvGrpSpPr>
        <p:grpSpPr>
          <a:xfrm>
            <a:off x="9165475" y="6364946"/>
            <a:ext cx="6093994" cy="400110"/>
            <a:chOff x="-321843" y="6376403"/>
            <a:chExt cx="6093994" cy="400110"/>
          </a:xfrm>
        </p:grpSpPr>
        <p:sp>
          <p:nvSpPr>
            <p:cNvPr id="17" name="QuadreDeText 11">
              <a:extLst>
                <a:ext uri="{FF2B5EF4-FFF2-40B4-BE49-F238E27FC236}">
                  <a16:creationId xmlns:a16="http://schemas.microsoft.com/office/drawing/2014/main" id="{66B33770-4950-5487-6E70-87511A80D5DF}"/>
                </a:ext>
              </a:extLst>
            </p:cNvPr>
            <p:cNvSpPr txBox="1"/>
            <p:nvPr/>
          </p:nvSpPr>
          <p:spPr>
            <a:xfrm>
              <a:off x="-321843" y="6376403"/>
              <a:ext cx="6093994" cy="400110"/>
            </a:xfrm>
            <a:prstGeom prst="rect">
              <a:avLst/>
            </a:prstGeom>
            <a:noFill/>
          </p:spPr>
          <p:txBody>
            <a:bodyPr wrap="square">
              <a:spAutoFit/>
            </a:bodyPr>
            <a:lstStyle/>
            <a:p>
              <a:r>
                <a:rPr lang="es-ES" sz="2000" dirty="0">
                  <a:solidFill>
                    <a:srgbClr val="00A2E2"/>
                  </a:solidFill>
                  <a:effectLst/>
                  <a:latin typeface="Calibri" panose="020F0502020204030204" pitchFamily="34" charset="0"/>
                  <a:ea typeface="Times New Roman" panose="02020603050405020304" pitchFamily="18" charset="0"/>
                  <a:cs typeface="Times New Roman" panose="02020603050405020304" pitchFamily="18" charset="0"/>
                </a:rPr>
                <a:t>                   </a:t>
              </a:r>
              <a:r>
                <a:rPr lang="es-ES" sz="2000" dirty="0">
                  <a:solidFill>
                    <a:srgbClr val="01A2E2"/>
                  </a:solidFill>
                  <a:effectLst/>
                  <a:latin typeface="Calibri" panose="020F0502020204030204" pitchFamily="34" charset="0"/>
                  <a:ea typeface="Times New Roman" panose="02020603050405020304" pitchFamily="18" charset="0"/>
                  <a:cs typeface="Times New Roman" panose="02020603050405020304" pitchFamily="18" charset="0"/>
                </a:rPr>
                <a:t>@SETHepatico</a:t>
              </a:r>
              <a:endParaRPr lang="es-ES" sz="2000" dirty="0">
                <a:solidFill>
                  <a:srgbClr val="01A2E2"/>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8" name="Imagen 17" descr="Forma&#10;&#10;Descripción generada automáticamente con confianza media">
              <a:extLst>
                <a:ext uri="{FF2B5EF4-FFF2-40B4-BE49-F238E27FC236}">
                  <a16:creationId xmlns:a16="http://schemas.microsoft.com/office/drawing/2014/main" id="{5776F7F1-E93B-3157-3AB6-9B29E54F8FAA}"/>
                </a:ext>
              </a:extLst>
            </p:cNvPr>
            <p:cNvPicPr>
              <a:picLocks noChangeAspect="1"/>
            </p:cNvPicPr>
            <p:nvPr/>
          </p:nvPicPr>
          <p:blipFill>
            <a:blip r:embed="rId5">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488523" y="6395787"/>
              <a:ext cx="353606" cy="361341"/>
            </a:xfrm>
            <a:prstGeom prst="rect">
              <a:avLst/>
            </a:prstGeom>
          </p:spPr>
        </p:pic>
      </p:grpSp>
      <p:pic>
        <p:nvPicPr>
          <p:cNvPr id="3" name="Imagen 2" descr="Interfaz de usuario gráfica, Aplicación&#10;&#10;El contenido generado por IA puede ser incorrecto.">
            <a:extLst>
              <a:ext uri="{FF2B5EF4-FFF2-40B4-BE49-F238E27FC236}">
                <a16:creationId xmlns:a16="http://schemas.microsoft.com/office/drawing/2014/main" id="{87450CDD-D2F4-6F1C-109F-C3C0919CF1D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0829" y="1044791"/>
            <a:ext cx="2323443" cy="504820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 name="Imagen 9" descr="Interfaz de usuario gráfica&#10;&#10;El contenido generado por IA puede ser incorrecto.">
            <a:extLst>
              <a:ext uri="{FF2B5EF4-FFF2-40B4-BE49-F238E27FC236}">
                <a16:creationId xmlns:a16="http://schemas.microsoft.com/office/drawing/2014/main" id="{C53355B6-49EB-3805-1EA7-7A219E28A9E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182956" y="1078477"/>
            <a:ext cx="2323442" cy="504820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0" name="Imagen 19" descr="Interfaz de usuario gráfica&#10;&#10;El contenido generado por IA puede ser incorrecto.">
            <a:extLst>
              <a:ext uri="{FF2B5EF4-FFF2-40B4-BE49-F238E27FC236}">
                <a16:creationId xmlns:a16="http://schemas.microsoft.com/office/drawing/2014/main" id="{E079B81F-5C85-67E9-1D31-B944324AF19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361893" y="1055997"/>
            <a:ext cx="2323442" cy="504820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2" name="Imagen 21" descr="Diagrama&#10;&#10;El contenido generado por IA puede ser incorrecto.">
            <a:extLst>
              <a:ext uri="{FF2B5EF4-FFF2-40B4-BE49-F238E27FC236}">
                <a16:creationId xmlns:a16="http://schemas.microsoft.com/office/drawing/2014/main" id="{5391A411-3B47-0C08-7AE9-FFFF2F40ADA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004019" y="1056005"/>
            <a:ext cx="2337125" cy="507793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31" name="Imagen 30">
            <a:extLst>
              <a:ext uri="{FF2B5EF4-FFF2-40B4-BE49-F238E27FC236}">
                <a16:creationId xmlns:a16="http://schemas.microsoft.com/office/drawing/2014/main" id="{649A8D74-CEC8-4EF4-F189-E6A921D19240}"/>
              </a:ext>
            </a:extLst>
          </p:cNvPr>
          <p:cNvPicPr>
            <a:picLocks noChangeAspect="1"/>
          </p:cNvPicPr>
          <p:nvPr/>
        </p:nvPicPr>
        <p:blipFill>
          <a:blip r:embed="rId10"/>
          <a:stretch>
            <a:fillRect/>
          </a:stretch>
        </p:blipFill>
        <p:spPr>
          <a:xfrm>
            <a:off x="4298733" y="-1970"/>
            <a:ext cx="3937000" cy="9398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00749683"/>
      </p:ext>
    </p:extLst>
  </p:cSld>
  <p:clrMapOvr>
    <a:masterClrMapping/>
  </p:clrMapOvr>
</p:sld>
</file>

<file path=ppt/theme/theme1.xml><?xml version="1.0" encoding="utf-8"?>
<a:theme xmlns:a="http://schemas.openxmlformats.org/drawingml/2006/main" name="Tema de l'Office">
  <a:themeElements>
    <a:clrScheme name="Oficina">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icina">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icin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0c5cd9b1-7df6-4125-9594-fc0acfe49476" xsi:nil="true"/>
    <lcf76f155ced4ddcb4097134ff3c332f xmlns="2ba98950-7f45-4f63-93ce-8807729bc465">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o" ma:contentTypeID="0x010100DE020579F7B4964FACCC3D9671C8AF13" ma:contentTypeVersion="14" ma:contentTypeDescription="Crear nuevo documento." ma:contentTypeScope="" ma:versionID="a36bc7379729fb197f81f6c1046e658d">
  <xsd:schema xmlns:xsd="http://www.w3.org/2001/XMLSchema" xmlns:xs="http://www.w3.org/2001/XMLSchema" xmlns:p="http://schemas.microsoft.com/office/2006/metadata/properties" xmlns:ns2="2ba98950-7f45-4f63-93ce-8807729bc465" xmlns:ns3="0c5cd9b1-7df6-4125-9594-fc0acfe49476" targetNamespace="http://schemas.microsoft.com/office/2006/metadata/properties" ma:root="true" ma:fieldsID="8c391ca4074de249015c27fdc0d86995" ns2:_="" ns3:_="">
    <xsd:import namespace="2ba98950-7f45-4f63-93ce-8807729bc465"/>
    <xsd:import namespace="0c5cd9b1-7df6-4125-9594-fc0acfe49476"/>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3:TaxCatchAll" minOccurs="0"/>
                <xsd:element ref="ns2:MediaServiceDateTaken" minOccurs="0"/>
                <xsd:element ref="ns2:MediaServiceGenerationTime" minOccurs="0"/>
                <xsd:element ref="ns2:MediaServiceEventHashCode" minOccurs="0"/>
                <xsd:element ref="ns2:MediaServiceOCR" minOccurs="0"/>
                <xsd:element ref="ns2:MediaServiceLocation" minOccurs="0"/>
                <xsd:element ref="ns2:MediaLengthInSecond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ba98950-7f45-4f63-93ce-8807729bc46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Etiquetas de imagen" ma:readOnly="false" ma:fieldId="{5cf76f15-5ced-4ddc-b409-7134ff3c332f}" ma:taxonomyMulti="true" ma:sspId="cc06aaf1-dea5-4937-a89f-1c0b07b63c8c"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Location" ma:index="19" nillable="true" ma:displayName="Location" ma:indexed="true" ma:internalName="MediaServiceLocatio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MediaServiceBillingMetadata" ma:index="21"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c5cd9b1-7df6-4125-9594-fc0acfe49476"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736cc2f8-7afc-48ea-9592-642bd44d942f}" ma:internalName="TaxCatchAll" ma:showField="CatchAllData" ma:web="0c5cd9b1-7df6-4125-9594-fc0acfe4947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ni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E8AAE77-4BE6-4504-B263-33AECFAD9B0D}">
  <ds:schemaRefs>
    <ds:schemaRef ds:uri="http://schemas.microsoft.com/sharepoint/v3/contenttype/forms"/>
  </ds:schemaRefs>
</ds:datastoreItem>
</file>

<file path=customXml/itemProps2.xml><?xml version="1.0" encoding="utf-8"?>
<ds:datastoreItem xmlns:ds="http://schemas.openxmlformats.org/officeDocument/2006/customXml" ds:itemID="{CF4C74D6-8E01-4C8F-A796-A362780A2589}">
  <ds:schemaRefs>
    <ds:schemaRef ds:uri="http://schemas.microsoft.com/office/2006/metadata/properties"/>
    <ds:schemaRef ds:uri="http://schemas.microsoft.com/office/infopath/2007/PartnerControls"/>
    <ds:schemaRef ds:uri="0c5cd9b1-7df6-4125-9594-fc0acfe49476"/>
    <ds:schemaRef ds:uri="2ba98950-7f45-4f63-93ce-8807729bc465"/>
  </ds:schemaRefs>
</ds:datastoreItem>
</file>

<file path=customXml/itemProps3.xml><?xml version="1.0" encoding="utf-8"?>
<ds:datastoreItem xmlns:ds="http://schemas.openxmlformats.org/officeDocument/2006/customXml" ds:itemID="{B48140D7-B71C-422E-A764-A7C504217ED9}"/>
</file>

<file path=docProps/app.xml><?xml version="1.0" encoding="utf-8"?>
<Properties xmlns="http://schemas.openxmlformats.org/officeDocument/2006/extended-properties" xmlns:vt="http://schemas.openxmlformats.org/officeDocument/2006/docPropsVTypes">
  <TotalTime>6360</TotalTime>
  <Words>2457</Words>
  <Application>Microsoft Macintosh PowerPoint</Application>
  <PresentationFormat>Panorámica</PresentationFormat>
  <Paragraphs>267</Paragraphs>
  <Slides>15</Slides>
  <Notes>12</Notes>
  <HiddenSlides>0</HiddenSlides>
  <MMClips>0</MMClips>
  <ScaleCrop>false</ScaleCrop>
  <HeadingPairs>
    <vt:vector size="6" baseType="variant">
      <vt:variant>
        <vt:lpstr>Fuentes usadas</vt:lpstr>
      </vt:variant>
      <vt:variant>
        <vt:i4>8</vt:i4>
      </vt:variant>
      <vt:variant>
        <vt:lpstr>Tema</vt:lpstr>
      </vt:variant>
      <vt:variant>
        <vt:i4>1</vt:i4>
      </vt:variant>
      <vt:variant>
        <vt:lpstr>Títulos de diapositiva</vt:lpstr>
      </vt:variant>
      <vt:variant>
        <vt:i4>15</vt:i4>
      </vt:variant>
    </vt:vector>
  </HeadingPairs>
  <TitlesOfParts>
    <vt:vector size="24" baseType="lpstr">
      <vt:lpstr>Aptos</vt:lpstr>
      <vt:lpstr>Aptos Narrow</vt:lpstr>
      <vt:lpstr>Arial</vt:lpstr>
      <vt:lpstr>Calibri</vt:lpstr>
      <vt:lpstr>Calibri Light</vt:lpstr>
      <vt:lpstr>Cambria Math</vt:lpstr>
      <vt:lpstr>Helvetica</vt:lpstr>
      <vt:lpstr>Wingdings</vt:lpstr>
      <vt:lpstr>Tema de l'Office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 del PowerPoint</dc:title>
  <dc:creator>NATALIA GRUP CONGRES</dc:creator>
  <cp:lastModifiedBy>Miguel Cuende Diez</cp:lastModifiedBy>
  <cp:revision>18</cp:revision>
  <dcterms:created xsi:type="dcterms:W3CDTF">2022-01-31T13:34:55Z</dcterms:created>
  <dcterms:modified xsi:type="dcterms:W3CDTF">2025-10-23T08:06:02Z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0x010100DE020579F7B4964FACCC3D9671C8AF13</vt:lpwstr>
  </property>
  <property fmtid="{D5CDD505-2E9C-101B-9397-08002B2CF9AE}" pid="3" name="MediaServiceImageTags">
    <vt:lpwstr/>
  </property>
</Properties>
</file>