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7" r:id="rId9"/>
    <p:sldId id="269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14"/>
  </p:normalViewPr>
  <p:slideViewPr>
    <p:cSldViewPr snapToGrid="0" snapToObjects="1">
      <p:cViewPr varScale="1">
        <p:scale>
          <a:sx n="112" d="100"/>
          <a:sy n="112" d="100"/>
        </p:scale>
        <p:origin x="680" y="2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victorrelopez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942810"/>
          </a:xfrm>
          <a:ln w="28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b="1" dirty="0" err="1"/>
              <a:t>EMil</a:t>
            </a:r>
            <a:r>
              <a:rPr b="1" dirty="0"/>
              <a:t>-IA: </a:t>
            </a:r>
            <a:r>
              <a:rPr b="1" dirty="0" err="1"/>
              <a:t>Expandiendo</a:t>
            </a:r>
            <a:r>
              <a:rPr b="1" dirty="0"/>
              <a:t> </a:t>
            </a:r>
            <a:r>
              <a:rPr b="1" dirty="0" err="1"/>
              <a:t>los</a:t>
            </a:r>
            <a:r>
              <a:rPr b="1" dirty="0"/>
              <a:t> </a:t>
            </a:r>
            <a:r>
              <a:rPr b="1" dirty="0" err="1"/>
              <a:t>Criterios</a:t>
            </a:r>
            <a:r>
              <a:rPr b="1" dirty="0"/>
              <a:t> de </a:t>
            </a:r>
            <a:r>
              <a:rPr b="1" dirty="0" err="1"/>
              <a:t>Milán</a:t>
            </a:r>
            <a:endParaRPr b="1" dirty="0"/>
          </a:p>
          <a:p>
            <a:r>
              <a:rPr b="1" dirty="0"/>
              <a:t>para </a:t>
            </a:r>
            <a:r>
              <a:rPr b="1" dirty="0" err="1"/>
              <a:t>el</a:t>
            </a:r>
            <a:r>
              <a:rPr b="1" dirty="0"/>
              <a:t> </a:t>
            </a:r>
            <a:r>
              <a:rPr b="1" dirty="0" err="1"/>
              <a:t>Trasplante</a:t>
            </a:r>
            <a:r>
              <a:rPr b="1" dirty="0"/>
              <a:t> de Carcinoma </a:t>
            </a:r>
            <a:r>
              <a:rPr b="1" dirty="0" err="1"/>
              <a:t>Hepatocelular</a:t>
            </a:r>
            <a:endParaRPr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562257"/>
            <a:ext cx="8534400" cy="1752600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Dr. Víctor López López</a:t>
            </a:r>
          </a:p>
          <a:p>
            <a:r>
              <a:rPr dirty="0"/>
              <a:t>Hospital </a:t>
            </a:r>
            <a:r>
              <a:rPr dirty="0" err="1"/>
              <a:t>Clínico</a:t>
            </a:r>
            <a:r>
              <a:rPr dirty="0"/>
              <a:t> Universitario Virgen de la </a:t>
            </a:r>
            <a:r>
              <a:rPr dirty="0" err="1"/>
              <a:t>Arrixaca</a:t>
            </a:r>
            <a:r>
              <a:rPr dirty="0"/>
              <a:t> – IMIB-Pascual Parrilla</a:t>
            </a:r>
          </a:p>
          <a:p>
            <a:r>
              <a:rPr dirty="0" err="1"/>
              <a:t>Propuesta</a:t>
            </a:r>
            <a:r>
              <a:rPr dirty="0"/>
              <a:t> </a:t>
            </a:r>
            <a:r>
              <a:rPr dirty="0" err="1"/>
              <a:t>presentada</a:t>
            </a:r>
            <a:r>
              <a:rPr dirty="0"/>
              <a:t> al </a:t>
            </a:r>
            <a:r>
              <a:rPr dirty="0" err="1"/>
              <a:t>Comité</a:t>
            </a:r>
            <a:r>
              <a:rPr dirty="0"/>
              <a:t> </a:t>
            </a:r>
            <a:r>
              <a:rPr dirty="0" err="1"/>
              <a:t>Científico</a:t>
            </a:r>
            <a:r>
              <a:rPr dirty="0"/>
              <a:t> de la SETH</a:t>
            </a:r>
          </a:p>
          <a:p>
            <a:endParaRPr dirty="0"/>
          </a:p>
        </p:txBody>
      </p:sp>
      <p:pic>
        <p:nvPicPr>
          <p:cNvPr id="1026" name="Picture 2" descr="30º Congreso SETH / Alicante – SATOT">
            <a:extLst>
              <a:ext uri="{FF2B5EF4-FFF2-40B4-BE49-F238E27FC236}">
                <a16:creationId xmlns:a16="http://schemas.microsoft.com/office/drawing/2014/main" id="{23FFE030-5BE3-BE83-3A16-05AA51712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0" y="159617"/>
            <a:ext cx="2786816" cy="129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IB - Noticia">
            <a:extLst>
              <a:ext uri="{FF2B5EF4-FFF2-40B4-BE49-F238E27FC236}">
                <a16:creationId xmlns:a16="http://schemas.microsoft.com/office/drawing/2014/main" id="{5A8BC6D3-896A-F946-2E32-6B3E9FBA8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455" y="159617"/>
            <a:ext cx="2272145" cy="1608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Agradecimientos</a:t>
            </a:r>
            <a:r>
              <a:rPr b="1" dirty="0"/>
              <a:t> y </a:t>
            </a:r>
            <a:r>
              <a:rPr b="1" dirty="0" err="1"/>
              <a:t>contacto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399"/>
            <a:ext cx="10972800" cy="4525963"/>
          </a:xfrm>
        </p:spPr>
        <p:txBody>
          <a:bodyPr>
            <a:normAutofit/>
          </a:bodyPr>
          <a:lstStyle/>
          <a:p>
            <a:r>
              <a:rPr sz="2800" dirty="0"/>
              <a:t>Hospital </a:t>
            </a:r>
            <a:r>
              <a:rPr sz="2800" dirty="0" err="1"/>
              <a:t>Clínico</a:t>
            </a:r>
            <a:r>
              <a:rPr sz="2800" dirty="0"/>
              <a:t> Universitario Virgen de la </a:t>
            </a:r>
            <a:r>
              <a:rPr sz="2800" dirty="0" err="1"/>
              <a:t>Arrixaca</a:t>
            </a:r>
            <a:r>
              <a:rPr sz="2800" dirty="0"/>
              <a:t> – IMIB Pascual Parrilla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r>
              <a:rPr sz="2800" dirty="0"/>
              <a:t>Email: </a:t>
            </a:r>
            <a:r>
              <a:rPr sz="2800" b="1" dirty="0">
                <a:hlinkClick r:id="rId2"/>
              </a:rPr>
              <a:t>victorrelopez@gmail.com</a:t>
            </a:r>
            <a:endParaRPr lang="es-ES" sz="2800" b="1" dirty="0"/>
          </a:p>
          <a:p>
            <a:pPr marL="0" indent="0">
              <a:buNone/>
            </a:pPr>
            <a:endParaRPr sz="2800" b="1" dirty="0"/>
          </a:p>
          <a:p>
            <a:r>
              <a:rPr sz="2800" dirty="0" err="1"/>
              <a:t>Teléfono</a:t>
            </a:r>
            <a:r>
              <a:rPr sz="2800" dirty="0"/>
              <a:t>: 637 519 516</a:t>
            </a:r>
          </a:p>
          <a:p>
            <a:endParaRPr sz="2800" dirty="0"/>
          </a:p>
          <a:p>
            <a:r>
              <a:rPr sz="2800" dirty="0"/>
              <a:t>Con </a:t>
            </a:r>
            <a:r>
              <a:rPr sz="2800" dirty="0" err="1"/>
              <a:t>el</a:t>
            </a:r>
            <a:r>
              <a:rPr sz="2800" dirty="0"/>
              <a:t> </a:t>
            </a:r>
            <a:r>
              <a:rPr sz="2800" dirty="0" err="1"/>
              <a:t>apoyo</a:t>
            </a:r>
            <a:r>
              <a:rPr sz="2800" dirty="0"/>
              <a:t> de SETH, IMIB y HCUVA.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Antecedentes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El carcinoma </a:t>
            </a:r>
            <a:r>
              <a:rPr dirty="0" err="1"/>
              <a:t>hepatocelular</a:t>
            </a:r>
            <a:r>
              <a:rPr dirty="0"/>
              <a:t> (CHC) es </a:t>
            </a:r>
            <a:r>
              <a:rPr dirty="0" err="1"/>
              <a:t>el</a:t>
            </a:r>
            <a:r>
              <a:rPr dirty="0"/>
              <a:t> tumor </a:t>
            </a:r>
            <a:r>
              <a:rPr dirty="0" err="1"/>
              <a:t>hepático</a:t>
            </a:r>
            <a:r>
              <a:rPr dirty="0"/>
              <a:t> </a:t>
            </a:r>
            <a:r>
              <a:rPr dirty="0" err="1"/>
              <a:t>primario</a:t>
            </a:r>
            <a:r>
              <a:rPr dirty="0"/>
              <a:t> </a:t>
            </a:r>
            <a:r>
              <a:rPr dirty="0" err="1"/>
              <a:t>más</a:t>
            </a:r>
            <a:r>
              <a:rPr dirty="0"/>
              <a:t> </a:t>
            </a:r>
            <a:r>
              <a:rPr b="1" dirty="0" err="1"/>
              <a:t>común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Es la </a:t>
            </a:r>
            <a:r>
              <a:rPr b="1" dirty="0" err="1"/>
              <a:t>tercera</a:t>
            </a:r>
            <a:r>
              <a:rPr dirty="0"/>
              <a:t> causa de </a:t>
            </a:r>
            <a:r>
              <a:rPr dirty="0" err="1"/>
              <a:t>muerte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cáncer</a:t>
            </a:r>
            <a:r>
              <a:rPr dirty="0"/>
              <a:t> a </a:t>
            </a:r>
            <a:r>
              <a:rPr dirty="0" err="1"/>
              <a:t>nivel</a:t>
            </a:r>
            <a:r>
              <a:rPr dirty="0"/>
              <a:t> </a:t>
            </a:r>
            <a:r>
              <a:rPr dirty="0" err="1"/>
              <a:t>mundial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El </a:t>
            </a:r>
            <a:r>
              <a:rPr dirty="0" err="1"/>
              <a:t>trasplante</a:t>
            </a:r>
            <a:r>
              <a:rPr dirty="0"/>
              <a:t> </a:t>
            </a:r>
            <a:r>
              <a:rPr dirty="0" err="1"/>
              <a:t>hepático</a:t>
            </a:r>
            <a:r>
              <a:rPr dirty="0"/>
              <a:t> </a:t>
            </a:r>
            <a:r>
              <a:rPr dirty="0" err="1"/>
              <a:t>ofrece</a:t>
            </a:r>
            <a:r>
              <a:rPr dirty="0"/>
              <a:t> la mayor </a:t>
            </a:r>
            <a:r>
              <a:rPr dirty="0" err="1"/>
              <a:t>supervivencia</a:t>
            </a:r>
            <a:r>
              <a:rPr dirty="0"/>
              <a:t>, </a:t>
            </a:r>
            <a:r>
              <a:rPr dirty="0" err="1"/>
              <a:t>pero</a:t>
            </a:r>
            <a:r>
              <a:rPr dirty="0"/>
              <a:t> solo </a:t>
            </a:r>
            <a:r>
              <a:rPr dirty="0" err="1"/>
              <a:t>el</a:t>
            </a:r>
            <a:r>
              <a:rPr dirty="0"/>
              <a:t> </a:t>
            </a:r>
            <a:r>
              <a:rPr b="1" dirty="0"/>
              <a:t>10% </a:t>
            </a:r>
            <a:r>
              <a:rPr dirty="0" err="1"/>
              <a:t>cumple</a:t>
            </a:r>
            <a:r>
              <a:rPr dirty="0"/>
              <a:t>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/>
              <a:t>criterios</a:t>
            </a:r>
            <a:r>
              <a:rPr dirty="0"/>
              <a:t> de </a:t>
            </a:r>
            <a:r>
              <a:rPr dirty="0" err="1"/>
              <a:t>Milán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Los </a:t>
            </a:r>
            <a:r>
              <a:rPr dirty="0" err="1"/>
              <a:t>criterios</a:t>
            </a:r>
            <a:r>
              <a:rPr dirty="0"/>
              <a:t> </a:t>
            </a:r>
            <a:r>
              <a:rPr dirty="0" err="1"/>
              <a:t>actuales</a:t>
            </a:r>
            <a:r>
              <a:rPr dirty="0"/>
              <a:t> </a:t>
            </a:r>
            <a:r>
              <a:rPr b="1" dirty="0" err="1"/>
              <a:t>limitan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acceso</a:t>
            </a:r>
            <a:r>
              <a:rPr dirty="0"/>
              <a:t> al </a:t>
            </a:r>
            <a:r>
              <a:rPr dirty="0" err="1"/>
              <a:t>trasplante</a:t>
            </a:r>
            <a:r>
              <a:rPr dirty="0"/>
              <a:t> a un </a:t>
            </a:r>
            <a:r>
              <a:rPr dirty="0" err="1"/>
              <a:t>grupo</a:t>
            </a:r>
            <a:r>
              <a:rPr dirty="0"/>
              <a:t> </a:t>
            </a:r>
            <a:r>
              <a:rPr dirty="0" err="1"/>
              <a:t>reducido</a:t>
            </a:r>
            <a:r>
              <a:rPr dirty="0"/>
              <a:t> de </a:t>
            </a:r>
            <a:r>
              <a:rPr dirty="0" err="1"/>
              <a:t>pacientes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Limitaciones</a:t>
            </a:r>
            <a:r>
              <a:rPr b="1" dirty="0"/>
              <a:t> </a:t>
            </a:r>
            <a:r>
              <a:rPr b="1" dirty="0" err="1"/>
              <a:t>actuales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Los </a:t>
            </a:r>
            <a:r>
              <a:rPr dirty="0" err="1"/>
              <a:t>criterios</a:t>
            </a:r>
            <a:r>
              <a:rPr dirty="0"/>
              <a:t> de </a:t>
            </a:r>
            <a:r>
              <a:rPr dirty="0" err="1"/>
              <a:t>Milán</a:t>
            </a:r>
            <a:r>
              <a:rPr dirty="0"/>
              <a:t> se </a:t>
            </a:r>
            <a:r>
              <a:rPr dirty="0" err="1"/>
              <a:t>basan</a:t>
            </a:r>
            <a:r>
              <a:rPr dirty="0"/>
              <a:t> </a:t>
            </a:r>
            <a:r>
              <a:rPr dirty="0" err="1"/>
              <a:t>únicamente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parámetros</a:t>
            </a:r>
            <a:r>
              <a:rPr dirty="0"/>
              <a:t> </a:t>
            </a:r>
            <a:r>
              <a:rPr b="1" dirty="0" err="1"/>
              <a:t>anatomo-patológicos</a:t>
            </a:r>
            <a:r>
              <a:rPr b="1" dirty="0"/>
              <a:t>.</a:t>
            </a:r>
            <a:endParaRPr lang="es-ES" b="1" dirty="0"/>
          </a:p>
          <a:p>
            <a:pPr marL="0" indent="0">
              <a:buNone/>
            </a:pPr>
            <a:endParaRPr dirty="0"/>
          </a:p>
          <a:p>
            <a:r>
              <a:rPr b="1" dirty="0" err="1"/>
              <a:t>Excluyen</a:t>
            </a:r>
            <a:r>
              <a:rPr dirty="0"/>
              <a:t> a </a:t>
            </a:r>
            <a:r>
              <a:rPr dirty="0" err="1"/>
              <a:t>pacientes</a:t>
            </a:r>
            <a:r>
              <a:rPr dirty="0"/>
              <a:t> con </a:t>
            </a:r>
            <a:r>
              <a:rPr dirty="0" err="1"/>
              <a:t>buen</a:t>
            </a:r>
            <a:r>
              <a:rPr dirty="0"/>
              <a:t> </a:t>
            </a:r>
            <a:r>
              <a:rPr dirty="0" err="1"/>
              <a:t>pronóstico</a:t>
            </a:r>
            <a:r>
              <a:rPr dirty="0"/>
              <a:t> </a:t>
            </a:r>
            <a:r>
              <a:rPr dirty="0" err="1"/>
              <a:t>potencial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Se </a:t>
            </a:r>
            <a:r>
              <a:rPr dirty="0" err="1"/>
              <a:t>necesita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b="1" dirty="0" err="1"/>
              <a:t>selección</a:t>
            </a:r>
            <a:r>
              <a:rPr dirty="0"/>
              <a:t> </a:t>
            </a:r>
            <a:r>
              <a:rPr dirty="0" err="1"/>
              <a:t>más</a:t>
            </a:r>
            <a:r>
              <a:rPr dirty="0"/>
              <a:t> </a:t>
            </a:r>
            <a:r>
              <a:rPr dirty="0" err="1"/>
              <a:t>precisa</a:t>
            </a:r>
            <a:r>
              <a:rPr dirty="0"/>
              <a:t> </a:t>
            </a:r>
            <a:r>
              <a:rPr dirty="0" err="1"/>
              <a:t>basada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biología</a:t>
            </a:r>
            <a:r>
              <a:rPr dirty="0"/>
              <a:t> tumoral y </a:t>
            </a:r>
            <a:r>
              <a:rPr dirty="0" err="1"/>
              <a:t>datos</a:t>
            </a:r>
            <a:r>
              <a:rPr dirty="0"/>
              <a:t> </a:t>
            </a:r>
            <a:r>
              <a:rPr dirty="0" err="1"/>
              <a:t>moleculares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Justificación</a:t>
            </a:r>
            <a:r>
              <a:rPr b="1" dirty="0"/>
              <a:t> del </a:t>
            </a:r>
            <a:r>
              <a:rPr b="1" dirty="0" err="1"/>
              <a:t>proyecto</a:t>
            </a:r>
            <a:r>
              <a:rPr b="1" dirty="0"/>
              <a:t> </a:t>
            </a:r>
            <a:r>
              <a:rPr b="1" dirty="0" err="1"/>
              <a:t>EMil</a:t>
            </a:r>
            <a:r>
              <a:rPr b="1" dirty="0"/>
              <a:t>-IA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El </a:t>
            </a:r>
            <a:r>
              <a:rPr dirty="0" err="1"/>
              <a:t>proyecto</a:t>
            </a:r>
            <a:r>
              <a:rPr dirty="0"/>
              <a:t> </a:t>
            </a:r>
            <a:r>
              <a:rPr dirty="0" err="1"/>
              <a:t>busca</a:t>
            </a:r>
            <a:r>
              <a:rPr dirty="0"/>
              <a:t> </a:t>
            </a:r>
            <a:r>
              <a:rPr dirty="0" err="1"/>
              <a:t>ampliar</a:t>
            </a:r>
            <a:r>
              <a:rPr dirty="0"/>
              <a:t> </a:t>
            </a:r>
            <a:r>
              <a:rPr dirty="0" err="1"/>
              <a:t>los</a:t>
            </a:r>
            <a:r>
              <a:rPr dirty="0"/>
              <a:t> </a:t>
            </a:r>
            <a:r>
              <a:rPr b="1" dirty="0" err="1"/>
              <a:t>criterios</a:t>
            </a:r>
            <a:r>
              <a:rPr b="1" dirty="0"/>
              <a:t> de </a:t>
            </a:r>
            <a:r>
              <a:rPr b="1" dirty="0" err="1"/>
              <a:t>selección</a:t>
            </a:r>
            <a:r>
              <a:rPr b="1" dirty="0"/>
              <a:t> </a:t>
            </a:r>
            <a:r>
              <a:rPr dirty="0" err="1"/>
              <a:t>mediante</a:t>
            </a:r>
            <a:r>
              <a:rPr dirty="0"/>
              <a:t> </a:t>
            </a:r>
            <a:r>
              <a:rPr dirty="0" err="1"/>
              <a:t>genómica</a:t>
            </a:r>
            <a:r>
              <a:rPr dirty="0"/>
              <a:t> e </a:t>
            </a:r>
            <a:r>
              <a:rPr dirty="0" err="1"/>
              <a:t>inteligencia</a:t>
            </a:r>
            <a:r>
              <a:rPr dirty="0"/>
              <a:t> artificial.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 err="1"/>
              <a:t>Utiliza</a:t>
            </a:r>
            <a:r>
              <a:rPr dirty="0"/>
              <a:t> </a:t>
            </a:r>
            <a:r>
              <a:rPr dirty="0" err="1"/>
              <a:t>secuenciación</a:t>
            </a:r>
            <a:r>
              <a:rPr dirty="0"/>
              <a:t> del </a:t>
            </a:r>
            <a:r>
              <a:rPr dirty="0" err="1"/>
              <a:t>exoma</a:t>
            </a:r>
            <a:r>
              <a:rPr dirty="0"/>
              <a:t> </a:t>
            </a:r>
            <a:r>
              <a:rPr dirty="0" err="1"/>
              <a:t>completo</a:t>
            </a:r>
            <a:r>
              <a:rPr dirty="0"/>
              <a:t> (WES) para </a:t>
            </a:r>
            <a:r>
              <a:rPr dirty="0" err="1"/>
              <a:t>identificar</a:t>
            </a:r>
            <a:r>
              <a:rPr dirty="0"/>
              <a:t> </a:t>
            </a:r>
            <a:r>
              <a:rPr b="1" dirty="0" err="1"/>
              <a:t>perfiles</a:t>
            </a:r>
            <a:r>
              <a:rPr b="1" dirty="0"/>
              <a:t> </a:t>
            </a:r>
            <a:r>
              <a:rPr b="1" dirty="0" err="1"/>
              <a:t>moleculares</a:t>
            </a:r>
            <a:r>
              <a:rPr b="1" dirty="0"/>
              <a:t>.</a:t>
            </a:r>
            <a:endParaRPr lang="es-ES" b="1" dirty="0"/>
          </a:p>
          <a:p>
            <a:pPr marL="0" indent="0">
              <a:buNone/>
            </a:pPr>
            <a:endParaRPr dirty="0"/>
          </a:p>
          <a:p>
            <a:r>
              <a:rPr dirty="0"/>
              <a:t>Integra </a:t>
            </a:r>
            <a:r>
              <a:rPr dirty="0" err="1"/>
              <a:t>datos</a:t>
            </a:r>
            <a:r>
              <a:rPr dirty="0"/>
              <a:t> </a:t>
            </a:r>
            <a:r>
              <a:rPr dirty="0" err="1"/>
              <a:t>clínicos</a:t>
            </a:r>
            <a:r>
              <a:rPr dirty="0"/>
              <a:t>, </a:t>
            </a:r>
            <a:r>
              <a:rPr dirty="0" err="1"/>
              <a:t>patológicos</a:t>
            </a:r>
            <a:r>
              <a:rPr dirty="0"/>
              <a:t> y </a:t>
            </a:r>
            <a:r>
              <a:rPr dirty="0" err="1"/>
              <a:t>genéticos</a:t>
            </a:r>
            <a:r>
              <a:rPr dirty="0"/>
              <a:t> con </a:t>
            </a:r>
            <a:r>
              <a:rPr dirty="0" err="1"/>
              <a:t>modelos</a:t>
            </a:r>
            <a:r>
              <a:rPr dirty="0"/>
              <a:t> </a:t>
            </a:r>
            <a:r>
              <a:rPr dirty="0" err="1"/>
              <a:t>predictivos</a:t>
            </a:r>
            <a:r>
              <a:rPr dirty="0"/>
              <a:t> de IA.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 err="1"/>
              <a:t>Objetivo</a:t>
            </a:r>
            <a:r>
              <a:rPr dirty="0"/>
              <a:t>: </a:t>
            </a:r>
            <a:r>
              <a:rPr dirty="0" err="1"/>
              <a:t>aumentar</a:t>
            </a:r>
            <a:r>
              <a:rPr dirty="0"/>
              <a:t> la </a:t>
            </a:r>
            <a:r>
              <a:rPr b="1" dirty="0" err="1"/>
              <a:t>elegibilidad</a:t>
            </a:r>
            <a:r>
              <a:rPr dirty="0"/>
              <a:t> </a:t>
            </a:r>
            <a:r>
              <a:rPr dirty="0" err="1"/>
              <a:t>manteniendo</a:t>
            </a:r>
            <a:r>
              <a:rPr dirty="0"/>
              <a:t> la </a:t>
            </a:r>
            <a:r>
              <a:rPr dirty="0" err="1"/>
              <a:t>supervivencia</a:t>
            </a:r>
            <a:r>
              <a:rPr dirty="0"/>
              <a:t> &gt;70% y </a:t>
            </a:r>
            <a:r>
              <a:rPr dirty="0" err="1"/>
              <a:t>recurrencia</a:t>
            </a:r>
            <a:r>
              <a:rPr dirty="0"/>
              <a:t> &lt;15%.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Objetivos</a:t>
            </a:r>
            <a:r>
              <a:rPr b="1" dirty="0"/>
              <a:t> del </a:t>
            </a:r>
            <a:r>
              <a:rPr b="1" dirty="0" err="1"/>
              <a:t>proyecto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700" i="1" u="sng" dirty="0" err="1"/>
              <a:t>Objetivo</a:t>
            </a:r>
            <a:r>
              <a:rPr sz="2700" i="1" u="sng" dirty="0"/>
              <a:t> principal</a:t>
            </a:r>
            <a:r>
              <a:rPr sz="2700" dirty="0"/>
              <a:t>: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 err="1"/>
              <a:t>Integrar</a:t>
            </a:r>
            <a:r>
              <a:rPr sz="2700" dirty="0"/>
              <a:t> </a:t>
            </a:r>
            <a:r>
              <a:rPr sz="2700" dirty="0" err="1"/>
              <a:t>datos</a:t>
            </a:r>
            <a:r>
              <a:rPr sz="2700" dirty="0"/>
              <a:t> </a:t>
            </a:r>
            <a:r>
              <a:rPr sz="2700" dirty="0" err="1"/>
              <a:t>moleculares</a:t>
            </a:r>
            <a:r>
              <a:rPr sz="2700" dirty="0"/>
              <a:t> con </a:t>
            </a:r>
            <a:r>
              <a:rPr sz="2700" dirty="0" err="1"/>
              <a:t>herramientas</a:t>
            </a:r>
            <a:r>
              <a:rPr sz="2700" dirty="0"/>
              <a:t> de IA para </a:t>
            </a:r>
            <a:r>
              <a:rPr sz="2700" dirty="0" err="1"/>
              <a:t>optimizar</a:t>
            </a:r>
            <a:r>
              <a:rPr sz="2700" dirty="0"/>
              <a:t> </a:t>
            </a:r>
            <a:r>
              <a:rPr lang="es-ES" sz="2700" dirty="0"/>
              <a:t>	l</a:t>
            </a:r>
            <a:r>
              <a:rPr sz="2700" dirty="0"/>
              <a:t>a </a:t>
            </a:r>
            <a:r>
              <a:rPr sz="2700" dirty="0" err="1"/>
              <a:t>selección</a:t>
            </a:r>
            <a:r>
              <a:rPr sz="2700" dirty="0"/>
              <a:t> de </a:t>
            </a:r>
            <a:r>
              <a:rPr sz="2700" dirty="0" err="1"/>
              <a:t>candidatos</a:t>
            </a:r>
            <a:r>
              <a:rPr sz="2700" dirty="0"/>
              <a:t> a </a:t>
            </a:r>
            <a:r>
              <a:rPr sz="2700" dirty="0" err="1"/>
              <a:t>trasplante</a:t>
            </a:r>
            <a:r>
              <a:rPr sz="2700" dirty="0"/>
              <a:t>.</a:t>
            </a:r>
          </a:p>
          <a:p>
            <a:endParaRPr sz="2700" dirty="0"/>
          </a:p>
          <a:p>
            <a:r>
              <a:rPr sz="2700" u="sng" dirty="0" err="1"/>
              <a:t>Objetivos</a:t>
            </a:r>
            <a:r>
              <a:rPr sz="2700" u="sng" dirty="0"/>
              <a:t> </a:t>
            </a:r>
            <a:r>
              <a:rPr sz="2700" u="sng" dirty="0" err="1"/>
              <a:t>secundarios</a:t>
            </a:r>
            <a:r>
              <a:rPr sz="2700" dirty="0"/>
              <a:t>: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1. </a:t>
            </a:r>
            <a:r>
              <a:rPr sz="2700" dirty="0" err="1"/>
              <a:t>Definir</a:t>
            </a:r>
            <a:r>
              <a:rPr sz="2700" dirty="0"/>
              <a:t> </a:t>
            </a:r>
            <a:r>
              <a:rPr sz="2700" b="1" dirty="0" err="1"/>
              <a:t>perfiles</a:t>
            </a:r>
            <a:r>
              <a:rPr sz="2700" b="1" dirty="0"/>
              <a:t> de </a:t>
            </a:r>
            <a:r>
              <a:rPr sz="2700" b="1" dirty="0" err="1"/>
              <a:t>mutación</a:t>
            </a:r>
            <a:r>
              <a:rPr sz="2700" b="1" dirty="0"/>
              <a:t> </a:t>
            </a:r>
            <a:r>
              <a:rPr sz="2700" dirty="0" err="1"/>
              <a:t>según</a:t>
            </a:r>
            <a:r>
              <a:rPr sz="2700" dirty="0"/>
              <a:t> </a:t>
            </a:r>
            <a:r>
              <a:rPr sz="2700" dirty="0" err="1"/>
              <a:t>evolución</a:t>
            </a:r>
            <a:r>
              <a:rPr sz="2700" dirty="0"/>
              <a:t> post-</a:t>
            </a:r>
            <a:r>
              <a:rPr sz="2700" dirty="0" err="1"/>
              <a:t>trasplante</a:t>
            </a:r>
            <a:r>
              <a:rPr sz="2700" dirty="0"/>
              <a:t>.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2. </a:t>
            </a:r>
            <a:r>
              <a:rPr sz="2700" dirty="0" err="1"/>
              <a:t>Mejorar</a:t>
            </a:r>
            <a:r>
              <a:rPr sz="2700" dirty="0"/>
              <a:t> </a:t>
            </a:r>
            <a:r>
              <a:rPr sz="2700" dirty="0" err="1"/>
              <a:t>estratificación</a:t>
            </a:r>
            <a:r>
              <a:rPr sz="2700" dirty="0"/>
              <a:t> </a:t>
            </a:r>
            <a:r>
              <a:rPr sz="2700" dirty="0" err="1"/>
              <a:t>mediante</a:t>
            </a:r>
            <a:r>
              <a:rPr sz="2700" dirty="0"/>
              <a:t> </a:t>
            </a:r>
            <a:r>
              <a:rPr sz="2700" b="1" dirty="0" err="1"/>
              <a:t>modelos</a:t>
            </a:r>
            <a:r>
              <a:rPr sz="2700" b="1" dirty="0"/>
              <a:t> </a:t>
            </a:r>
            <a:r>
              <a:rPr sz="2700" b="1" dirty="0" err="1"/>
              <a:t>predictivos</a:t>
            </a:r>
            <a:r>
              <a:rPr sz="2700" dirty="0"/>
              <a:t>.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3. </a:t>
            </a:r>
            <a:r>
              <a:rPr sz="2700" dirty="0" err="1"/>
              <a:t>Proponer</a:t>
            </a:r>
            <a:r>
              <a:rPr sz="2700" dirty="0"/>
              <a:t> </a:t>
            </a:r>
            <a:r>
              <a:rPr sz="2700" b="1" dirty="0" err="1"/>
              <a:t>expansión</a:t>
            </a:r>
            <a:r>
              <a:rPr sz="2700" b="1" dirty="0"/>
              <a:t> de </a:t>
            </a:r>
            <a:r>
              <a:rPr sz="2700" b="1" dirty="0" err="1"/>
              <a:t>criterios</a:t>
            </a:r>
            <a:r>
              <a:rPr sz="2700" b="1" dirty="0"/>
              <a:t> </a:t>
            </a:r>
            <a:r>
              <a:rPr sz="2700" dirty="0" err="1"/>
              <a:t>basados</a:t>
            </a:r>
            <a:r>
              <a:rPr sz="2700" dirty="0"/>
              <a:t> </a:t>
            </a:r>
            <a:r>
              <a:rPr sz="2700" dirty="0" err="1"/>
              <a:t>en</a:t>
            </a:r>
            <a:r>
              <a:rPr sz="2700" dirty="0"/>
              <a:t> </a:t>
            </a:r>
            <a:r>
              <a:rPr sz="2700" dirty="0" err="1"/>
              <a:t>hallazgos</a:t>
            </a:r>
            <a:r>
              <a:rPr sz="2700" dirty="0"/>
              <a:t> </a:t>
            </a:r>
            <a:r>
              <a:rPr lang="es-ES" sz="2700" dirty="0"/>
              <a:t>	</a:t>
            </a:r>
            <a:r>
              <a:rPr sz="2700" dirty="0" err="1"/>
              <a:t>moleculares</a:t>
            </a:r>
            <a:r>
              <a:rPr sz="2700" dirty="0"/>
              <a:t>.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4. </a:t>
            </a:r>
            <a:r>
              <a:rPr sz="2700" b="1" dirty="0"/>
              <a:t>Validar</a:t>
            </a:r>
            <a:r>
              <a:rPr sz="2700" dirty="0"/>
              <a:t> </a:t>
            </a:r>
            <a:r>
              <a:rPr sz="2700" dirty="0" err="1"/>
              <a:t>prospectivamente</a:t>
            </a:r>
            <a:r>
              <a:rPr sz="2700" dirty="0"/>
              <a:t> </a:t>
            </a:r>
            <a:r>
              <a:rPr sz="2700" dirty="0" err="1"/>
              <a:t>los</a:t>
            </a:r>
            <a:r>
              <a:rPr sz="2700" dirty="0"/>
              <a:t> </a:t>
            </a:r>
            <a:r>
              <a:rPr sz="2700" dirty="0" err="1"/>
              <a:t>algoritmos</a:t>
            </a:r>
            <a:r>
              <a:rPr sz="2700" dirty="0"/>
              <a:t> </a:t>
            </a:r>
            <a:r>
              <a:rPr sz="2700" dirty="0" err="1"/>
              <a:t>generados</a:t>
            </a:r>
            <a:r>
              <a:rPr sz="27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Metodología</a:t>
            </a:r>
            <a:r>
              <a:rPr b="1" dirty="0"/>
              <a:t> del </a:t>
            </a:r>
            <a:r>
              <a:rPr b="1" dirty="0" err="1"/>
              <a:t>estudio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err="1"/>
              <a:t>Estudio</a:t>
            </a:r>
            <a:r>
              <a:rPr dirty="0"/>
              <a:t> </a:t>
            </a:r>
            <a:r>
              <a:rPr dirty="0" err="1"/>
              <a:t>multicéntrico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b="1" dirty="0"/>
              <a:t>dos </a:t>
            </a:r>
            <a:r>
              <a:rPr b="1" dirty="0" err="1"/>
              <a:t>fases</a:t>
            </a:r>
            <a:r>
              <a:rPr dirty="0"/>
              <a:t>: </a:t>
            </a:r>
            <a:r>
              <a:rPr dirty="0" err="1"/>
              <a:t>retrospectiva</a:t>
            </a:r>
            <a:r>
              <a:rPr dirty="0"/>
              <a:t> y </a:t>
            </a:r>
            <a:r>
              <a:rPr dirty="0" err="1"/>
              <a:t>prospectiva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Población: </a:t>
            </a:r>
            <a:r>
              <a:rPr dirty="0" err="1"/>
              <a:t>pacientes</a:t>
            </a:r>
            <a:r>
              <a:rPr dirty="0"/>
              <a:t> </a:t>
            </a:r>
            <a:r>
              <a:rPr dirty="0" err="1"/>
              <a:t>trasplantados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CHC </a:t>
            </a:r>
            <a:r>
              <a:rPr dirty="0" err="1"/>
              <a:t>desde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año</a:t>
            </a:r>
            <a:r>
              <a:rPr dirty="0"/>
              <a:t> 2000.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 err="1"/>
              <a:t>Muestras</a:t>
            </a:r>
            <a:r>
              <a:rPr dirty="0"/>
              <a:t>: </a:t>
            </a:r>
            <a:r>
              <a:rPr b="1" dirty="0"/>
              <a:t>350 </a:t>
            </a:r>
            <a:r>
              <a:rPr b="1" dirty="0" err="1"/>
              <a:t>biopsias</a:t>
            </a:r>
            <a:r>
              <a:rPr dirty="0"/>
              <a:t> (FFPE y frescas) para </a:t>
            </a:r>
            <a:r>
              <a:rPr dirty="0" err="1"/>
              <a:t>secuenciación</a:t>
            </a:r>
            <a:r>
              <a:rPr dirty="0"/>
              <a:t> del </a:t>
            </a:r>
            <a:r>
              <a:rPr dirty="0" err="1"/>
              <a:t>exoma</a:t>
            </a:r>
            <a:r>
              <a:rPr dirty="0"/>
              <a:t> </a:t>
            </a:r>
            <a:r>
              <a:rPr dirty="0" err="1"/>
              <a:t>completo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 err="1"/>
              <a:t>Algoritmos</a:t>
            </a:r>
            <a:r>
              <a:rPr dirty="0"/>
              <a:t> de </a:t>
            </a:r>
            <a:r>
              <a:rPr b="1" dirty="0"/>
              <a:t>IA</a:t>
            </a:r>
            <a:r>
              <a:rPr dirty="0"/>
              <a:t>: Random Forest, SVM, </a:t>
            </a:r>
            <a:r>
              <a:rPr dirty="0" err="1"/>
              <a:t>XGBoost</a:t>
            </a:r>
            <a:r>
              <a:rPr dirty="0"/>
              <a:t>, redes </a:t>
            </a:r>
            <a:r>
              <a:rPr dirty="0" err="1"/>
              <a:t>neuronales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b="1" dirty="0"/>
              <a:t>Variables</a:t>
            </a:r>
            <a:r>
              <a:rPr dirty="0"/>
              <a:t>: </a:t>
            </a:r>
            <a:r>
              <a:rPr dirty="0" err="1"/>
              <a:t>demográficas</a:t>
            </a:r>
            <a:r>
              <a:rPr dirty="0"/>
              <a:t>, </a:t>
            </a:r>
            <a:r>
              <a:rPr dirty="0" err="1"/>
              <a:t>clínicas</a:t>
            </a:r>
            <a:r>
              <a:rPr dirty="0"/>
              <a:t>, </a:t>
            </a:r>
            <a:r>
              <a:rPr dirty="0" err="1"/>
              <a:t>moleculares</a:t>
            </a:r>
            <a:r>
              <a:rPr dirty="0"/>
              <a:t> y de </a:t>
            </a:r>
            <a:r>
              <a:rPr dirty="0" err="1"/>
              <a:t>supervivencia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Estructura</a:t>
            </a:r>
            <a:r>
              <a:rPr b="1" dirty="0"/>
              <a:t> del </a:t>
            </a:r>
            <a:r>
              <a:rPr b="1" dirty="0" err="1"/>
              <a:t>proyecto</a:t>
            </a:r>
            <a:r>
              <a:rPr b="1" dirty="0"/>
              <a:t> (Work Packages)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dirty="0"/>
              <a:t>WP1. </a:t>
            </a:r>
            <a:r>
              <a:rPr dirty="0" err="1"/>
              <a:t>Recolección</a:t>
            </a:r>
            <a:r>
              <a:rPr dirty="0"/>
              <a:t> y </a:t>
            </a:r>
            <a:r>
              <a:rPr dirty="0" err="1"/>
              <a:t>procesamiento</a:t>
            </a:r>
            <a:r>
              <a:rPr dirty="0"/>
              <a:t> de </a:t>
            </a:r>
            <a:r>
              <a:rPr dirty="0" err="1"/>
              <a:t>muestras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WP2. </a:t>
            </a:r>
            <a:r>
              <a:rPr dirty="0" err="1"/>
              <a:t>Secuenciación</a:t>
            </a:r>
            <a:r>
              <a:rPr dirty="0"/>
              <a:t> del </a:t>
            </a:r>
            <a:r>
              <a:rPr dirty="0" err="1"/>
              <a:t>exoma</a:t>
            </a:r>
            <a:r>
              <a:rPr dirty="0"/>
              <a:t> </a:t>
            </a:r>
            <a:r>
              <a:rPr dirty="0" err="1"/>
              <a:t>completo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WP3. Desarrollo de </a:t>
            </a:r>
            <a:r>
              <a:rPr dirty="0" err="1"/>
              <a:t>algoritmos</a:t>
            </a:r>
            <a:r>
              <a:rPr dirty="0"/>
              <a:t> de IA y </a:t>
            </a:r>
            <a:r>
              <a:rPr dirty="0" err="1"/>
              <a:t>modelos</a:t>
            </a:r>
            <a:r>
              <a:rPr dirty="0"/>
              <a:t> </a:t>
            </a:r>
            <a:r>
              <a:rPr dirty="0" err="1"/>
              <a:t>predictivos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WP4. </a:t>
            </a:r>
            <a:r>
              <a:rPr dirty="0" err="1"/>
              <a:t>Cohorte</a:t>
            </a:r>
            <a:r>
              <a:rPr dirty="0"/>
              <a:t> de </a:t>
            </a:r>
            <a:r>
              <a:rPr dirty="0" err="1"/>
              <a:t>validación</a:t>
            </a:r>
            <a:r>
              <a:rPr dirty="0"/>
              <a:t> </a:t>
            </a:r>
            <a:r>
              <a:rPr dirty="0" err="1"/>
              <a:t>prospectiva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WP5. </a:t>
            </a:r>
            <a:r>
              <a:rPr dirty="0" err="1"/>
              <a:t>Propuesta</a:t>
            </a:r>
            <a:r>
              <a:rPr dirty="0"/>
              <a:t> de </a:t>
            </a:r>
            <a:r>
              <a:rPr dirty="0" err="1"/>
              <a:t>priorización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lista</a:t>
            </a:r>
            <a:r>
              <a:rPr dirty="0"/>
              <a:t> de </a:t>
            </a:r>
            <a:r>
              <a:rPr dirty="0" err="1"/>
              <a:t>espera</a:t>
            </a:r>
            <a:r>
              <a:rPr dirty="0"/>
              <a:t>.</a:t>
            </a:r>
            <a:endParaRPr lang="es-ES" dirty="0"/>
          </a:p>
          <a:p>
            <a:pPr marL="0" indent="0">
              <a:buNone/>
            </a:pPr>
            <a:endParaRPr dirty="0"/>
          </a:p>
          <a:p>
            <a:r>
              <a:rPr dirty="0"/>
              <a:t>WP6. </a:t>
            </a:r>
            <a:r>
              <a:rPr dirty="0" err="1"/>
              <a:t>Difusión</a:t>
            </a:r>
            <a:r>
              <a:rPr dirty="0"/>
              <a:t> </a:t>
            </a:r>
            <a:r>
              <a:rPr dirty="0" err="1"/>
              <a:t>científica</a:t>
            </a:r>
            <a:r>
              <a:rPr dirty="0"/>
              <a:t> y </a:t>
            </a:r>
            <a:r>
              <a:rPr dirty="0" err="1"/>
              <a:t>comunicación</a:t>
            </a:r>
            <a:r>
              <a:rPr dirty="0"/>
              <a:t> </a:t>
            </a:r>
            <a:r>
              <a:rPr dirty="0" err="1"/>
              <a:t>pública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Cronograma</a:t>
            </a:r>
            <a:r>
              <a:rPr b="1" dirty="0"/>
              <a:t> y </a:t>
            </a:r>
            <a:r>
              <a:rPr b="1" dirty="0" err="1"/>
              <a:t>presupuesto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700" dirty="0" err="1"/>
              <a:t>Duración</a:t>
            </a:r>
            <a:r>
              <a:rPr sz="2700" dirty="0"/>
              <a:t> total: </a:t>
            </a:r>
            <a:r>
              <a:rPr sz="2700" b="1" dirty="0"/>
              <a:t>3 </a:t>
            </a:r>
            <a:r>
              <a:rPr sz="2700" b="1" dirty="0" err="1"/>
              <a:t>años</a:t>
            </a:r>
            <a:r>
              <a:rPr sz="2700" dirty="0"/>
              <a:t>.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 - </a:t>
            </a:r>
            <a:r>
              <a:rPr sz="2700" dirty="0" err="1"/>
              <a:t>Año</a:t>
            </a:r>
            <a:r>
              <a:rPr sz="2700" dirty="0"/>
              <a:t> 1: </a:t>
            </a:r>
            <a:r>
              <a:rPr sz="2700" dirty="0" err="1"/>
              <a:t>Muestras</a:t>
            </a:r>
            <a:r>
              <a:rPr sz="2700" dirty="0"/>
              <a:t> y </a:t>
            </a:r>
            <a:r>
              <a:rPr sz="2700" dirty="0" err="1"/>
              <a:t>secuenciación</a:t>
            </a:r>
            <a:r>
              <a:rPr sz="2700" dirty="0"/>
              <a:t> </a:t>
            </a:r>
            <a:r>
              <a:rPr sz="2700" dirty="0" err="1"/>
              <a:t>inicial</a:t>
            </a:r>
            <a:r>
              <a:rPr sz="2700" dirty="0"/>
              <a:t>.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 - </a:t>
            </a:r>
            <a:r>
              <a:rPr sz="2700" dirty="0" err="1"/>
              <a:t>Año</a:t>
            </a:r>
            <a:r>
              <a:rPr sz="2700" dirty="0"/>
              <a:t> 2: Desarrollo de </a:t>
            </a:r>
            <a:r>
              <a:rPr sz="2700" dirty="0" err="1"/>
              <a:t>modelos</a:t>
            </a:r>
            <a:r>
              <a:rPr sz="2700" dirty="0"/>
              <a:t> IA y </a:t>
            </a:r>
            <a:r>
              <a:rPr sz="2700" dirty="0" err="1"/>
              <a:t>análisis</a:t>
            </a:r>
            <a:r>
              <a:rPr sz="2700" dirty="0"/>
              <a:t> </a:t>
            </a:r>
            <a:r>
              <a:rPr sz="2700" dirty="0" err="1"/>
              <a:t>bioinformático</a:t>
            </a:r>
            <a:r>
              <a:rPr sz="2700" dirty="0"/>
              <a:t>.</a:t>
            </a:r>
          </a:p>
          <a:p>
            <a:pPr marL="0" indent="0">
              <a:buNone/>
            </a:pPr>
            <a:r>
              <a:rPr lang="es-ES" sz="2700" dirty="0"/>
              <a:t>	</a:t>
            </a:r>
            <a:r>
              <a:rPr sz="2700" dirty="0"/>
              <a:t> - </a:t>
            </a:r>
            <a:r>
              <a:rPr sz="2700" dirty="0" err="1"/>
              <a:t>Año</a:t>
            </a:r>
            <a:r>
              <a:rPr sz="2700" dirty="0"/>
              <a:t> 3: </a:t>
            </a:r>
            <a:r>
              <a:rPr sz="2700" dirty="0" err="1"/>
              <a:t>Validación</a:t>
            </a:r>
            <a:r>
              <a:rPr sz="2700" dirty="0"/>
              <a:t> </a:t>
            </a:r>
            <a:r>
              <a:rPr sz="2700" dirty="0" err="1"/>
              <a:t>prospectiva</a:t>
            </a:r>
            <a:r>
              <a:rPr sz="2700" dirty="0"/>
              <a:t> y </a:t>
            </a:r>
            <a:r>
              <a:rPr sz="2700" dirty="0" err="1"/>
              <a:t>difusión</a:t>
            </a:r>
            <a:r>
              <a:rPr sz="2700" dirty="0"/>
              <a:t>.</a:t>
            </a:r>
          </a:p>
          <a:p>
            <a:pPr marL="0" indent="0">
              <a:buNone/>
            </a:pPr>
            <a:endParaRPr sz="27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0E09F57-E312-4ACB-B76B-C5C881BE5E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0" t="8824" r="4593" b="62177"/>
          <a:stretch/>
        </p:blipFill>
        <p:spPr bwMode="auto">
          <a:xfrm>
            <a:off x="862655" y="3632517"/>
            <a:ext cx="10631480" cy="25739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Plan de </a:t>
            </a:r>
            <a:r>
              <a:rPr b="1" dirty="0" err="1"/>
              <a:t>autoría</a:t>
            </a:r>
            <a:r>
              <a:rPr b="1" dirty="0"/>
              <a:t> y </a:t>
            </a:r>
            <a:r>
              <a:rPr b="1" dirty="0" err="1"/>
              <a:t>difusión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Publicaciones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revistas</a:t>
            </a:r>
            <a:r>
              <a:rPr sz="2800" dirty="0"/>
              <a:t> de </a:t>
            </a:r>
            <a:r>
              <a:rPr sz="2800" b="1" dirty="0"/>
              <a:t>alto </a:t>
            </a:r>
            <a:r>
              <a:rPr sz="2800" b="1" dirty="0" err="1"/>
              <a:t>impacto</a:t>
            </a:r>
            <a:r>
              <a:rPr sz="2800" dirty="0"/>
              <a:t>: Hepatology, Transplantation, Liver Cancer.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r>
              <a:rPr sz="2800" dirty="0" err="1"/>
              <a:t>Presentaciones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b="1" dirty="0" err="1"/>
              <a:t>congresos</a:t>
            </a:r>
            <a:r>
              <a:rPr sz="2800" b="1" dirty="0"/>
              <a:t> </a:t>
            </a:r>
            <a:r>
              <a:rPr lang="es-ES" sz="2800" dirty="0"/>
              <a:t>nacionales e </a:t>
            </a:r>
            <a:r>
              <a:rPr sz="2800" dirty="0" err="1"/>
              <a:t>internacionales</a:t>
            </a:r>
            <a:r>
              <a:rPr sz="2800" dirty="0"/>
              <a:t>.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r>
              <a:rPr sz="2800" b="1" dirty="0" err="1"/>
              <a:t>Difusión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medios</a:t>
            </a:r>
            <a:r>
              <a:rPr sz="2800" dirty="0"/>
              <a:t> y redes </a:t>
            </a:r>
            <a:r>
              <a:rPr sz="2800" dirty="0" err="1"/>
              <a:t>sociales</a:t>
            </a:r>
            <a:r>
              <a:rPr sz="2800" dirty="0"/>
              <a:t>.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r>
              <a:rPr sz="2800" dirty="0" err="1"/>
              <a:t>Promover</a:t>
            </a:r>
            <a:r>
              <a:rPr sz="2800" dirty="0"/>
              <a:t> </a:t>
            </a:r>
            <a:r>
              <a:rPr sz="2800" dirty="0" err="1"/>
              <a:t>el</a:t>
            </a:r>
            <a:r>
              <a:rPr sz="2800" dirty="0"/>
              <a:t> </a:t>
            </a:r>
            <a:r>
              <a:rPr sz="2800" b="1" dirty="0" err="1"/>
              <a:t>acceso</a:t>
            </a:r>
            <a:r>
              <a:rPr sz="2800" b="1" dirty="0"/>
              <a:t> y </a:t>
            </a:r>
            <a:r>
              <a:rPr sz="2800" b="1" dirty="0" err="1"/>
              <a:t>comprensión</a:t>
            </a:r>
            <a:r>
              <a:rPr sz="2800" b="1" dirty="0"/>
              <a:t> </a:t>
            </a:r>
            <a:r>
              <a:rPr sz="2800" dirty="0"/>
              <a:t>de </a:t>
            </a:r>
            <a:r>
              <a:rPr sz="2800" dirty="0" err="1"/>
              <a:t>los</a:t>
            </a:r>
            <a:r>
              <a:rPr sz="2800" dirty="0"/>
              <a:t> </a:t>
            </a:r>
            <a:r>
              <a:rPr sz="2800" dirty="0" err="1"/>
              <a:t>avances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CHC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E020579F7B4964FACCC3D9671C8AF13" ma:contentTypeVersion="14" ma:contentTypeDescription="Crear nuevo documento." ma:contentTypeScope="" ma:versionID="a36bc7379729fb197f81f6c1046e658d">
  <xsd:schema xmlns:xsd="http://www.w3.org/2001/XMLSchema" xmlns:xs="http://www.w3.org/2001/XMLSchema" xmlns:p="http://schemas.microsoft.com/office/2006/metadata/properties" xmlns:ns2="2ba98950-7f45-4f63-93ce-8807729bc465" xmlns:ns3="0c5cd9b1-7df6-4125-9594-fc0acfe49476" targetNamespace="http://schemas.microsoft.com/office/2006/metadata/properties" ma:root="true" ma:fieldsID="8c391ca4074de249015c27fdc0d86995" ns2:_="" ns3:_="">
    <xsd:import namespace="2ba98950-7f45-4f63-93ce-8807729bc465"/>
    <xsd:import namespace="0c5cd9b1-7df6-4125-9594-fc0acfe494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98950-7f45-4f63-93ce-8807729bc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cc06aaf1-dea5-4937-a89f-1c0b07b63c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5cd9b1-7df6-4125-9594-fc0acfe494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6cc2f8-7afc-48ea-9592-642bd44d942f}" ma:internalName="TaxCatchAll" ma:showField="CatchAllData" ma:web="0c5cd9b1-7df6-4125-9594-fc0acfe494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5cd9b1-7df6-4125-9594-fc0acfe49476" xsi:nil="true"/>
    <lcf76f155ced4ddcb4097134ff3c332f xmlns="2ba98950-7f45-4f63-93ce-8807729bc4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0DF845-5945-4B75-A566-1D70105A295D}"/>
</file>

<file path=customXml/itemProps2.xml><?xml version="1.0" encoding="utf-8"?>
<ds:datastoreItem xmlns:ds="http://schemas.openxmlformats.org/officeDocument/2006/customXml" ds:itemID="{F23858A0-6B07-4AAE-8BEF-1DC04D1BB1CD}"/>
</file>

<file path=customXml/itemProps3.xml><?xml version="1.0" encoding="utf-8"?>
<ds:datastoreItem xmlns:ds="http://schemas.openxmlformats.org/officeDocument/2006/customXml" ds:itemID="{76CDE1D5-D992-4E1C-98F5-B38A37D4D94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509</Words>
  <Application>Microsoft Macintosh PowerPoint</Application>
  <PresentationFormat>Panorámica</PresentationFormat>
  <Paragraphs>79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EMil-IA: Expandiendo los Criterios de Milán para el Trasplante de Carcinoma Hepatocelular</vt:lpstr>
      <vt:lpstr>Antecedentes</vt:lpstr>
      <vt:lpstr>Limitaciones actuales</vt:lpstr>
      <vt:lpstr>Justificación del proyecto EMil-IA</vt:lpstr>
      <vt:lpstr>Objetivos del proyecto</vt:lpstr>
      <vt:lpstr>Metodología del estudio</vt:lpstr>
      <vt:lpstr>Estructura del proyecto (Work Packages)</vt:lpstr>
      <vt:lpstr>Cronograma y presupuesto</vt:lpstr>
      <vt:lpstr>Plan de autoría y difusión</vt:lpstr>
      <vt:lpstr>Agradecimientos y contacto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VICTOR LOPEZ LOPEZ</cp:lastModifiedBy>
  <cp:revision>7</cp:revision>
  <dcterms:created xsi:type="dcterms:W3CDTF">2013-01-27T09:14:16Z</dcterms:created>
  <dcterms:modified xsi:type="dcterms:W3CDTF">2025-10-21T22:27:03Z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0x010100DE020579F7B4964FACCC3D9671C8AF13</vt:lpwstr>
  </property>
</Properties>
</file>