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257" r:id="rId5"/>
    <p:sldId id="264" r:id="rId6"/>
    <p:sldId id="997" r:id="rId7"/>
    <p:sldId id="996" r:id="rId8"/>
    <p:sldId id="265" r:id="rId9"/>
    <p:sldId id="266" r:id="rId10"/>
    <p:sldId id="267" r:id="rId11"/>
    <p:sldId id="272" r:id="rId12"/>
    <p:sldId id="311" r:id="rId13"/>
    <p:sldId id="312" r:id="rId14"/>
    <p:sldId id="274" r:id="rId15"/>
    <p:sldId id="310" r:id="rId16"/>
    <p:sldId id="269" r:id="rId17"/>
    <p:sldId id="276" r:id="rId18"/>
    <p:sldId id="992" r:id="rId19"/>
    <p:sldId id="285" r:id="rId20"/>
    <p:sldId id="295" r:id="rId21"/>
    <p:sldId id="286" r:id="rId22"/>
    <p:sldId id="288" r:id="rId23"/>
    <p:sldId id="289" r:id="rId24"/>
    <p:sldId id="291" r:id="rId25"/>
    <p:sldId id="292" r:id="rId26"/>
    <p:sldId id="293" r:id="rId27"/>
    <p:sldId id="294" r:id="rId28"/>
    <p:sldId id="296" r:id="rId29"/>
    <p:sldId id="299" r:id="rId30"/>
    <p:sldId id="298" r:id="rId31"/>
    <p:sldId id="302" r:id="rId32"/>
    <p:sldId id="303" r:id="rId33"/>
    <p:sldId id="314" r:id="rId34"/>
    <p:sldId id="313" r:id="rId35"/>
    <p:sldId id="316" r:id="rId36"/>
    <p:sldId id="305" r:id="rId37"/>
    <p:sldId id="304" r:id="rId38"/>
    <p:sldId id="307" r:id="rId39"/>
    <p:sldId id="306" r:id="rId40"/>
    <p:sldId id="994" r:id="rId41"/>
    <p:sldId id="308" r:id="rId42"/>
    <p:sldId id="995" r:id="rId43"/>
    <p:sldId id="270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D"/>
    <a:srgbClr val="939292"/>
    <a:srgbClr val="B5A8AF"/>
    <a:srgbClr val="01A2E2"/>
    <a:srgbClr val="8E7A85"/>
    <a:srgbClr val="00A2E2"/>
    <a:srgbClr val="B3A6AD"/>
    <a:srgbClr val="00833D"/>
    <a:srgbClr val="009AE6"/>
    <a:srgbClr val="E7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39267-D8D9-4DBC-B6C6-806C93168AA9}" v="326" dt="2025-09-17T17:49:5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2070" y="888"/>
      </p:cViewPr>
      <p:guideLst>
        <p:guide orient="horz" pos="96"/>
        <p:guide pos="72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0C12-85BF-4B9E-A7A7-F93F05C5C84A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03BB7-ABFA-47E0-97E2-FD49F07D52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4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12483-4715-D540-AD53-6C48DC2FDF8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773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96ED6-9825-3841-AB38-F9BECBD7DA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84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195AD-2455-5167-E922-4B0956329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F92C1A-7B67-1C83-3521-84A22392A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0E2307-184C-E11F-28A8-9E8AC29F6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D29A09-D8F2-08A2-D854-BB9E73C4D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96ED6-9825-3841-AB38-F9BECBD7DA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47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DD48E-AD95-3273-E22C-C1F54EABF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F089B2-A1C9-B1BA-26EE-12B4D6A84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1F1051B-A4CD-EFE0-73BD-5700C67D4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9DDD9C-1F99-3197-4B93-A7AB65919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96ED6-9825-3841-AB38-F9BECBD7DA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7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BFE8-B8F2-D2DC-7AC3-6AEE7D757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343BBCD-CF60-5A2B-6166-6CA9FE6BA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F3B97F2-C180-5C0B-972E-DFBCB9049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980D2C-2908-D92D-5D90-D8ADBFDEC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96ED6-9825-3841-AB38-F9BECBD7DA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38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96ED6-9825-3841-AB38-F9BECBD7DA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41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D4F7-B7DD-45B5-973F-10741CC785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6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D4F7-B7DD-45B5-973F-10741CC785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ED663-0AC8-41C6-BF99-FF82583DF8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5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ED663-0AC8-41C6-BF99-FF82583DF8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11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ED663-0AC8-41C6-BF99-FF82583DF8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ED663-0AC8-41C6-BF99-FF82583DF8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548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ED663-0AC8-41C6-BF99-FF82583DF8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0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ED663-0AC8-41C6-BF99-FF82583DF82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95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96ED6-9825-3841-AB38-F9BECBD7DA4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0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96ED6-9825-3841-AB38-F9BECBD7DA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16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7BC1976-552D-404B-90A5-E758656BE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8510FC2B-7420-4C65-B6CB-3585F9A05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590F58-2EFA-41A9-B187-496A0BD3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20EC747-C88C-4CC2-BABA-8FB6C18E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2DBEF32-FEC4-4FF1-BE1B-742DB85C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09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43472A5-B62D-468C-B223-BA49DE80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5F50C75-E440-464A-9A96-B2577BC4D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7FD6380-7672-4BBA-9F49-3A0C3064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7BAFFA8-E3B6-4827-B730-1FFF0EB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321A892-AFD5-48BB-A2BD-EFFDA434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4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6B0FDB24-FF4B-4507-B94B-B6B41F9DB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7AEF3D80-7362-4211-A3CB-72793B7DA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5F000D3-B29B-43EF-B763-0CB76295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FBC1221-B80C-4906-A258-6FB86166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ACF66C5-ED98-45A8-86F6-03048767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90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0D2C973-B21D-4094-B0C2-52EFE5DD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44D6D44-544D-47E2-9BEE-7BF0F1DE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83084C2-6CFA-4DD2-8814-2C519EB1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53766F8-44A5-43EA-81A4-38050A9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E34AADA-DAE9-43A0-8F25-8830DB77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55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B261105-C4A3-41E4-89A3-0887E6A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CAEB563-36D2-458A-84F2-391578D2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B754992-AE4E-4014-9CF6-447E85B7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AAE71EA-526D-48B0-9492-F0CB86E6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7169CBD-DC79-40A2-831F-3271E62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66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7A16D8D-EC92-463E-A920-B5FB9195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FD0A89D-9772-4ED7-94DC-C72E9559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A9EEC94-3222-417E-8B11-50CF22122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6BD9B9A-4378-4A7D-B6F0-94925DBE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073DAB6-A25B-495F-94A7-10C23B92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742DA29-7D6E-4B87-9257-58251AB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B7290C2-5103-4699-9DB8-E6B10DE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44D9107-74C3-40D9-8013-827B37799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4C1DFCE3-ECAE-4BA9-A424-DB6848BA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18616FF1-DF4A-48F0-AE7A-29751463F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0652DB53-BC74-4273-B471-E9A59FF61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98E6A4B9-EA90-45F4-927F-15E90481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DD79A2E-FBC3-4A79-85CB-7E035FD8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DCBE3823-4226-465E-921D-6C434E0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67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0881551-52EF-4EE2-9F49-065A33C7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E99DEF33-9356-4062-A66A-79A19E9F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D3F0D8D-E5CD-4448-A0AB-0657D612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7DFE9E5-5740-4CBC-8605-6E8DCBBC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AD300EC6-671D-49B6-BD62-222D683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E738C492-DB8C-4AA1-8B9B-8DE12BF4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A2EA3598-70F3-4BFF-B672-6E5711ED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9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E686524-96B2-4928-939A-6DE1613B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3EEC8C5-8257-440C-A6D1-9F8805D8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1C42115-A23F-408C-AC09-1E5554DD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A7E07ED-0144-4C34-9DA2-5345705A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19EEE0-EA4B-4F79-A70C-172EE5B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9DC2D7E1-9BEB-400F-81AA-85F5F903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8D45E6C-1241-4B7D-877A-FCD67914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73F9A1FB-B449-4B8F-BEC2-4992F7D3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F9F0F620-9796-45F0-A985-3EDBE6E6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BED0D63F-DDB6-4232-B462-9E7B8700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47206A-3042-4F19-ADBA-D623CC91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43A927B8-4A4B-4136-85B9-DF2078A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78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21725F37-6E02-40DA-9EBF-1217BD87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5789F9F-B596-40B5-9AFE-4DB48D52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6C2EF27-A811-4C47-8E13-35791750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4C61-E5E7-4A49-AD15-56B60ABDBED9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CFB238A-684E-4047-806D-6A803B188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DC266EC-0905-4BAA-A6BE-2770984E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2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png"/><Relationship Id="rId7" Type="http://schemas.openxmlformats.org/officeDocument/2006/relationships/image" Target="../media/image47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51.jpg"/><Relationship Id="rId5" Type="http://schemas.openxmlformats.org/officeDocument/2006/relationships/image" Target="../media/image8.png"/><Relationship Id="rId10" Type="http://schemas.openxmlformats.org/officeDocument/2006/relationships/image" Target="../media/image50.jpg"/><Relationship Id="rId4" Type="http://schemas.openxmlformats.org/officeDocument/2006/relationships/image" Target="../media/image7.png"/><Relationship Id="rId9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6.jpg"/><Relationship Id="rId4" Type="http://schemas.openxmlformats.org/officeDocument/2006/relationships/image" Target="../media/image53.jp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6.png"/><Relationship Id="rId7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12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jpeg"/><Relationship Id="rId11" Type="http://schemas.openxmlformats.org/officeDocument/2006/relationships/image" Target="../media/image8.png"/><Relationship Id="rId5" Type="http://schemas.openxmlformats.org/officeDocument/2006/relationships/image" Target="../media/image70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8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11" Type="http://schemas.openxmlformats.org/officeDocument/2006/relationships/image" Target="../media/image81.png"/><Relationship Id="rId5" Type="http://schemas.openxmlformats.org/officeDocument/2006/relationships/image" Target="../media/image46.png"/><Relationship Id="rId10" Type="http://schemas.openxmlformats.org/officeDocument/2006/relationships/image" Target="../media/image80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46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87.jpg"/><Relationship Id="rId5" Type="http://schemas.openxmlformats.org/officeDocument/2006/relationships/image" Target="../media/image8.png"/><Relationship Id="rId10" Type="http://schemas.openxmlformats.org/officeDocument/2006/relationships/image" Target="../media/image86.jpg"/><Relationship Id="rId4" Type="http://schemas.openxmlformats.org/officeDocument/2006/relationships/image" Target="../media/image7.png"/><Relationship Id="rId9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eDeText 7">
            <a:extLst>
              <a:ext uri="{FF2B5EF4-FFF2-40B4-BE49-F238E27FC236}">
                <a16:creationId xmlns:a16="http://schemas.microsoft.com/office/drawing/2014/main" id="{549B873C-3515-4A86-835D-7D739B3B6DA6}"/>
              </a:ext>
            </a:extLst>
          </p:cNvPr>
          <p:cNvSpPr txBox="1"/>
          <p:nvPr/>
        </p:nvSpPr>
        <p:spPr>
          <a:xfrm>
            <a:off x="2587715" y="2239811"/>
            <a:ext cx="851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/>
              <a:t>Título: Bioingeniería aplicada al trasplante hepático 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BBD72F3-89DC-4AF5-9DBA-1D5B051362E5}"/>
              </a:ext>
            </a:extLst>
          </p:cNvPr>
          <p:cNvSpPr txBox="1"/>
          <p:nvPr/>
        </p:nvSpPr>
        <p:spPr>
          <a:xfrm>
            <a:off x="2587714" y="3197815"/>
            <a:ext cx="632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Nombre y apellidos: Pablo Royo Dachary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436BE692-1C7E-44F3-BFF5-EF53613BC7EF}"/>
              </a:ext>
            </a:extLst>
          </p:cNvPr>
          <p:cNvSpPr txBox="1"/>
          <p:nvPr/>
        </p:nvSpPr>
        <p:spPr>
          <a:xfrm>
            <a:off x="2587714" y="4056207"/>
            <a:ext cx="6861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Centro de Trabajo: </a:t>
            </a:r>
            <a:r>
              <a:rPr lang="pt-BR" sz="2000" dirty="0"/>
              <a:t>Hospital Clínico “Lozano Blesa” de Zaragoza</a:t>
            </a:r>
          </a:p>
          <a:p>
            <a:r>
              <a:rPr lang="es-ES" sz="2000" dirty="0"/>
              <a:t> 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B7C7E09-141D-6A7D-4638-6AB32664B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81152" y="6332744"/>
            <a:ext cx="6093994" cy="400110"/>
            <a:chOff x="-321843" y="6376403"/>
            <a:chExt cx="6093994" cy="400110"/>
          </a:xfrm>
        </p:grpSpPr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4C9C88B0-3664-4D51-B1AE-97894215801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2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9BF114A-F667-F53C-2897-AFE62027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573649A-4D06-50A9-A148-06B158CBA7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08" y="89715"/>
            <a:ext cx="9635320" cy="5561635"/>
            <a:chOff x="1774208" y="89715"/>
            <a:chExt cx="9635320" cy="556163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DD7E468C-33FA-6B5A-6F3D-0CE9097198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92299" y="1603015"/>
              <a:ext cx="9517229" cy="4048335"/>
              <a:chOff x="1850917" y="2093157"/>
              <a:chExt cx="9903230" cy="404833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29E4D2F-480A-464B-8B69-EA25A631C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50917" y="2093157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B5A8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34C781-F462-4AAE-BB6D-C4898DD7DD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5778" y="2325128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00A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" name="Imagen 1" descr="Logotipo&#10;&#10;El contenido generado por IA puede ser incorrecto.">
              <a:extLst>
                <a:ext uri="{FF2B5EF4-FFF2-40B4-BE49-F238E27FC236}">
                  <a16:creationId xmlns:a16="http://schemas.microsoft.com/office/drawing/2014/main" id="{B2404EEB-D204-8471-5B22-F54D864C1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8"/>
            <a:stretch>
              <a:fillRect/>
            </a:stretch>
          </p:blipFill>
          <p:spPr bwMode="auto">
            <a:xfrm>
              <a:off x="1774208" y="89715"/>
              <a:ext cx="1434153" cy="1228725"/>
            </a:xfrm>
            <a:prstGeom prst="rect">
              <a:avLst/>
            </a:prstGeom>
            <a:noFill/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8F7769B-9EE6-74F7-E885-CDB2A3C83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36904" y="6161630"/>
            <a:ext cx="5111986" cy="592595"/>
            <a:chOff x="6948854" y="6151306"/>
            <a:chExt cx="5111986" cy="592595"/>
          </a:xfrm>
        </p:grpSpPr>
        <p:pic>
          <p:nvPicPr>
            <p:cNvPr id="4" name="Imagen 3" descr="Logotipo&#10;&#10;El contenido generado por IA puede ser incorrecto.">
              <a:extLst>
                <a:ext uri="{FF2B5EF4-FFF2-40B4-BE49-F238E27FC236}">
                  <a16:creationId xmlns:a16="http://schemas.microsoft.com/office/drawing/2014/main" id="{C57ED18D-EDD2-BAE8-05D2-71451C68A3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854" y="6151306"/>
              <a:ext cx="1376351" cy="557401"/>
            </a:xfrm>
            <a:prstGeom prst="rect">
              <a:avLst/>
            </a:prstGeom>
          </p:spPr>
        </p:pic>
        <p:pic>
          <p:nvPicPr>
            <p:cNvPr id="11" name="Imagen 10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F6219342-D9F2-1843-82D6-E60FD434A1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140" y="6201231"/>
              <a:ext cx="2005260" cy="484846"/>
            </a:xfrm>
            <a:prstGeom prst="rect">
              <a:avLst/>
            </a:prstGeom>
          </p:spPr>
        </p:pic>
        <p:pic>
          <p:nvPicPr>
            <p:cNvPr id="14" name="Imagen 13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B10C55A9-4136-2523-55D8-8B6078EFA2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3"/>
            <a:stretch>
              <a:fillRect/>
            </a:stretch>
          </p:blipFill>
          <p:spPr>
            <a:xfrm>
              <a:off x="10684489" y="6201231"/>
              <a:ext cx="1376351" cy="54267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98ECB-557C-302A-7FDB-D3539DDD1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926" y="115481"/>
            <a:ext cx="11424607" cy="1161793"/>
            <a:chOff x="86926" y="115481"/>
            <a:chExt cx="11424607" cy="1161793"/>
          </a:xfrm>
        </p:grpSpPr>
        <p:pic>
          <p:nvPicPr>
            <p:cNvPr id="21" name="Imagen 20" descr="Forma&#10;&#10;El contenido generado por IA puede ser incorrecto.">
              <a:extLst>
                <a:ext uri="{FF2B5EF4-FFF2-40B4-BE49-F238E27FC236}">
                  <a16:creationId xmlns:a16="http://schemas.microsoft.com/office/drawing/2014/main" id="{B1827BE4-C0A2-2282-D627-4A61F55DE5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24"/>
            <a:stretch>
              <a:fillRect/>
            </a:stretch>
          </p:blipFill>
          <p:spPr>
            <a:xfrm>
              <a:off x="86926" y="115481"/>
              <a:ext cx="1633591" cy="111623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683CDF3-5B64-B4E5-D0E7-4A0D07D07E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6096" y="115481"/>
              <a:ext cx="2217969" cy="116179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0B12695F-AD37-6349-27F9-41383D6BD5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7756" y="426292"/>
              <a:ext cx="1167575" cy="823142"/>
            </a:xfrm>
            <a:prstGeom prst="rect">
              <a:avLst/>
            </a:prstGeom>
          </p:spPr>
        </p:pic>
        <p:pic>
          <p:nvPicPr>
            <p:cNvPr id="37" name="Imagen 36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EEFA737A-7438-D830-E475-F98A4A5F7A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495" y="752527"/>
              <a:ext cx="1778038" cy="46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34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146D7-F0A9-E9E2-AE1C-FFB51A58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EFB1B-0B0C-60C0-A67D-8CBAC493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28 días de perfusión…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C07D09-8FA1-1427-A3AC-795A15A9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Perfusión continua de heparina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5FCAE3-F74C-CD20-E800-EC0EEE570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4" r="8915"/>
          <a:stretch/>
        </p:blipFill>
        <p:spPr>
          <a:xfrm>
            <a:off x="22137" y="2363292"/>
            <a:ext cx="5804667" cy="3626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1CD1D8-9AB5-725E-ED88-660A51141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828" y="844916"/>
            <a:ext cx="6252035" cy="502881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8264DC9B-4FBD-CA75-C3BA-A63AF6263CFE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7D22476-DC2E-23D2-B8C3-38087419A916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6F041556-ABEF-A710-1865-6C001852770C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6" name="Grupo 15">
                  <a:extLst>
                    <a:ext uri="{FF2B5EF4-FFF2-40B4-BE49-F238E27FC236}">
                      <a16:creationId xmlns:a16="http://schemas.microsoft.com/office/drawing/2014/main" id="{12DCB6E0-666E-29A0-5070-7E8991E3DAB6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8" name="Conector recto 17">
                    <a:extLst>
                      <a:ext uri="{FF2B5EF4-FFF2-40B4-BE49-F238E27FC236}">
                        <a16:creationId xmlns:a16="http://schemas.microsoft.com/office/drawing/2014/main" id="{EBE2D4C7-7DA9-0D97-A014-A8525932FAB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44F64614-530C-0406-459B-D0C81F9ADFB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Rectangle 16">
                    <a:extLst>
                      <a:ext uri="{FF2B5EF4-FFF2-40B4-BE49-F238E27FC236}">
                        <a16:creationId xmlns:a16="http://schemas.microsoft.com/office/drawing/2014/main" id="{642C2D27-5963-42C8-B367-E98EB4E6BC7B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DD63475E-F0BC-C94A-F1D1-BFCD3F647AF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87810653-CD75-01AF-ABEE-B82C2EA264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EAFB2FD7-D35A-ECCF-E9AF-4F2EB3F49A92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BAA2B97-793D-8645-C1A6-6378FB9330C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2" name="QuadreDeText 11">
              <a:extLst>
                <a:ext uri="{FF2B5EF4-FFF2-40B4-BE49-F238E27FC236}">
                  <a16:creationId xmlns:a16="http://schemas.microsoft.com/office/drawing/2014/main" id="{4FA6ED6A-C5EB-F3D8-BBA4-C3739BB009B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Imagen 22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1E849AE-81C8-39C9-97B6-EFDD47F08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16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AB88-F88E-575C-A4BD-C3BDC7124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6D0A7770-ECDA-C724-0325-A206184E5D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DDF828F-460D-0CEC-75DF-615521B8F16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E0BDDE70-D89A-B491-5CFD-859C6324DC7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88063E4-DF25-D9A1-845A-C68829D0F4F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52D51CA-C5B5-787B-C6C1-3571E5415B1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4F022AD-6B4E-B219-F585-1DABDAEC2A9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D1F5B08-E744-89F3-89A7-6F07A4C61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06808D38-5B0A-26ED-F6BF-0256881D04E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31EC193-BF1E-226E-7EEC-C47D0CAC55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3B6B459-DD98-3E7F-D9E2-4ACE6B55FBA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9438B97-5725-2B66-9914-8927B5AE020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412C7FF-66B4-A1BE-0306-177EBC9E20E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F4A21DD-4B6D-A78A-6FEE-A1278FC8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00C6219-A171-E7A5-DAA1-E75CFD15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XENOTRASPLANTE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F3FB06-00A6-11EE-86DE-B63FFA916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90" y="1291386"/>
            <a:ext cx="3578108" cy="477081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203D097-22F5-2A90-E0E4-60F42438B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672" y="527626"/>
            <a:ext cx="4274496" cy="563653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CA130C5-63E5-9AC8-037D-67C4C2A66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297" y="3111542"/>
            <a:ext cx="4526703" cy="282161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9DB8D6C-65B3-2E87-5A5B-C997EB4CF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9404" y="3240894"/>
            <a:ext cx="3287507" cy="17713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28981" t="23087" r="14861" b="20205"/>
          <a:stretch/>
        </p:blipFill>
        <p:spPr>
          <a:xfrm>
            <a:off x="167199" y="4131733"/>
            <a:ext cx="3229265" cy="18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F8A2C4-641E-45BC-019A-536617FF3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BC3751-5BA6-B3C8-99B4-9AEBE761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14"/>
            <a:ext cx="6216612" cy="35714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448800-3913-B91A-B742-7E1B0178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596" y="834976"/>
            <a:ext cx="6773220" cy="51156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7D55A5-65AD-A226-2B4B-47648E2C1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5" y="3727937"/>
            <a:ext cx="4906247" cy="29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7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286C4-36C3-6989-1A17-EF78784D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2F59C77-AC9A-0C40-506E-C2E8C23903A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F6F6CAB-CC9B-66A0-8353-A04A0E61FC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4798D9E1-E9C8-8457-9150-6C14278BE11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E483BDBB-E5AA-0A7D-E55E-F19833BA15B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05D6F468-9C97-8958-A110-50F6990599D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97244B53-9410-D828-44E8-26EB2E0FD56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3F15D144-57EB-6144-2432-024F0221BA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C8173EFC-60B0-C7F9-6895-2AA900A2A2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265F093-E7C1-A5F5-9575-2E6C6505BD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FBB6C95-86E4-5C6F-58FE-AFA725EE336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ED2CBF1-3AD1-51C3-4BB3-E29BFF6963C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ECAB3DCF-659C-864F-9DA9-11089C31E35C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850947F-E3D5-BC44-791B-5FA70D35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AB81740-EE65-6141-9CD0-F166EFCA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TERAPIAS CELULARES / GÉNICAS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A56944-C1C5-BCAA-AF85-A83D34DD4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lvl="0"/>
            <a:endParaRPr lang="es-ES" dirty="0"/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10844DE-AB6E-A677-AE44-8C5AFC92D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2" y="1726491"/>
            <a:ext cx="4940117" cy="392926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CD98D0E-273A-B078-334C-6AB9E74F0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752" y="1702439"/>
            <a:ext cx="4207238" cy="397737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181A02C-DAC4-BB5C-6913-1DC9219C3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605" y="3649115"/>
            <a:ext cx="3170842" cy="25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5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8ED8E-9B19-C9C4-85FC-CC041805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C0057CD-E0C4-9DF2-C71D-D17DB7F7B8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102E456-5191-3B57-5558-C0BBD2A4710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AC8886A4-D17B-4BB0-D8D2-EAC29EB9480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38E8072-C6CC-03FA-9BDD-3AC40284482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64B1D22-8CB9-ED45-8E3D-EBB9864C82A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41E1F5D2-BAEC-1CF6-FE53-0AB0FE025F3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D6011CC2-DA18-0B3A-159E-C528204FE5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70A20D9-CF94-3470-CB4F-3B496B6FC7B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696E538-8F86-9C73-7FB5-4ECA3CDA57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77FDAAF-88C6-5D4E-2FF6-B816370DFF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825C783-DC9C-8DCC-6101-AD1360B329D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CB30C698-078B-EAA8-E402-0DE25729467C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4DAA363-5503-5672-D55C-AEF55A7A6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B83F2B1-FED1-DFDE-11A1-A7CD78F07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SOPORTE ARTIFICIAL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325E11-CC65-0B40-6664-C0EACA2E1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549" y="1640165"/>
            <a:ext cx="5563503" cy="41707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09850E-D059-4594-A20E-4709B2F9B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15" y="2529191"/>
            <a:ext cx="5136169" cy="26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32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25A8-4F9B-43FF-462A-07002C86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AFCD315-634F-1339-5D3E-CBAB8450027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BA988D0-CD1E-12DD-020E-00AC897C00C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233CEDD-3D42-4388-D321-F2B7698BB26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C5D90E55-5BC5-79C6-D098-F85A2A02064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2CE30D1-9569-EA62-957F-136AA9CFCD0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82C971DB-A372-2287-7213-F4AF1E66127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A45C6876-3386-E951-3786-B3B5AD4EDE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1C2BFDC3-82AA-A274-5476-41E7FE374A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D0DF9AC-4B7B-0B37-2172-9DBA887A4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BEB23BB-5859-AC52-368F-C0C5F3E7BC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BFA378B-FEBA-7FBD-B87C-8984301B8DB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BF521DA6-F105-9843-C246-0050D529EDE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D19BF2C-B0EB-58C2-A11E-25B6CD364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0" name="Rectangle 2">
            <a:extLst>
              <a:ext uri="{FF2B5EF4-FFF2-40B4-BE49-F238E27FC236}">
                <a16:creationId xmlns:a16="http://schemas.microsoft.com/office/drawing/2014/main" id="{77E6F936-03B5-CA88-141E-67DDAF2EA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6058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4000" b="1" dirty="0"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4000" b="1" dirty="0" err="1">
                <a:latin typeface="Corbel" charset="0"/>
                <a:ea typeface="Corbel" charset="0"/>
                <a:cs typeface="Corbel" charset="0"/>
              </a:rPr>
              <a:t>órganos</a:t>
            </a:r>
            <a:r>
              <a:rPr lang="en-US" sz="4000" b="1" dirty="0">
                <a:latin typeface="Corbel" charset="0"/>
                <a:ea typeface="Corbel" charset="0"/>
                <a:cs typeface="Corbel" charset="0"/>
              </a:rPr>
              <a:t> de Zaragoza</a:t>
            </a:r>
          </a:p>
        </p:txBody>
      </p:sp>
      <p:pic>
        <p:nvPicPr>
          <p:cNvPr id="3" name="Imagen 2" descr="Grupo de personas posando para una foto en un parque&#10;&#10;El contenido generado por IA puede ser incorrecto.">
            <a:extLst>
              <a:ext uri="{FF2B5EF4-FFF2-40B4-BE49-F238E27FC236}">
                <a16:creationId xmlns:a16="http://schemas.microsoft.com/office/drawing/2014/main" id="{47E26F54-45D4-E5DA-C7E9-DFFBA892C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6" y="1138977"/>
            <a:ext cx="7978145" cy="4580046"/>
          </a:xfrm>
          <a:prstGeom prst="rect">
            <a:avLst/>
          </a:prstGeom>
        </p:spPr>
      </p:pic>
      <p:pic>
        <p:nvPicPr>
          <p:cNvPr id="4" name="Imagen 3" descr="Hombre parado frente a un espejo&#10;&#10;El contenido generado por IA puede ser incorrecto.">
            <a:extLst>
              <a:ext uri="{FF2B5EF4-FFF2-40B4-BE49-F238E27FC236}">
                <a16:creationId xmlns:a16="http://schemas.microsoft.com/office/drawing/2014/main" id="{D16D8343-4158-552E-884C-B34E25552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44" y="2749158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ubtítulo 2">
            <a:extLst>
              <a:ext uri="{FF2B5EF4-FFF2-40B4-BE49-F238E27FC236}">
                <a16:creationId xmlns:a16="http://schemas.microsoft.com/office/drawing/2014/main" id="{9B9B1577-9F65-B54E-94E4-D44FE55A9F4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69815" y="1310734"/>
            <a:ext cx="8761019" cy="5297918"/>
          </a:xfrm>
        </p:spPr>
        <p:txBody>
          <a:bodyPr/>
          <a:lstStyle/>
          <a:p>
            <a:pPr marL="0" indent="0">
              <a:buNone/>
            </a:pPr>
            <a:endParaRPr lang="es-ES" altLang="es-ES" sz="1027" dirty="0">
              <a:latin typeface="Futura-Normal" panose="020B0602020204020303" pitchFamily="34" charset="-79"/>
              <a:ea typeface="Futura" panose="020B0602020204020303" pitchFamily="34" charset="-79"/>
              <a:cs typeface="Futura" panose="020B0602020204020303" pitchFamily="34" charset="-79"/>
            </a:endParaRPr>
          </a:p>
          <a:p>
            <a:pPr marL="0" indent="0">
              <a:buNone/>
            </a:pPr>
            <a:endParaRPr lang="es-ES" altLang="es-ES" sz="1027" dirty="0">
              <a:latin typeface="Futura-Normal" panose="020B0602020204020303" pitchFamily="34" charset="-79"/>
              <a:ea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6150" name="5 Marcador de contenido">
            <a:extLst>
              <a:ext uri="{FF2B5EF4-FFF2-40B4-BE49-F238E27FC236}">
                <a16:creationId xmlns:a16="http://schemas.microsoft.com/office/drawing/2014/main" id="{8F1DBF74-ADD2-2742-AAF8-13AB99EB68ED}"/>
              </a:ext>
            </a:extLst>
          </p:cNvPr>
          <p:cNvSpPr>
            <a:spLocks/>
          </p:cNvSpPr>
          <p:nvPr/>
        </p:nvSpPr>
        <p:spPr bwMode="auto">
          <a:xfrm>
            <a:off x="1769815" y="1477430"/>
            <a:ext cx="8638791" cy="497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indent="19050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82269">
              <a:buNone/>
            </a:pPr>
            <a:endParaRPr lang="es-ES" altLang="es-ES" sz="1283">
              <a:solidFill>
                <a:prstClr val="black"/>
              </a:solidFill>
              <a:latin typeface="Neuropol" pitchFamily="34" charset="0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A9950D31-5AD3-C244-89B3-4C169EDA9820}"/>
              </a:ext>
            </a:extLst>
          </p:cNvPr>
          <p:cNvSpPr/>
          <p:nvPr/>
        </p:nvSpPr>
        <p:spPr bwMode="auto">
          <a:xfrm>
            <a:off x="4009508" y="2173163"/>
            <a:ext cx="847446" cy="325941"/>
          </a:xfrm>
          <a:prstGeom prst="rightArrow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782269">
              <a:defRPr/>
            </a:pPr>
            <a:endParaRPr lang="en-US" sz="154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4371140-7B7D-6E4B-9C1F-8364221CB2F9}"/>
              </a:ext>
            </a:extLst>
          </p:cNvPr>
          <p:cNvSpPr/>
          <p:nvPr/>
        </p:nvSpPr>
        <p:spPr bwMode="auto">
          <a:xfrm>
            <a:off x="7020444" y="2177006"/>
            <a:ext cx="765964" cy="325941"/>
          </a:xfrm>
          <a:prstGeom prst="rightArrow">
            <a:avLst/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782269">
              <a:defRPr/>
            </a:pPr>
            <a:endParaRPr lang="en-US" sz="1540" ker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" name="Group 3">
            <a:extLst>
              <a:ext uri="{FF2B5EF4-FFF2-40B4-BE49-F238E27FC236}">
                <a16:creationId xmlns:a16="http://schemas.microsoft.com/office/drawing/2014/main" id="{6D0DF56A-BD29-C54F-855E-A707CC1942C3}"/>
              </a:ext>
            </a:extLst>
          </p:cNvPr>
          <p:cNvGrpSpPr>
            <a:grpSpLocks/>
          </p:cNvGrpSpPr>
          <p:nvPr/>
        </p:nvGrpSpPr>
        <p:grpSpPr bwMode="auto">
          <a:xfrm>
            <a:off x="4984470" y="2645137"/>
            <a:ext cx="1850755" cy="1068075"/>
            <a:chOff x="144" y="768"/>
            <a:chExt cx="5424" cy="2784"/>
          </a:xfrm>
        </p:grpSpPr>
        <p:sp>
          <p:nvSpPr>
            <p:cNvPr id="80" name="Line 4">
              <a:extLst>
                <a:ext uri="{FF2B5EF4-FFF2-40B4-BE49-F238E27FC236}">
                  <a16:creationId xmlns:a16="http://schemas.microsoft.com/office/drawing/2014/main" id="{C23F65BE-0B3D-394B-BC48-CF8828585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2592"/>
              <a:ext cx="2832" cy="720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1" name="Line 5">
              <a:extLst>
                <a:ext uri="{FF2B5EF4-FFF2-40B4-BE49-F238E27FC236}">
                  <a16:creationId xmlns:a16="http://schemas.microsoft.com/office/drawing/2014/main" id="{F5B8E58D-1424-1A44-BAAC-FFB6E0A9F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592"/>
              <a:ext cx="4320" cy="0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BCDB24DC-1EF5-2847-AE34-A3CD9A282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1632"/>
              <a:ext cx="4368" cy="960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3" name="Line 7">
              <a:extLst>
                <a:ext uri="{FF2B5EF4-FFF2-40B4-BE49-F238E27FC236}">
                  <a16:creationId xmlns:a16="http://schemas.microsoft.com/office/drawing/2014/main" id="{3695C139-0F2C-4B43-B812-D091ABCD1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88"/>
              <a:ext cx="3648" cy="2064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4" name="Line 8">
              <a:extLst>
                <a:ext uri="{FF2B5EF4-FFF2-40B4-BE49-F238E27FC236}">
                  <a16:creationId xmlns:a16="http://schemas.microsoft.com/office/drawing/2014/main" id="{6AA12B11-0D9F-A545-86F1-F640B0A8C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816"/>
              <a:ext cx="3984" cy="2112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5" name="Line 9">
              <a:extLst>
                <a:ext uri="{FF2B5EF4-FFF2-40B4-BE49-F238E27FC236}">
                  <a16:creationId xmlns:a16="http://schemas.microsoft.com/office/drawing/2014/main" id="{A5F524E7-ECE3-9E41-AA29-0FB0BF903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3648" cy="2064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E0991C83-379F-774A-AC9C-519C086758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488"/>
              <a:ext cx="3072" cy="1824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7" name="Line 11">
              <a:extLst>
                <a:ext uri="{FF2B5EF4-FFF2-40B4-BE49-F238E27FC236}">
                  <a16:creationId xmlns:a16="http://schemas.microsoft.com/office/drawing/2014/main" id="{5C63E1CF-19BC-5A4C-8FE4-B9547B339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768"/>
              <a:ext cx="3648" cy="2064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8" name="Line 12">
              <a:extLst>
                <a:ext uri="{FF2B5EF4-FFF2-40B4-BE49-F238E27FC236}">
                  <a16:creationId xmlns:a16="http://schemas.microsoft.com/office/drawing/2014/main" id="{CA4AC466-3FC7-0E47-AAE2-8AE24D4F6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1296"/>
              <a:ext cx="4368" cy="864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89" name="Group 50">
            <a:extLst>
              <a:ext uri="{FF2B5EF4-FFF2-40B4-BE49-F238E27FC236}">
                <a16:creationId xmlns:a16="http://schemas.microsoft.com/office/drawing/2014/main" id="{9CDE3F85-3B02-D943-B87B-6508B45CFAC9}"/>
              </a:ext>
            </a:extLst>
          </p:cNvPr>
          <p:cNvGrpSpPr>
            <a:grpSpLocks/>
          </p:cNvGrpSpPr>
          <p:nvPr/>
        </p:nvGrpSpPr>
        <p:grpSpPr bwMode="auto">
          <a:xfrm>
            <a:off x="5044031" y="2663553"/>
            <a:ext cx="1737471" cy="878553"/>
            <a:chOff x="240" y="864"/>
            <a:chExt cx="5092" cy="2290"/>
          </a:xfrm>
        </p:grpSpPr>
        <p:pic>
          <p:nvPicPr>
            <p:cNvPr id="90" name="Picture 14" descr="cell">
              <a:extLst>
                <a:ext uri="{FF2B5EF4-FFF2-40B4-BE49-F238E27FC236}">
                  <a16:creationId xmlns:a16="http://schemas.microsoft.com/office/drawing/2014/main" id="{E594DB76-D1D9-3B43-8EA6-BDC888B17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68" y="153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1" name="Picture 15" descr="cell">
              <a:extLst>
                <a:ext uri="{FF2B5EF4-FFF2-40B4-BE49-F238E27FC236}">
                  <a16:creationId xmlns:a16="http://schemas.microsoft.com/office/drawing/2014/main" id="{8E181FEC-B7A6-7649-9EC1-D0A2B3DE6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72" y="124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2" name="Picture 16" descr="cell">
              <a:extLst>
                <a:ext uri="{FF2B5EF4-FFF2-40B4-BE49-F238E27FC236}">
                  <a16:creationId xmlns:a16="http://schemas.microsoft.com/office/drawing/2014/main" id="{75A92448-4754-6E46-9F55-BCAAAD7DC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48" y="1872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3" name="Picture 17" descr="cell">
              <a:extLst>
                <a:ext uri="{FF2B5EF4-FFF2-40B4-BE49-F238E27FC236}">
                  <a16:creationId xmlns:a16="http://schemas.microsoft.com/office/drawing/2014/main" id="{9CE9AD43-3E40-1B49-B6A5-66257FBD5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32" y="129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4" name="Picture 18" descr="cell">
              <a:extLst>
                <a:ext uri="{FF2B5EF4-FFF2-40B4-BE49-F238E27FC236}">
                  <a16:creationId xmlns:a16="http://schemas.microsoft.com/office/drawing/2014/main" id="{FEDD1783-DB62-9C48-B876-449DE329B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84" y="1872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5" name="Picture 19" descr="cell">
              <a:extLst>
                <a:ext uri="{FF2B5EF4-FFF2-40B4-BE49-F238E27FC236}">
                  <a16:creationId xmlns:a16="http://schemas.microsoft.com/office/drawing/2014/main" id="{9684DD88-11CB-8942-B727-CF92705DC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56" y="244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6" name="Picture 20" descr="cell">
              <a:extLst>
                <a:ext uri="{FF2B5EF4-FFF2-40B4-BE49-F238E27FC236}">
                  <a16:creationId xmlns:a16="http://schemas.microsoft.com/office/drawing/2014/main" id="{931F45BE-FAAC-004A-9E41-684261FA9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1824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7" name="Picture 21" descr="cell">
              <a:extLst>
                <a:ext uri="{FF2B5EF4-FFF2-40B4-BE49-F238E27FC236}">
                  <a16:creationId xmlns:a16="http://schemas.microsoft.com/office/drawing/2014/main" id="{2F99D31C-97ED-9445-8180-409ACE9B7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48" y="249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8" name="Picture 22" descr="cell">
              <a:extLst>
                <a:ext uri="{FF2B5EF4-FFF2-40B4-BE49-F238E27FC236}">
                  <a16:creationId xmlns:a16="http://schemas.microsoft.com/office/drawing/2014/main" id="{3FFBE3CB-F20F-9F4B-BEA0-99ABA8A3F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96" y="201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99" name="Picture 23" descr="cell">
              <a:extLst>
                <a:ext uri="{FF2B5EF4-FFF2-40B4-BE49-F238E27FC236}">
                  <a16:creationId xmlns:a16="http://schemas.microsoft.com/office/drawing/2014/main" id="{26B3A6DB-B69A-024A-BF7B-14C309E4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0" y="2304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0" name="Picture 24" descr="cell">
              <a:extLst>
                <a:ext uri="{FF2B5EF4-FFF2-40B4-BE49-F238E27FC236}">
                  <a16:creationId xmlns:a16="http://schemas.microsoft.com/office/drawing/2014/main" id="{E4FBAE60-0E58-F94D-964A-C15019FFF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" y="864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1" name="Picture 25" descr="cell">
              <a:extLst>
                <a:ext uri="{FF2B5EF4-FFF2-40B4-BE49-F238E27FC236}">
                  <a16:creationId xmlns:a16="http://schemas.microsoft.com/office/drawing/2014/main" id="{C100E7D7-188C-024F-9033-8575B0FEE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92" y="2352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2" name="Picture 26" descr="cell">
              <a:extLst>
                <a:ext uri="{FF2B5EF4-FFF2-40B4-BE49-F238E27FC236}">
                  <a16:creationId xmlns:a16="http://schemas.microsoft.com/office/drawing/2014/main" id="{C3FE3079-BD2A-7143-B7E3-CCD333DC0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6" y="2880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3" name="Picture 27" descr="cell">
              <a:extLst>
                <a:ext uri="{FF2B5EF4-FFF2-40B4-BE49-F238E27FC236}">
                  <a16:creationId xmlns:a16="http://schemas.microsoft.com/office/drawing/2014/main" id="{0DD39846-470A-5348-B88E-706641405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2352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4" name="Picture 28" descr="cell">
              <a:extLst>
                <a:ext uri="{FF2B5EF4-FFF2-40B4-BE49-F238E27FC236}">
                  <a16:creationId xmlns:a16="http://schemas.microsoft.com/office/drawing/2014/main" id="{5A2670D5-AAC4-4548-8AE6-96ED3C0BA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56" y="105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5" name="Picture 29" descr="cell">
              <a:extLst>
                <a:ext uri="{FF2B5EF4-FFF2-40B4-BE49-F238E27FC236}">
                  <a16:creationId xmlns:a16="http://schemas.microsoft.com/office/drawing/2014/main" id="{B574EDEA-042F-CC48-831A-CD3A553B6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6" y="148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6" name="Picture 30" descr="cell">
              <a:extLst>
                <a:ext uri="{FF2B5EF4-FFF2-40B4-BE49-F238E27FC236}">
                  <a16:creationId xmlns:a16="http://schemas.microsoft.com/office/drawing/2014/main" id="{B27C884F-2CCC-704A-9024-7081FA767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96" y="1104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7" name="Picture 31" descr="cell">
              <a:extLst>
                <a:ext uri="{FF2B5EF4-FFF2-40B4-BE49-F238E27FC236}">
                  <a16:creationId xmlns:a16="http://schemas.microsoft.com/office/drawing/2014/main" id="{D9898BFA-40E3-444F-8F7C-BF52B9914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96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8" name="Picture 32" descr="cell">
              <a:extLst>
                <a:ext uri="{FF2B5EF4-FFF2-40B4-BE49-F238E27FC236}">
                  <a16:creationId xmlns:a16="http://schemas.microsoft.com/office/drawing/2014/main" id="{F22B722D-D60D-C340-AC8A-E71CD75F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64" y="100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09" name="Picture 33" descr="cell">
              <a:extLst>
                <a:ext uri="{FF2B5EF4-FFF2-40B4-BE49-F238E27FC236}">
                  <a16:creationId xmlns:a16="http://schemas.microsoft.com/office/drawing/2014/main" id="{49D34D4F-F56A-5D4D-B073-9BAC2A55C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12" y="172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0" name="Picture 34" descr="cell">
              <a:extLst>
                <a:ext uri="{FF2B5EF4-FFF2-40B4-BE49-F238E27FC236}">
                  <a16:creationId xmlns:a16="http://schemas.microsoft.com/office/drawing/2014/main" id="{1D39F721-85B6-A14C-99A8-6B67BB3EF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0" y="273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1" name="Picture 35" descr="cell">
              <a:extLst>
                <a:ext uri="{FF2B5EF4-FFF2-40B4-BE49-F238E27FC236}">
                  <a16:creationId xmlns:a16="http://schemas.microsoft.com/office/drawing/2014/main" id="{98B31F99-A04E-1443-9FDC-FB9C236DA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6" y="2208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2" name="Picture 36" descr="cell">
              <a:extLst>
                <a:ext uri="{FF2B5EF4-FFF2-40B4-BE49-F238E27FC236}">
                  <a16:creationId xmlns:a16="http://schemas.microsoft.com/office/drawing/2014/main" id="{86ADC580-48D4-0E44-B327-0BAA81E68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0" y="2592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3" name="Picture 37" descr="cell">
              <a:extLst>
                <a:ext uri="{FF2B5EF4-FFF2-40B4-BE49-F238E27FC236}">
                  <a16:creationId xmlns:a16="http://schemas.microsoft.com/office/drawing/2014/main" id="{92D9FF7D-EB86-F24F-B353-62ED3076E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80" y="1344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4" name="Picture 38" descr="cell">
              <a:extLst>
                <a:ext uri="{FF2B5EF4-FFF2-40B4-BE49-F238E27FC236}">
                  <a16:creationId xmlns:a16="http://schemas.microsoft.com/office/drawing/2014/main" id="{889B17AC-8104-FB40-BE32-E45867220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536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5" name="Picture 39" descr="cell">
              <a:extLst>
                <a:ext uri="{FF2B5EF4-FFF2-40B4-BE49-F238E27FC236}">
                  <a16:creationId xmlns:a16="http://schemas.microsoft.com/office/drawing/2014/main" id="{87121438-1504-4C41-8F84-B7AC6EDF0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68" y="2304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6" name="Picture 40" descr="cell">
              <a:extLst>
                <a:ext uri="{FF2B5EF4-FFF2-40B4-BE49-F238E27FC236}">
                  <a16:creationId xmlns:a16="http://schemas.microsoft.com/office/drawing/2014/main" id="{278318B7-28A4-894E-88B5-D68F3F0EF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0" y="1392"/>
              <a:ext cx="340" cy="274"/>
            </a:xfrm>
            <a:prstGeom prst="rect">
              <a:avLst/>
            </a:prstGeom>
            <a:noFill/>
          </p:spPr>
        </p:pic>
        <p:pic>
          <p:nvPicPr>
            <p:cNvPr id="117" name="Picture 41" descr="cell">
              <a:extLst>
                <a:ext uri="{FF2B5EF4-FFF2-40B4-BE49-F238E27FC236}">
                  <a16:creationId xmlns:a16="http://schemas.microsoft.com/office/drawing/2014/main" id="{3B9551A5-77C5-0541-BE29-C82724F23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04" y="1536"/>
              <a:ext cx="340" cy="274"/>
            </a:xfrm>
            <a:prstGeom prst="rect">
              <a:avLst/>
            </a:prstGeom>
            <a:noFill/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5D3B9E1-9BE5-964A-9FED-4973DA596D85}"/>
              </a:ext>
            </a:extLst>
          </p:cNvPr>
          <p:cNvSpPr txBox="1"/>
          <p:nvPr/>
        </p:nvSpPr>
        <p:spPr>
          <a:xfrm>
            <a:off x="3578087" y="5809428"/>
            <a:ext cx="8392744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27" dirty="0">
                <a:latin typeface="Calibri"/>
              </a:rPr>
              <a:t>Baptista </a:t>
            </a:r>
            <a:r>
              <a:rPr lang="en-US" sz="1027" i="1" dirty="0">
                <a:latin typeface="Calibri"/>
              </a:rPr>
              <a:t>et al.</a:t>
            </a:r>
            <a:r>
              <a:rPr lang="en-US" sz="1027" dirty="0">
                <a:latin typeface="Calibri"/>
              </a:rPr>
              <a:t> </a:t>
            </a:r>
            <a:r>
              <a:rPr lang="en-US" sz="1027" dirty="0" err="1">
                <a:latin typeface="Calibri"/>
              </a:rPr>
              <a:t>Conf</a:t>
            </a:r>
            <a:r>
              <a:rPr lang="en-US" sz="1027" dirty="0">
                <a:latin typeface="Calibri"/>
              </a:rPr>
              <a:t> Proc IEEE </a:t>
            </a:r>
            <a:r>
              <a:rPr lang="en-US" sz="1027" dirty="0" err="1">
                <a:latin typeface="Calibri"/>
              </a:rPr>
              <a:t>Eng</a:t>
            </a:r>
            <a:r>
              <a:rPr lang="en-US" sz="1027" dirty="0">
                <a:latin typeface="Calibri"/>
              </a:rPr>
              <a:t> Med </a:t>
            </a:r>
            <a:r>
              <a:rPr lang="en-US" sz="1027" dirty="0" err="1">
                <a:latin typeface="Calibri"/>
              </a:rPr>
              <a:t>Biol</a:t>
            </a:r>
            <a:r>
              <a:rPr lang="en-US" sz="1027" dirty="0">
                <a:latin typeface="Calibri"/>
              </a:rPr>
              <a:t> Soc. </a:t>
            </a:r>
            <a:r>
              <a:rPr lang="de-DE" sz="1027" dirty="0">
                <a:latin typeface="Calibri"/>
              </a:rPr>
              <a:t>2009; </a:t>
            </a:r>
            <a:r>
              <a:rPr lang="en-US" sz="1027" dirty="0">
                <a:latin typeface="Calibri"/>
              </a:rPr>
              <a:t>Baptista </a:t>
            </a:r>
            <a:r>
              <a:rPr lang="en-US" sz="1027" i="1" dirty="0">
                <a:latin typeface="Calibri"/>
              </a:rPr>
              <a:t>et al. </a:t>
            </a:r>
            <a:r>
              <a:rPr lang="en-US" sz="1027" dirty="0">
                <a:latin typeface="Calibri"/>
              </a:rPr>
              <a:t>Hepatology, 2010.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67C0D-A8E8-FB4E-BF42-C2EB3E9B82BD}"/>
              </a:ext>
            </a:extLst>
          </p:cNvPr>
          <p:cNvSpPr txBox="1"/>
          <p:nvPr/>
        </p:nvSpPr>
        <p:spPr>
          <a:xfrm>
            <a:off x="1524000" y="1"/>
            <a:ext cx="914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cap="small" dirty="0">
                <a:solidFill>
                  <a:srgbClr val="FF0000"/>
                </a:solidFill>
                <a:latin typeface="Corbel" panose="020B0503020204020204" pitchFamily="34" charset="0"/>
              </a:rPr>
              <a:t>DESCELULARIZACIÓN </a:t>
            </a:r>
            <a:r>
              <a:rPr lang="en-US" sz="4400" b="1" cap="small" dirty="0">
                <a:solidFill>
                  <a:prstClr val="black"/>
                </a:solidFill>
                <a:latin typeface="Corbel" panose="020B0503020204020204" pitchFamily="34" charset="0"/>
              </a:rPr>
              <a:t>DE HÍGADO </a:t>
            </a:r>
            <a:endParaRPr lang="en-US" sz="4400" b="1" cap="small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118" name="4 Imagen">
            <a:extLst>
              <a:ext uri="{FF2B5EF4-FFF2-40B4-BE49-F238E27FC236}">
                <a16:creationId xmlns:a16="http://schemas.microsoft.com/office/drawing/2014/main" id="{4A304D69-A4E1-DF4C-8E2E-CDD67DA1FA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D414ADE3-73D6-DEE5-E481-84E5FCF4F75F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9E941B6-938B-9FA0-B184-AE944BB091C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5F03B7FE-2C88-6316-0997-28597A7893C9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27" name="Grupo 26">
                  <a:extLst>
                    <a:ext uri="{FF2B5EF4-FFF2-40B4-BE49-F238E27FC236}">
                      <a16:creationId xmlns:a16="http://schemas.microsoft.com/office/drawing/2014/main" id="{BDD01A8B-6BF3-28BA-0EB3-47E0C75D0A00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29" name="Conector recto 28">
                    <a:extLst>
                      <a:ext uri="{FF2B5EF4-FFF2-40B4-BE49-F238E27FC236}">
                        <a16:creationId xmlns:a16="http://schemas.microsoft.com/office/drawing/2014/main" id="{244594D2-DDA9-0BA0-CBBF-4E092144A0EA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recto 30">
                    <a:extLst>
                      <a:ext uri="{FF2B5EF4-FFF2-40B4-BE49-F238E27FC236}">
                        <a16:creationId xmlns:a16="http://schemas.microsoft.com/office/drawing/2014/main" id="{44E8A57D-3994-888E-254E-EBD5F81C4B9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Rectangle 16">
                    <a:extLst>
                      <a:ext uri="{FF2B5EF4-FFF2-40B4-BE49-F238E27FC236}">
                        <a16:creationId xmlns:a16="http://schemas.microsoft.com/office/drawing/2014/main" id="{75C56E12-CE64-D72A-FB0A-0094AF307273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28" name="Imagen 27">
                  <a:extLst>
                    <a:ext uri="{FF2B5EF4-FFF2-40B4-BE49-F238E27FC236}">
                      <a16:creationId xmlns:a16="http://schemas.microsoft.com/office/drawing/2014/main" id="{6EC891E5-C6DC-D416-4FAC-36C9137C42B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2939DDF7-30F3-F869-8C51-462314A17F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DB0EFBF4-F72B-F2AB-56DD-AE4B25C254C4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723701-0F7D-33D3-5511-C34354B47CA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34" name="QuadreDeText 11">
              <a:extLst>
                <a:ext uri="{FF2B5EF4-FFF2-40B4-BE49-F238E27FC236}">
                  <a16:creationId xmlns:a16="http://schemas.microsoft.com/office/drawing/2014/main" id="{720DDD53-CEA7-0C20-BD11-0863BC2B21F4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Imagen 34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C7D6FC2-8BFD-2CE0-0DC5-C0EF602A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6" name="Imagen 35" descr="Un plato con fruta&#10;&#10;El contenido generado por IA puede ser incorrecto.">
            <a:extLst>
              <a:ext uri="{FF2B5EF4-FFF2-40B4-BE49-F238E27FC236}">
                <a16:creationId xmlns:a16="http://schemas.microsoft.com/office/drawing/2014/main" id="{5379DF26-F0F6-936F-9163-C0ECEBB1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35" y="1510607"/>
            <a:ext cx="1765069" cy="1715193"/>
          </a:xfrm>
          <a:prstGeom prst="rect">
            <a:avLst/>
          </a:prstGeom>
        </p:spPr>
      </p:pic>
      <p:pic>
        <p:nvPicPr>
          <p:cNvPr id="40" name="Imagen 39" descr="Imagen que contiene horno, cocina&#10;&#10;El contenido generado por IA puede ser incorrecto.">
            <a:extLst>
              <a:ext uri="{FF2B5EF4-FFF2-40B4-BE49-F238E27FC236}">
                <a16:creationId xmlns:a16="http://schemas.microsoft.com/office/drawing/2014/main" id="{FCE2FA56-C2DC-2F2A-BE67-FC6D92F54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39" y="1150415"/>
            <a:ext cx="2008909" cy="1429789"/>
          </a:xfrm>
          <a:prstGeom prst="rect">
            <a:avLst/>
          </a:prstGeom>
        </p:spPr>
      </p:pic>
      <p:pic>
        <p:nvPicPr>
          <p:cNvPr id="42" name="Imagen 41" descr="Imagen que contiene animal, pequeño, tabla, par&#10;&#10;El contenido generado por IA puede ser incorrecto.">
            <a:extLst>
              <a:ext uri="{FF2B5EF4-FFF2-40B4-BE49-F238E27FC236}">
                <a16:creationId xmlns:a16="http://schemas.microsoft.com/office/drawing/2014/main" id="{121CC2E1-9983-885F-3682-D56885AC5E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73" y="1519228"/>
            <a:ext cx="1834342" cy="1715193"/>
          </a:xfrm>
          <a:prstGeom prst="rect">
            <a:avLst/>
          </a:prstGeom>
        </p:spPr>
      </p:pic>
      <p:pic>
        <p:nvPicPr>
          <p:cNvPr id="44" name="Imagen 4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13EB87F-2412-52E4-B1B9-47D3ABFE9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36" y="3639552"/>
            <a:ext cx="2471651" cy="2130829"/>
          </a:xfrm>
          <a:prstGeom prst="rect">
            <a:avLst/>
          </a:prstGeom>
        </p:spPr>
      </p:pic>
      <p:pic>
        <p:nvPicPr>
          <p:cNvPr id="46" name="Imagen 45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B5267D48-B5B1-E90E-7F56-E63F9E996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25" y="3720467"/>
            <a:ext cx="2471651" cy="21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Mapa&#10;&#10;El contenido generado por IA puede ser incorrecto.">
            <a:extLst>
              <a:ext uri="{FF2B5EF4-FFF2-40B4-BE49-F238E27FC236}">
                <a16:creationId xmlns:a16="http://schemas.microsoft.com/office/drawing/2014/main" id="{EDE75E85-5718-C20A-D4AD-76E49DD58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77" y="3482735"/>
            <a:ext cx="4114800" cy="3095105"/>
          </a:xfrm>
          <a:prstGeom prst="rect">
            <a:avLst/>
          </a:prstGeom>
        </p:spPr>
      </p:pic>
      <p:pic>
        <p:nvPicPr>
          <p:cNvPr id="27" name="Imagen 26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E983C42-A3FB-5343-5901-5DFEE112E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4" y="3494423"/>
            <a:ext cx="6353175" cy="321945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D3B6255-005B-615A-0523-F26E110F5F2D}"/>
              </a:ext>
            </a:extLst>
          </p:cNvPr>
          <p:cNvSpPr txBox="1"/>
          <p:nvPr/>
        </p:nvSpPr>
        <p:spPr>
          <a:xfrm rot="5400000">
            <a:off x="11092134" y="4103775"/>
            <a:ext cx="981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+CONTROL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380E27B-168C-0D6C-D989-CFD13DBC618F}"/>
              </a:ext>
            </a:extLst>
          </p:cNvPr>
          <p:cNvSpPr txBox="1"/>
          <p:nvPr/>
        </p:nvSpPr>
        <p:spPr>
          <a:xfrm rot="5400000">
            <a:off x="10674360" y="5642375"/>
            <a:ext cx="1816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- Control (DLS sin HEP)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83A7123-837D-E62D-AD0E-E0355CA59B30}"/>
              </a:ext>
            </a:extLst>
          </p:cNvPr>
          <p:cNvSpPr txBox="1"/>
          <p:nvPr/>
        </p:nvSpPr>
        <p:spPr>
          <a:xfrm rot="16200000">
            <a:off x="5711771" y="4887324"/>
            <a:ext cx="2742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Heparinized Decellularized pig liver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CE8F808-D6FC-36A8-A0DE-610182B0F102}"/>
              </a:ext>
            </a:extLst>
          </p:cNvPr>
          <p:cNvSpPr/>
          <p:nvPr/>
        </p:nvSpPr>
        <p:spPr>
          <a:xfrm>
            <a:off x="7275578" y="3295046"/>
            <a:ext cx="4114797" cy="199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Toluidine Blue staining (Immobilized heparin)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19B19C96-556C-455D-6E48-018DE6BBADD2}"/>
              </a:ext>
            </a:extLst>
          </p:cNvPr>
          <p:cNvSpPr/>
          <p:nvPr/>
        </p:nvSpPr>
        <p:spPr>
          <a:xfrm>
            <a:off x="302568" y="3373240"/>
            <a:ext cx="6143880" cy="1993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H&amp;E staining (cell removal)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2124DF1-68F7-25C4-1EFC-B558EFBF9927}"/>
              </a:ext>
            </a:extLst>
          </p:cNvPr>
          <p:cNvSpPr txBox="1"/>
          <p:nvPr/>
        </p:nvSpPr>
        <p:spPr>
          <a:xfrm>
            <a:off x="-30246" y="35324"/>
            <a:ext cx="9331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TOWARD WHOLE REVASCULARIZATION OF A BIOENGINEERED </a:t>
            </a:r>
            <a:r>
              <a:rPr lang="en-GB" sz="1800" b="1" dirty="0">
                <a:solidFill>
                  <a:srgbClr val="FF0000"/>
                </a:solidFill>
              </a:rPr>
              <a:t>PIG LIVER</a:t>
            </a:r>
            <a:endParaRPr lang="en-GB" dirty="0"/>
          </a:p>
        </p:txBody>
      </p:sp>
      <p:pic>
        <p:nvPicPr>
          <p:cNvPr id="44" name="Picture 4" descr="Quiere comer sostenible? Críe su propio cerdo | Medio Ambiente | Buenavida  | EL PAÍS">
            <a:extLst>
              <a:ext uri="{FF2B5EF4-FFF2-40B4-BE49-F238E27FC236}">
                <a16:creationId xmlns:a16="http://schemas.microsoft.com/office/drawing/2014/main" id="{960DA3C9-FA38-9DAE-B6CC-6B6A7EE60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8" y="980291"/>
            <a:ext cx="2452639" cy="16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76EF291-0B0D-6F73-8BAE-72C69C8A0776}"/>
              </a:ext>
            </a:extLst>
          </p:cNvPr>
          <p:cNvSpPr txBox="1"/>
          <p:nvPr/>
        </p:nvSpPr>
        <p:spPr>
          <a:xfrm>
            <a:off x="801625" y="2555926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3-4 kg 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BF1494EA-C2BE-5B72-07EC-D5F51D25F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958" y="652623"/>
            <a:ext cx="1104900" cy="1055324"/>
          </a:xfrm>
          <a:prstGeom prst="rect">
            <a:avLst/>
          </a:prstGeom>
        </p:spPr>
      </p:pic>
      <p:cxnSp>
        <p:nvCxnSpPr>
          <p:cNvPr id="55" name="Conector curvado 54">
            <a:extLst>
              <a:ext uri="{FF2B5EF4-FFF2-40B4-BE49-F238E27FC236}">
                <a16:creationId xmlns:a16="http://schemas.microsoft.com/office/drawing/2014/main" id="{B79F08AC-F44B-65F8-73B3-7FD0C4B5366C}"/>
              </a:ext>
            </a:extLst>
          </p:cNvPr>
          <p:cNvCxnSpPr>
            <a:cxnSpLocks/>
          </p:cNvCxnSpPr>
          <p:nvPr/>
        </p:nvCxnSpPr>
        <p:spPr>
          <a:xfrm flipV="1">
            <a:off x="2241176" y="1423141"/>
            <a:ext cx="1133332" cy="58495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99F394C-E6D5-9C89-E11F-9B9B8F5848B9}"/>
              </a:ext>
            </a:extLst>
          </p:cNvPr>
          <p:cNvSpPr txBox="1"/>
          <p:nvPr/>
        </p:nvSpPr>
        <p:spPr>
          <a:xfrm>
            <a:off x="4182055" y="3852638"/>
            <a:ext cx="226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98% de las </a:t>
            </a:r>
            <a:r>
              <a:rPr lang="en-GB" dirty="0" err="1"/>
              <a:t>células</a:t>
            </a:r>
            <a:endParaRPr lang="en-GB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A69D7BF-F23A-9C17-BE54-1F6162C74319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62C7E1E-2D42-F972-7DB7-E19891859F6C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C32CC5AD-32EC-895D-88CA-E23C951DB41A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0" name="Grupo 9">
                  <a:extLst>
                    <a:ext uri="{FF2B5EF4-FFF2-40B4-BE49-F238E27FC236}">
                      <a16:creationId xmlns:a16="http://schemas.microsoft.com/office/drawing/2014/main" id="{3A89B391-7F52-82AE-8487-FE427F7B1F1E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064D1EE3-E97F-A566-ACBB-EE744A35D56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ector recto 12">
                    <a:extLst>
                      <a:ext uri="{FF2B5EF4-FFF2-40B4-BE49-F238E27FC236}">
                        <a16:creationId xmlns:a16="http://schemas.microsoft.com/office/drawing/2014/main" id="{E3175C65-AF5D-CA07-6CAB-4BBE01689575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Rectangle 16">
                    <a:extLst>
                      <a:ext uri="{FF2B5EF4-FFF2-40B4-BE49-F238E27FC236}">
                        <a16:creationId xmlns:a16="http://schemas.microsoft.com/office/drawing/2014/main" id="{98CE20A0-136C-864C-62F5-26CA7694EF99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67D9D367-8D1F-8E7D-AA9B-AF81920565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66B86A19-7CB4-71FA-E372-A9C2B618AA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17CA162-9256-8FE0-D12B-5CBA3D8F74DD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A30C2CC-F6A3-D852-41BA-A4FA5E655B1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6" name="QuadreDeText 11">
              <a:extLst>
                <a:ext uri="{FF2B5EF4-FFF2-40B4-BE49-F238E27FC236}">
                  <a16:creationId xmlns:a16="http://schemas.microsoft.com/office/drawing/2014/main" id="{093821BF-D114-7DCE-861A-F2284EB75718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n 16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E36F36D-02D7-EABE-616F-1480AA056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0" name="Imagen 19" descr="Imagen que contiene comida, tabla, pastel, diferente&#10;&#10;El contenido generado por IA puede ser incorrecto.">
            <a:extLst>
              <a:ext uri="{FF2B5EF4-FFF2-40B4-BE49-F238E27FC236}">
                <a16:creationId xmlns:a16="http://schemas.microsoft.com/office/drawing/2014/main" id="{774A9928-5CB3-7E6F-00E3-0C15F087DC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17" y="515571"/>
            <a:ext cx="7919258" cy="26240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171EA8-E2E9-8B2E-C706-A2217D8F3EE7}"/>
              </a:ext>
            </a:extLst>
          </p:cNvPr>
          <p:cNvSpPr txBox="1"/>
          <p:nvPr/>
        </p:nvSpPr>
        <p:spPr>
          <a:xfrm>
            <a:off x="2375387" y="639376"/>
            <a:ext cx="99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80 g</a:t>
            </a:r>
          </a:p>
        </p:txBody>
      </p:sp>
    </p:spTree>
    <p:extLst>
      <p:ext uri="{BB962C8B-B14F-4D97-AF65-F5344CB8AC3E}">
        <p14:creationId xmlns:p14="http://schemas.microsoft.com/office/powerpoint/2010/main" val="178172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2 Marcador de contenido">
            <a:extLst>
              <a:ext uri="{FF2B5EF4-FFF2-40B4-BE49-F238E27FC236}">
                <a16:creationId xmlns:a16="http://schemas.microsoft.com/office/drawing/2014/main" id="{959FA336-F50E-2647-B659-D2749A10B6D6}"/>
              </a:ext>
            </a:extLst>
          </p:cNvPr>
          <p:cNvSpPr>
            <a:spLocks/>
          </p:cNvSpPr>
          <p:nvPr/>
        </p:nvSpPr>
        <p:spPr bwMode="auto">
          <a:xfrm>
            <a:off x="1801051" y="1463850"/>
            <a:ext cx="7040323" cy="572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3063" indent="-373063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8038" indent="-309563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43013" indent="-2476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41488" indent="-2476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38375" indent="-2476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955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27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099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71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/>
            <a:endParaRPr lang="es-ES" altLang="es-ES" sz="2224">
              <a:latin typeface="Neuropol" pitchFamily="34" charset="0"/>
            </a:endParaRPr>
          </a:p>
        </p:txBody>
      </p:sp>
      <p:sp>
        <p:nvSpPr>
          <p:cNvPr id="7174" name="2 Marcador de contenido">
            <a:extLst>
              <a:ext uri="{FF2B5EF4-FFF2-40B4-BE49-F238E27FC236}">
                <a16:creationId xmlns:a16="http://schemas.microsoft.com/office/drawing/2014/main" id="{9A27475A-E93E-A741-98BF-5FCA80A651BB}"/>
              </a:ext>
            </a:extLst>
          </p:cNvPr>
          <p:cNvSpPr>
            <a:spLocks/>
          </p:cNvSpPr>
          <p:nvPr/>
        </p:nvSpPr>
        <p:spPr bwMode="auto">
          <a:xfrm>
            <a:off x="1985750" y="2449820"/>
            <a:ext cx="7040323" cy="38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73063" indent="-373063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8038" indent="-309563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43013" indent="-24765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41488" indent="-2476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38375" indent="-2476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955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527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099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7175" indent="-24765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/>
            <a:endParaRPr lang="es-ES" altLang="es-ES" sz="2224">
              <a:latin typeface="Neuropo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02F726-B317-2C45-9A3B-B72E05331BE8}"/>
              </a:ext>
            </a:extLst>
          </p:cNvPr>
          <p:cNvSpPr txBox="1"/>
          <p:nvPr/>
        </p:nvSpPr>
        <p:spPr>
          <a:xfrm>
            <a:off x="3354145" y="5856255"/>
            <a:ext cx="8392744" cy="25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027" dirty="0">
                <a:latin typeface="Calibri"/>
              </a:rPr>
              <a:t>Baptista </a:t>
            </a:r>
            <a:r>
              <a:rPr lang="en-US" sz="1027" i="1" dirty="0">
                <a:latin typeface="Calibri"/>
              </a:rPr>
              <a:t>et al. </a:t>
            </a:r>
            <a:r>
              <a:rPr lang="en-US" sz="1027" dirty="0">
                <a:latin typeface="Calibri"/>
              </a:rPr>
              <a:t>Hepatology, 2010.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5FCE81C4-2AA2-4949-90B9-734A3336EF29}"/>
              </a:ext>
            </a:extLst>
          </p:cNvPr>
          <p:cNvSpPr/>
          <p:nvPr/>
        </p:nvSpPr>
        <p:spPr bwMode="auto">
          <a:xfrm>
            <a:off x="3807667" y="1943791"/>
            <a:ext cx="696800" cy="325941"/>
          </a:xfrm>
          <a:prstGeom prst="rightArrow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782269">
              <a:defRPr/>
            </a:pPr>
            <a:endParaRPr lang="en-US" sz="1540" kern="0">
              <a:latin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F70947-1214-9E4E-B9EE-F2838AE86D4F}"/>
              </a:ext>
            </a:extLst>
          </p:cNvPr>
          <p:cNvGrpSpPr/>
          <p:nvPr/>
        </p:nvGrpSpPr>
        <p:grpSpPr>
          <a:xfrm>
            <a:off x="7545058" y="1326476"/>
            <a:ext cx="1079532" cy="943255"/>
            <a:chOff x="7059115" y="1323735"/>
            <a:chExt cx="1261891" cy="1102593"/>
          </a:xfrm>
        </p:grpSpPr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40F16ACE-BEFD-1845-A58E-848C7D5805E4}"/>
                </a:ext>
              </a:extLst>
            </p:cNvPr>
            <p:cNvSpPr/>
            <p:nvPr/>
          </p:nvSpPr>
          <p:spPr bwMode="auto">
            <a:xfrm>
              <a:off x="7282808" y="2045328"/>
              <a:ext cx="814506" cy="381000"/>
            </a:xfrm>
            <a:prstGeom prst="rightArrow">
              <a:avLst/>
            </a:prstGeom>
            <a:solidFill>
              <a:srgbClr val="FFFFFF"/>
            </a:solidFill>
            <a:ln w="25400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782269">
                <a:defRPr/>
              </a:pPr>
              <a:endParaRPr lang="en-US" sz="1540" kern="0">
                <a:latin typeface="Arial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B124C5-FF5A-ED4B-928B-EEF6D67DE66D}"/>
                </a:ext>
              </a:extLst>
            </p:cNvPr>
            <p:cNvSpPr txBox="1"/>
            <p:nvPr/>
          </p:nvSpPr>
          <p:spPr>
            <a:xfrm>
              <a:off x="7059115" y="1323735"/>
              <a:ext cx="1261891" cy="661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540" b="1" dirty="0" err="1">
                  <a:latin typeface="Calibri"/>
                </a:rPr>
                <a:t>Células</a:t>
              </a:r>
              <a:r>
                <a:rPr lang="en-US" sz="1540" b="1" dirty="0">
                  <a:latin typeface="Calibri"/>
                </a:rPr>
                <a:t> </a:t>
              </a:r>
              <a:r>
                <a:rPr lang="en-US" sz="1540" b="1" dirty="0" err="1">
                  <a:latin typeface="Calibri"/>
                </a:rPr>
                <a:t>vasculares</a:t>
              </a:r>
              <a:endParaRPr lang="en-US" sz="1540" b="1" dirty="0"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0BEB34-7FB4-5147-B9FC-BD426DA0C1E6}"/>
              </a:ext>
            </a:extLst>
          </p:cNvPr>
          <p:cNvGrpSpPr/>
          <p:nvPr/>
        </p:nvGrpSpPr>
        <p:grpSpPr>
          <a:xfrm>
            <a:off x="4956658" y="1290751"/>
            <a:ext cx="1894374" cy="1759159"/>
            <a:chOff x="2959942" y="1267755"/>
            <a:chExt cx="2214379" cy="2056323"/>
          </a:xfrm>
        </p:grpSpPr>
        <p:pic>
          <p:nvPicPr>
            <p:cNvPr id="53" name="Picture 67" descr="Bioreactor in Incubator.jpg">
              <a:extLst>
                <a:ext uri="{FF2B5EF4-FFF2-40B4-BE49-F238E27FC236}">
                  <a16:creationId xmlns:a16="http://schemas.microsoft.com/office/drawing/2014/main" id="{961C9772-CE3E-A145-A745-E995E8BDE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6000" contrast="4000"/>
            </a:blip>
            <a:srcRect/>
            <a:stretch>
              <a:fillRect/>
            </a:stretch>
          </p:blipFill>
          <p:spPr bwMode="auto">
            <a:xfrm>
              <a:off x="3009418" y="1313880"/>
              <a:ext cx="2115428" cy="1964074"/>
            </a:xfrm>
            <a:prstGeom prst="rect">
              <a:avLst/>
            </a:prstGeom>
            <a:noFill/>
            <a:ln w="57150" cap="flat">
              <a:noFill/>
              <a:miter lim="800000"/>
              <a:headEnd/>
              <a:tailEnd/>
            </a:ln>
          </p:spPr>
        </p:pic>
        <p:sp>
          <p:nvSpPr>
            <p:cNvPr id="54" name="Rectangle 38">
              <a:extLst>
                <a:ext uri="{FF2B5EF4-FFF2-40B4-BE49-F238E27FC236}">
                  <a16:creationId xmlns:a16="http://schemas.microsoft.com/office/drawing/2014/main" id="{764C281C-3B79-004D-8C94-110DDC953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942" y="1267755"/>
              <a:ext cx="2214379" cy="205632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540">
                <a:latin typeface="Calibri"/>
                <a:cs typeface="Arial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4BF0843-0389-8148-A4E7-3AE4038257A1}"/>
              </a:ext>
            </a:extLst>
          </p:cNvPr>
          <p:cNvSpPr txBox="1"/>
          <p:nvPr/>
        </p:nvSpPr>
        <p:spPr>
          <a:xfrm>
            <a:off x="1524000" y="1"/>
            <a:ext cx="914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cap="small" dirty="0" err="1">
                <a:solidFill>
                  <a:srgbClr val="FF0000"/>
                </a:solidFill>
                <a:latin typeface="Corbel" panose="020B0503020204020204" pitchFamily="34" charset="0"/>
              </a:rPr>
              <a:t>Recelularización</a:t>
            </a:r>
            <a:r>
              <a:rPr lang="en-US" sz="4400" b="1" cap="small" dirty="0">
                <a:latin typeface="Corbel" panose="020B0503020204020204" pitchFamily="34" charset="0"/>
              </a:rPr>
              <a:t> de </a:t>
            </a:r>
            <a:r>
              <a:rPr lang="en-US" sz="4400" b="1" cap="small" dirty="0" err="1">
                <a:latin typeface="Corbel" panose="020B0503020204020204" pitchFamily="34" charset="0"/>
              </a:rPr>
              <a:t>hígado</a:t>
            </a:r>
            <a:endParaRPr lang="en-US" sz="4400" b="1" cap="small" dirty="0">
              <a:latin typeface="Corbel" panose="020B0503020204020204" pitchFamily="34" charset="0"/>
            </a:endParaRPr>
          </a:p>
        </p:txBody>
      </p:sp>
      <p:pic>
        <p:nvPicPr>
          <p:cNvPr id="50" name="4 Imagen">
            <a:extLst>
              <a:ext uri="{FF2B5EF4-FFF2-40B4-BE49-F238E27FC236}">
                <a16:creationId xmlns:a16="http://schemas.microsoft.com/office/drawing/2014/main" id="{073CDDD0-51FA-A54E-A289-388F0523CD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CEA5F4D-65BC-C9C2-803F-917607816CE2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AE1549C2-42DA-301C-8080-15D10F1AD7D6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72F5856A-7367-7270-D9CC-0526EF0E4541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6" name="Grupo 15">
                  <a:extLst>
                    <a:ext uri="{FF2B5EF4-FFF2-40B4-BE49-F238E27FC236}">
                      <a16:creationId xmlns:a16="http://schemas.microsoft.com/office/drawing/2014/main" id="{25FC795F-C596-3FDB-BC05-DA2195275070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3F7AB3E2-1611-E525-1EBB-F4CF517EE5C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ector recto 29">
                    <a:extLst>
                      <a:ext uri="{FF2B5EF4-FFF2-40B4-BE49-F238E27FC236}">
                        <a16:creationId xmlns:a16="http://schemas.microsoft.com/office/drawing/2014/main" id="{30D24284-C2B9-9453-58C1-D7DCF4B1C69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Rectangle 16">
                    <a:extLst>
                      <a:ext uri="{FF2B5EF4-FFF2-40B4-BE49-F238E27FC236}">
                        <a16:creationId xmlns:a16="http://schemas.microsoft.com/office/drawing/2014/main" id="{9F99843D-A8AD-EE75-9E38-BA0197FBB480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1A732F32-4F45-577B-BB84-28B1FFBBC64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36DD654D-DCC5-6D12-F40E-66B43E7C8E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E87A545-7F53-896B-F8AB-87304DA004FC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5F0A795-2BB3-B0EC-54FA-3227F5210CD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42" name="QuadreDeText 11">
              <a:extLst>
                <a:ext uri="{FF2B5EF4-FFF2-40B4-BE49-F238E27FC236}">
                  <a16:creationId xmlns:a16="http://schemas.microsoft.com/office/drawing/2014/main" id="{F46C89C9-8E1D-6EA5-FFD5-EED1562C3E0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Imagen 48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661024B-1623-7C9E-3FA8-23453891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56" name="Imagen 55" descr="Imagen que contiene interior, alimentos, tabla, comida&#10;&#10;El contenido generado por IA puede ser incorrecto.">
            <a:extLst>
              <a:ext uri="{FF2B5EF4-FFF2-40B4-BE49-F238E27FC236}">
                <a16:creationId xmlns:a16="http://schemas.microsoft.com/office/drawing/2014/main" id="{E252F999-89E0-DEE2-EB1A-BC25F4C14A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1"/>
          <a:stretch>
            <a:fillRect/>
          </a:stretch>
        </p:blipFill>
        <p:spPr>
          <a:xfrm>
            <a:off x="1449048" y="1105770"/>
            <a:ext cx="2102393" cy="2047967"/>
          </a:xfrm>
          <a:prstGeom prst="rect">
            <a:avLst/>
          </a:prstGeom>
        </p:spPr>
      </p:pic>
      <p:pic>
        <p:nvPicPr>
          <p:cNvPr id="58" name="Imagen 57" descr="Un plato con frutas&#10;&#10;El contenido generado por IA puede ser incorrecto.">
            <a:extLst>
              <a:ext uri="{FF2B5EF4-FFF2-40B4-BE49-F238E27FC236}">
                <a16:creationId xmlns:a16="http://schemas.microsoft.com/office/drawing/2014/main" id="{43B55585-BDDB-F046-15E8-0C43F1944A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5"/>
          <a:stretch>
            <a:fillRect/>
          </a:stretch>
        </p:blipFill>
        <p:spPr>
          <a:xfrm>
            <a:off x="8880448" y="1014917"/>
            <a:ext cx="2278173" cy="2075714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7E864A66-BB5F-E2D4-8756-3A1AD90890D4}"/>
              </a:ext>
            </a:extLst>
          </p:cNvPr>
          <p:cNvSpPr txBox="1"/>
          <p:nvPr/>
        </p:nvSpPr>
        <p:spPr>
          <a:xfrm>
            <a:off x="916555" y="4215304"/>
            <a:ext cx="380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&gt;10</a:t>
            </a:r>
            <a:r>
              <a:rPr lang="es-ES" baseline="30000" dirty="0"/>
              <a:t>9 </a:t>
            </a:r>
            <a:r>
              <a:rPr lang="es-ES" dirty="0"/>
              <a:t>hepatocitos.</a:t>
            </a:r>
          </a:p>
          <a:p>
            <a:pPr marL="285750" indent="-285750">
              <a:buFontTx/>
              <a:buChar char="-"/>
            </a:pPr>
            <a:r>
              <a:rPr lang="es-ES" dirty="0"/>
              <a:t>2,5% de masa hepática funcionante</a:t>
            </a:r>
          </a:p>
        </p:txBody>
      </p:sp>
      <p:pic>
        <p:nvPicPr>
          <p:cNvPr id="9" name="Imagen 8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EEA1B101-A4A7-68E4-0832-84389063A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65" y="3846201"/>
            <a:ext cx="4774276" cy="20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Diagrama&#10;&#10;El contenido generado por IA puede ser incorrecto.">
            <a:extLst>
              <a:ext uri="{FF2B5EF4-FFF2-40B4-BE49-F238E27FC236}">
                <a16:creationId xmlns:a16="http://schemas.microsoft.com/office/drawing/2014/main" id="{1CFBF553-6ED1-5A9D-3BA0-3099DFD35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3" y="877427"/>
            <a:ext cx="9243753" cy="511232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313B3E5-E047-B64B-8FEF-F0D814F30B85}"/>
              </a:ext>
            </a:extLst>
          </p:cNvPr>
          <p:cNvSpPr txBox="1"/>
          <p:nvPr/>
        </p:nvSpPr>
        <p:spPr>
          <a:xfrm>
            <a:off x="1522140" y="2133"/>
            <a:ext cx="914586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b="1" cap="small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VASCULARIZACIÓN </a:t>
            </a:r>
            <a:r>
              <a:rPr lang="en-US" sz="3000" b="1" cap="small" dirty="0">
                <a:latin typeface="Corbel" charset="0"/>
                <a:ea typeface="Corbel" charset="0"/>
                <a:cs typeface="Corbel" charset="0"/>
              </a:rPr>
              <a:t>DE SCAFFOLDS HEPÁTICOS</a:t>
            </a:r>
          </a:p>
        </p:txBody>
      </p:sp>
      <p:pic>
        <p:nvPicPr>
          <p:cNvPr id="54" name="4 Imagen">
            <a:extLst>
              <a:ext uri="{FF2B5EF4-FFF2-40B4-BE49-F238E27FC236}">
                <a16:creationId xmlns:a16="http://schemas.microsoft.com/office/drawing/2014/main" id="{57AFAEAC-9C79-3647-96F0-27B5AE4D44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65" y="6379468"/>
            <a:ext cx="827584" cy="332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E2A48F-508D-E04E-7F24-5A9418709605}"/>
              </a:ext>
            </a:extLst>
          </p:cNvPr>
          <p:cNvGrpSpPr/>
          <p:nvPr/>
        </p:nvGrpSpPr>
        <p:grpSpPr>
          <a:xfrm>
            <a:off x="5148469" y="755295"/>
            <a:ext cx="2216191" cy="646331"/>
            <a:chOff x="3784046" y="1111543"/>
            <a:chExt cx="2216191" cy="646331"/>
          </a:xfrm>
        </p:grpSpPr>
        <p:sp>
          <p:nvSpPr>
            <p:cNvPr id="9" name="CuadroTexto 50">
              <a:extLst>
                <a:ext uri="{FF2B5EF4-FFF2-40B4-BE49-F238E27FC236}">
                  <a16:creationId xmlns:a16="http://schemas.microsoft.com/office/drawing/2014/main" id="{DC224C69-0986-130E-EE72-2BB90BBC0B52}"/>
                </a:ext>
              </a:extLst>
            </p:cNvPr>
            <p:cNvSpPr txBox="1"/>
            <p:nvPr/>
          </p:nvSpPr>
          <p:spPr>
            <a:xfrm>
              <a:off x="3784046" y="1111543"/>
              <a:ext cx="2216191" cy="6463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pOECs</a:t>
              </a:r>
              <a:endParaRPr lang="es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/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Porcine umbilical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cord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blood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outgrowth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endothelial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47">
              <a:extLst>
                <a:ext uri="{FF2B5EF4-FFF2-40B4-BE49-F238E27FC236}">
                  <a16:creationId xmlns:a16="http://schemas.microsoft.com/office/drawing/2014/main" id="{C4DCCF35-D820-3B44-F590-9C692CE77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1811" r="86822" b="11266"/>
            <a:stretch/>
          </p:blipFill>
          <p:spPr>
            <a:xfrm>
              <a:off x="4039700" y="1132562"/>
              <a:ext cx="494401" cy="232997"/>
            </a:xfrm>
            <a:prstGeom prst="rect">
              <a:avLst/>
            </a:prstGeom>
          </p:spPr>
        </p:pic>
      </p:grp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093AFF2-63F6-9195-D93A-BD153E5DB0F0}"/>
              </a:ext>
            </a:extLst>
          </p:cNvPr>
          <p:cNvSpPr/>
          <p:nvPr/>
        </p:nvSpPr>
        <p:spPr>
          <a:xfrm rot="5400000">
            <a:off x="5893482" y="1695026"/>
            <a:ext cx="588417" cy="231744"/>
          </a:xfrm>
          <a:prstGeom prst="rightArrow">
            <a:avLst/>
          </a:prstGeom>
          <a:gradFill>
            <a:gsLst>
              <a:gs pos="0">
                <a:srgbClr val="00B05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CEA189B-1D48-7D66-D330-1D0A09D1DFD4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F9AF8A2F-A43D-F3A8-69EB-E65AE00D3E2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DB428836-A3EE-7856-755A-7842D936448B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8" name="Grupo 17">
                  <a:extLst>
                    <a:ext uri="{FF2B5EF4-FFF2-40B4-BE49-F238E27FC236}">
                      <a16:creationId xmlns:a16="http://schemas.microsoft.com/office/drawing/2014/main" id="{37B18CD9-6119-B651-643F-64135FB9F70D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20" name="Conector recto 19">
                    <a:extLst>
                      <a:ext uri="{FF2B5EF4-FFF2-40B4-BE49-F238E27FC236}">
                        <a16:creationId xmlns:a16="http://schemas.microsoft.com/office/drawing/2014/main" id="{B90F0255-9ABC-09AB-F878-953327F92906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ector recto 22">
                    <a:extLst>
                      <a:ext uri="{FF2B5EF4-FFF2-40B4-BE49-F238E27FC236}">
                        <a16:creationId xmlns:a16="http://schemas.microsoft.com/office/drawing/2014/main" id="{45BA83D6-C5FD-B40D-E587-DC1F41211F7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16">
                    <a:extLst>
                      <a:ext uri="{FF2B5EF4-FFF2-40B4-BE49-F238E27FC236}">
                        <a16:creationId xmlns:a16="http://schemas.microsoft.com/office/drawing/2014/main" id="{839F9628-04A7-0B0F-4B2D-9EA56A7BD852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FD3FC5F8-E5E3-6157-6986-EAF27C92E7A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00A16702-34E2-CAC2-F7C3-516F0BD1E3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B73C371-AEEA-BCE6-730A-95513F689CCE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B0610DA-CED1-890B-E597-8EF0E0D0ED4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6" name="QuadreDeText 11">
              <a:extLst>
                <a:ext uri="{FF2B5EF4-FFF2-40B4-BE49-F238E27FC236}">
                  <a16:creationId xmlns:a16="http://schemas.microsoft.com/office/drawing/2014/main" id="{4CA976EE-07E1-6E66-F7E2-D6A0FD5EBFA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Imagen 26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9875C44-14A3-31F8-1EC4-E5401C2C2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id="{75E19001-46AE-B142-9E15-D0905ACD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Imaginemos…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16D2280-B73F-8BFA-CB1F-4090F4BE0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639" y="1717983"/>
            <a:ext cx="6749247" cy="37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2BCC1-0BA6-0F8B-CEC6-A450DCA47214}"/>
              </a:ext>
            </a:extLst>
          </p:cNvPr>
          <p:cNvSpPr txBox="1"/>
          <p:nvPr/>
        </p:nvSpPr>
        <p:spPr>
          <a:xfrm>
            <a:off x="1522141" y="6555785"/>
            <a:ext cx="13888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_tradnl" sz="1350" dirty="0">
                <a:solidFill>
                  <a:prstClr val="white"/>
                </a:solidFill>
                <a:latin typeface="Calibri"/>
              </a:rPr>
              <a:t>In </a:t>
            </a:r>
            <a:r>
              <a:rPr lang="es-ES_tradnl" sz="1350" dirty="0" err="1">
                <a:solidFill>
                  <a:prstClr val="white"/>
                </a:solidFill>
                <a:latin typeface="Calibri"/>
              </a:rPr>
              <a:t>preparation</a:t>
            </a:r>
            <a:endParaRPr lang="es-ES_tradnl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5853B-85E6-379C-876C-6493641700A8}"/>
              </a:ext>
            </a:extLst>
          </p:cNvPr>
          <p:cNvSpPr txBox="1"/>
          <p:nvPr/>
        </p:nvSpPr>
        <p:spPr>
          <a:xfrm>
            <a:off x="1522140" y="2133"/>
            <a:ext cx="914586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SIEMBRA DE CÉLULAS VASCULARES</a:t>
            </a:r>
          </a:p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 VENAS Y ARTERIAS</a:t>
            </a:r>
          </a:p>
        </p:txBody>
      </p:sp>
      <p:pic>
        <p:nvPicPr>
          <p:cNvPr id="7" name="4 Imagen">
            <a:extLst>
              <a:ext uri="{FF2B5EF4-FFF2-40B4-BE49-F238E27FC236}">
                <a16:creationId xmlns:a16="http://schemas.microsoft.com/office/drawing/2014/main" id="{25CAF338-C32E-C065-D3E0-9CC91E760F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F67058E-5162-6FCE-5E44-0E3722BA4F6E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D2B1BA9-95D7-E86B-ABDD-86633C323544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AD2DE7A6-651E-8C96-3DD5-54C24B3B5065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C68E04B1-6A51-FAD8-DDE0-3F6E27D948C2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180A43EE-01BD-5C9D-050F-2D051D2B27B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ector recto 19">
                    <a:extLst>
                      <a:ext uri="{FF2B5EF4-FFF2-40B4-BE49-F238E27FC236}">
                        <a16:creationId xmlns:a16="http://schemas.microsoft.com/office/drawing/2014/main" id="{1801A2AE-7B51-6673-838B-FDC0969461B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Rectangle 16">
                    <a:extLst>
                      <a:ext uri="{FF2B5EF4-FFF2-40B4-BE49-F238E27FC236}">
                        <a16:creationId xmlns:a16="http://schemas.microsoft.com/office/drawing/2014/main" id="{A9A23382-B7AA-0899-DB2D-3DC0D239CFC5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8" name="Imagen 17">
                  <a:extLst>
                    <a:ext uri="{FF2B5EF4-FFF2-40B4-BE49-F238E27FC236}">
                      <a16:creationId xmlns:a16="http://schemas.microsoft.com/office/drawing/2014/main" id="{6FD54AF8-FD25-5BE8-7B07-B8E9E5F34A7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3E70954E-2FDB-2631-67F0-F402F64F4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240DF8A-5758-088A-4B55-497540D46358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4B0E9F9-379C-F337-39A3-1B372EDF7D7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3" name="QuadreDeText 11">
              <a:extLst>
                <a:ext uri="{FF2B5EF4-FFF2-40B4-BE49-F238E27FC236}">
                  <a16:creationId xmlns:a16="http://schemas.microsoft.com/office/drawing/2014/main" id="{9A980CF2-F129-E13F-582C-11B508CFAB8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Imagen 23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5F9C053-6663-C30D-3109-FF48C689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6" name="Imagen 25" descr="Diagrama&#10;&#10;El contenido generado por IA puede ser incorrecto.">
            <a:extLst>
              <a:ext uri="{FF2B5EF4-FFF2-40B4-BE49-F238E27FC236}">
                <a16:creationId xmlns:a16="http://schemas.microsoft.com/office/drawing/2014/main" id="{FD4064B3-0CCE-97BA-A45F-D10C4E884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1" y="980902"/>
            <a:ext cx="9656618" cy="48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83E02EFA-96A3-9B65-EF6A-E876F5B3D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6" y="871351"/>
            <a:ext cx="9080269" cy="520099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79AC0A9-30FE-9693-9079-9E367563F8C2}"/>
              </a:ext>
            </a:extLst>
          </p:cNvPr>
          <p:cNvSpPr/>
          <p:nvPr/>
        </p:nvSpPr>
        <p:spPr>
          <a:xfrm>
            <a:off x="1661161" y="4977630"/>
            <a:ext cx="1402329" cy="881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696D62F-A022-6BE4-2A04-5E03E612F58B}"/>
              </a:ext>
            </a:extLst>
          </p:cNvPr>
          <p:cNvSpPr/>
          <p:nvPr/>
        </p:nvSpPr>
        <p:spPr>
          <a:xfrm>
            <a:off x="3760335" y="1416143"/>
            <a:ext cx="6820750" cy="45300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29718-9A2E-9711-E617-8BC2D5F9B67B}"/>
              </a:ext>
            </a:extLst>
          </p:cNvPr>
          <p:cNvSpPr txBox="1"/>
          <p:nvPr/>
        </p:nvSpPr>
        <p:spPr>
          <a:xfrm>
            <a:off x="1522140" y="-10385"/>
            <a:ext cx="914586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Generación de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estructuras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vasculares</a:t>
            </a:r>
            <a:endParaRPr lang="en-US" sz="32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(EC, SMC y MSC)</a:t>
            </a:r>
          </a:p>
        </p:txBody>
      </p:sp>
      <p:pic>
        <p:nvPicPr>
          <p:cNvPr id="7" name="4 Imagen">
            <a:extLst>
              <a:ext uri="{FF2B5EF4-FFF2-40B4-BE49-F238E27FC236}">
                <a16:creationId xmlns:a16="http://schemas.microsoft.com/office/drawing/2014/main" id="{440C3F4B-C799-613C-3AC8-C87DFFB747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F3E47284-D694-E6A0-3D25-CB65A82C5ECD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A55479AC-5B54-D119-8A08-0CE51D49CCBE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F0DF599C-9682-0993-ABAC-21D5BEF22E28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F104CA38-5428-5EA1-5B1E-04BB8021708E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06EFFEF1-46E9-6C6C-09C0-52F8EF9C072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F7D8D05A-5A2B-5BD4-9310-6F244C2A620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ectangle 16">
                    <a:extLst>
                      <a:ext uri="{FF2B5EF4-FFF2-40B4-BE49-F238E27FC236}">
                        <a16:creationId xmlns:a16="http://schemas.microsoft.com/office/drawing/2014/main" id="{C073F8B9-DC09-23B3-0EF9-9D9AA9E6195E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0A9A951F-3537-D525-F64D-3C328D58C6A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8558B17-0C38-6B8E-F3CF-31211B0F9D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1B347DA-37D7-3C35-E2D2-1D21AB78E8AC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18DF376-8078-6C89-C9E1-56DA30BFC36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5" name="QuadreDeText 11">
              <a:extLst>
                <a:ext uri="{FF2B5EF4-FFF2-40B4-BE49-F238E27FC236}">
                  <a16:creationId xmlns:a16="http://schemas.microsoft.com/office/drawing/2014/main" id="{85CB61BA-E6E8-8CB7-C1AC-C97943FDDDD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Imagen 25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E0BACD4-D39F-8A01-F4BF-A52CD9C33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1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5A782E11-9D06-47E0-B54C-B0298A449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842356"/>
            <a:ext cx="8900160" cy="517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575DB1-9F09-343E-40FD-FD08D63889BC}"/>
              </a:ext>
            </a:extLst>
          </p:cNvPr>
          <p:cNvSpPr txBox="1"/>
          <p:nvPr/>
        </p:nvSpPr>
        <p:spPr>
          <a:xfrm>
            <a:off x="1491714" y="6564791"/>
            <a:ext cx="13651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_tradnl" sz="1350" dirty="0">
                <a:solidFill>
                  <a:prstClr val="white"/>
                </a:solidFill>
                <a:latin typeface="Calibri"/>
              </a:rPr>
              <a:t>In </a:t>
            </a:r>
            <a:r>
              <a:rPr lang="es-ES_tradnl" sz="1350" dirty="0" err="1">
                <a:solidFill>
                  <a:prstClr val="white"/>
                </a:solidFill>
                <a:latin typeface="Calibri"/>
              </a:rPr>
              <a:t>preparation</a:t>
            </a:r>
            <a:endParaRPr lang="es-ES_tradnl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7919B-8847-E20A-9E6B-E26BA1F6CF7B}"/>
              </a:ext>
            </a:extLst>
          </p:cNvPr>
          <p:cNvSpPr txBox="1"/>
          <p:nvPr/>
        </p:nvSpPr>
        <p:spPr>
          <a:xfrm>
            <a:off x="1522140" y="-10385"/>
            <a:ext cx="914586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Generación de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estructuras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vasculares</a:t>
            </a:r>
            <a:endParaRPr lang="en-US" sz="32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(EC, SMC y MSC)</a:t>
            </a:r>
          </a:p>
        </p:txBody>
      </p:sp>
      <p:pic>
        <p:nvPicPr>
          <p:cNvPr id="5" name="4 Imagen">
            <a:extLst>
              <a:ext uri="{FF2B5EF4-FFF2-40B4-BE49-F238E27FC236}">
                <a16:creationId xmlns:a16="http://schemas.microsoft.com/office/drawing/2014/main" id="{D00698A5-9B8E-3849-C0E0-0C408CB756E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AF6CCB33-BC1F-9678-EBB9-1445DA7DDAE6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27D6D9C5-EFDF-816C-B9AF-B891E52A7353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1F3EAEF1-CB86-BB75-1C17-6319D3F5D7CA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D18D9DD-80B5-AC14-9ED2-53031D144CE8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5A388C72-5A8D-69FD-F7AA-4CC8F4871A3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EA4AFE67-D693-A077-63C5-34ADBA91325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Rectangle 16">
                    <a:extLst>
                      <a:ext uri="{FF2B5EF4-FFF2-40B4-BE49-F238E27FC236}">
                        <a16:creationId xmlns:a16="http://schemas.microsoft.com/office/drawing/2014/main" id="{5AA5729C-32A8-EF34-119F-CF3613E416F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903198AC-D4AC-146D-8EBF-041C84A4D70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5B2A39B9-B4FA-E226-5BF1-7A246657EA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8D141BD3-8576-AE1C-CECC-D960EC02EC65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19CE6D3-FFFA-9A71-F134-ABF117CE70A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8" name="QuadreDeText 11">
              <a:extLst>
                <a:ext uri="{FF2B5EF4-FFF2-40B4-BE49-F238E27FC236}">
                  <a16:creationId xmlns:a16="http://schemas.microsoft.com/office/drawing/2014/main" id="{78306033-73B9-A625-DB30-8C6F82AA5847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Imagen 18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1D96026-B648-C019-E89D-3F158F478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6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nterfaz de usuario gráfica, Texto, Sitio web&#10;&#10;El contenido generado por IA puede ser incorrecto.">
            <a:extLst>
              <a:ext uri="{FF2B5EF4-FFF2-40B4-BE49-F238E27FC236}">
                <a16:creationId xmlns:a16="http://schemas.microsoft.com/office/drawing/2014/main" id="{35C86CCA-1E88-0F4C-54DE-B16A9B0AA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74" y="853440"/>
            <a:ext cx="9177251" cy="515112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6749300-505B-2A40-16B1-FEB359F98649}"/>
              </a:ext>
            </a:extLst>
          </p:cNvPr>
          <p:cNvSpPr/>
          <p:nvPr/>
        </p:nvSpPr>
        <p:spPr>
          <a:xfrm>
            <a:off x="9870474" y="1008604"/>
            <a:ext cx="6998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GB" sz="1350" b="1" dirty="0">
                <a:latin typeface="Calibri"/>
              </a:rPr>
              <a:t>Results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200A10-564C-BB29-E18C-4E5859B8B68A}"/>
              </a:ext>
            </a:extLst>
          </p:cNvPr>
          <p:cNvSpPr txBox="1"/>
          <p:nvPr/>
        </p:nvSpPr>
        <p:spPr>
          <a:xfrm>
            <a:off x="1522140" y="2133"/>
            <a:ext cx="914586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Generación de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estructuras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vasculares</a:t>
            </a:r>
            <a:endParaRPr lang="en-US" sz="32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 defTabSz="457200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(EC, SMC y MSC)</a:t>
            </a:r>
          </a:p>
        </p:txBody>
      </p:sp>
      <p:pic>
        <p:nvPicPr>
          <p:cNvPr id="39" name="4 Imagen">
            <a:extLst>
              <a:ext uri="{FF2B5EF4-FFF2-40B4-BE49-F238E27FC236}">
                <a16:creationId xmlns:a16="http://schemas.microsoft.com/office/drawing/2014/main" id="{B38FD88E-4239-5F6F-C38D-60331DE2EE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7FCA5-2B60-62E3-9604-F996EF86DFD5}"/>
              </a:ext>
            </a:extLst>
          </p:cNvPr>
          <p:cNvSpPr txBox="1"/>
          <p:nvPr/>
        </p:nvSpPr>
        <p:spPr>
          <a:xfrm>
            <a:off x="1491714" y="6564791"/>
            <a:ext cx="13651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_tradnl" sz="1350" dirty="0">
                <a:solidFill>
                  <a:prstClr val="white"/>
                </a:solidFill>
                <a:latin typeface="Calibri"/>
              </a:rPr>
              <a:t>In </a:t>
            </a:r>
            <a:r>
              <a:rPr lang="es-ES_tradnl" sz="1350" dirty="0" err="1">
                <a:solidFill>
                  <a:prstClr val="white"/>
                </a:solidFill>
                <a:latin typeface="Calibri"/>
              </a:rPr>
              <a:t>preparation</a:t>
            </a:r>
            <a:endParaRPr lang="es-ES_tradnl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C4E1F6B-78BF-C771-4046-9B5B813CC4FB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2B721F5-5703-20E1-8C51-4AB59B43B48B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527A8B04-7A09-CA13-F412-0AA17FA162DE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8" name="Grupo 17">
                  <a:extLst>
                    <a:ext uri="{FF2B5EF4-FFF2-40B4-BE49-F238E27FC236}">
                      <a16:creationId xmlns:a16="http://schemas.microsoft.com/office/drawing/2014/main" id="{C13DF818-7E5E-68E5-7018-565879DB65E4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20" name="Conector recto 19">
                    <a:extLst>
                      <a:ext uri="{FF2B5EF4-FFF2-40B4-BE49-F238E27FC236}">
                        <a16:creationId xmlns:a16="http://schemas.microsoft.com/office/drawing/2014/main" id="{6C59DE12-2AC2-BD5F-A8F4-DD490353093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Conector recto 20">
                    <a:extLst>
                      <a:ext uri="{FF2B5EF4-FFF2-40B4-BE49-F238E27FC236}">
                        <a16:creationId xmlns:a16="http://schemas.microsoft.com/office/drawing/2014/main" id="{5DE15E63-668E-8837-BFCD-F98C640FBEF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16">
                    <a:extLst>
                      <a:ext uri="{FF2B5EF4-FFF2-40B4-BE49-F238E27FC236}">
                        <a16:creationId xmlns:a16="http://schemas.microsoft.com/office/drawing/2014/main" id="{288FA6F9-E5A7-EBF7-E124-A5E0891047DD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0E6B328A-1C96-9875-2D2E-18DC80F6751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170F82D2-B7B0-E24A-00B8-54B152092E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E73AD5D-EE67-92F1-DF61-66CD3F87C1F0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0839C17-EDA0-3C99-DD6D-A344E8AE828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4" name="QuadreDeText 11">
              <a:extLst>
                <a:ext uri="{FF2B5EF4-FFF2-40B4-BE49-F238E27FC236}">
                  <a16:creationId xmlns:a16="http://schemas.microsoft.com/office/drawing/2014/main" id="{B5E4F498-6315-08C7-81D9-97B3E1F70CC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n 24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D8C2BA1-FD87-134F-D2C3-C70FD05E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5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B192EE8-7448-DF4E-823F-E203050B46D8}"/>
              </a:ext>
            </a:extLst>
          </p:cNvPr>
          <p:cNvSpPr txBox="1"/>
          <p:nvPr/>
        </p:nvSpPr>
        <p:spPr>
          <a:xfrm>
            <a:off x="1522140" y="-10425"/>
            <a:ext cx="9145860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Las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estructuras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vasculares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creadas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son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capaces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contraerse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y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secretar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NO y </a:t>
            </a:r>
            <a:r>
              <a:rPr lang="en-US" sz="28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prostaciclinas</a:t>
            </a:r>
            <a:r>
              <a:rPr lang="en-US" sz="28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.</a:t>
            </a:r>
          </a:p>
        </p:txBody>
      </p:sp>
      <p:pic>
        <p:nvPicPr>
          <p:cNvPr id="41" name="4 Imagen">
            <a:extLst>
              <a:ext uri="{FF2B5EF4-FFF2-40B4-BE49-F238E27FC236}">
                <a16:creationId xmlns:a16="http://schemas.microsoft.com/office/drawing/2014/main" id="{F8EDF793-A290-6CD3-B2E5-871A695BB6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A50B441-D6D4-EFF7-5045-F3415CC6C61F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14AE38CB-08B4-7965-ADB3-674038C5B4F2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B7FB6979-8D12-068E-E78F-E66B59941CF5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7" name="Grupo 6">
                  <a:extLst>
                    <a:ext uri="{FF2B5EF4-FFF2-40B4-BE49-F238E27FC236}">
                      <a16:creationId xmlns:a16="http://schemas.microsoft.com/office/drawing/2014/main" id="{E25C1CF8-4E12-5FA3-1F97-20B386B18AE8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9" name="Conector recto 8">
                    <a:extLst>
                      <a:ext uri="{FF2B5EF4-FFF2-40B4-BE49-F238E27FC236}">
                        <a16:creationId xmlns:a16="http://schemas.microsoft.com/office/drawing/2014/main" id="{1AC16A69-47D6-291F-A5C6-750F039C21D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Conector recto 9">
                    <a:extLst>
                      <a:ext uri="{FF2B5EF4-FFF2-40B4-BE49-F238E27FC236}">
                        <a16:creationId xmlns:a16="http://schemas.microsoft.com/office/drawing/2014/main" id="{674947BD-8171-0075-D69B-94F6BE8C5C4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Rectangle 16">
                    <a:extLst>
                      <a:ext uri="{FF2B5EF4-FFF2-40B4-BE49-F238E27FC236}">
                        <a16:creationId xmlns:a16="http://schemas.microsoft.com/office/drawing/2014/main" id="{FC725664-6AF8-E42B-E0C7-0D96775FF4C9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9E234B97-CADE-DF02-99C4-5A5A029981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CAA1A824-ABE1-983B-74FA-6FDE6FF04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6BD408F-F17C-679D-B453-32760483FBF3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BDF78BF-FCEB-3834-BBDF-C4F6357B30A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3" name="QuadreDeText 11">
              <a:extLst>
                <a:ext uri="{FF2B5EF4-FFF2-40B4-BE49-F238E27FC236}">
                  <a16:creationId xmlns:a16="http://schemas.microsoft.com/office/drawing/2014/main" id="{5B27659A-D318-9CAC-3D74-0204F76CEEA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Imagen 13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C99D55E-7498-90DA-C903-3C1B9F39B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6" name="Imagen 15" descr="Gráfico&#10;&#10;El contenido generado por IA puede ser incorrecto.">
            <a:extLst>
              <a:ext uri="{FF2B5EF4-FFF2-40B4-BE49-F238E27FC236}">
                <a16:creationId xmlns:a16="http://schemas.microsoft.com/office/drawing/2014/main" id="{77FF166E-6573-FEA5-74E5-D75BADB0F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49" y="1255222"/>
            <a:ext cx="8905702" cy="43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0833970-AB96-BE4F-AD70-FAEF47795648}"/>
              </a:ext>
            </a:extLst>
          </p:cNvPr>
          <p:cNvSpPr/>
          <p:nvPr/>
        </p:nvSpPr>
        <p:spPr>
          <a:xfrm>
            <a:off x="350458" y="190557"/>
            <a:ext cx="1209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MODELO DE TRASPLANTE HEPÁTICO AUXILIAR CON SHUNT PORTO CAVA.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4197A70-E13A-C71C-B906-9CDB01F97CEE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3BF84E9-C312-BDEE-6129-3CDB1C498F6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2D15B2CD-F394-BE23-1E79-7089631FEF54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7" name="Grupo 16">
                  <a:extLst>
                    <a:ext uri="{FF2B5EF4-FFF2-40B4-BE49-F238E27FC236}">
                      <a16:creationId xmlns:a16="http://schemas.microsoft.com/office/drawing/2014/main" id="{20C61CEE-D000-847F-A39E-764FA7C9C328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FE80358F-D039-2CF6-10D5-D957F06C298B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ector recto 19">
                    <a:extLst>
                      <a:ext uri="{FF2B5EF4-FFF2-40B4-BE49-F238E27FC236}">
                        <a16:creationId xmlns:a16="http://schemas.microsoft.com/office/drawing/2014/main" id="{196EE8E0-47AE-1F82-0BAC-B189CC87663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16">
                    <a:extLst>
                      <a:ext uri="{FF2B5EF4-FFF2-40B4-BE49-F238E27FC236}">
                        <a16:creationId xmlns:a16="http://schemas.microsoft.com/office/drawing/2014/main" id="{EF6B0834-6B42-9A4A-56D2-BF1D36D37B7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8" name="Imagen 17">
                  <a:extLst>
                    <a:ext uri="{FF2B5EF4-FFF2-40B4-BE49-F238E27FC236}">
                      <a16:creationId xmlns:a16="http://schemas.microsoft.com/office/drawing/2014/main" id="{7DD6CD21-F54A-C91B-2649-62A9939AD2F0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41D5ECC7-F959-1A81-14D7-5087544D04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7A36B3B-E6FB-8E90-A421-8E2BAA252DB1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D6BD2643-A5B4-EA2E-6208-6CA7B65CAD19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4" name="QuadreDeText 11">
              <a:extLst>
                <a:ext uri="{FF2B5EF4-FFF2-40B4-BE49-F238E27FC236}">
                  <a16:creationId xmlns:a16="http://schemas.microsoft.com/office/drawing/2014/main" id="{7C4D9808-1BBF-E938-F5E4-19628AC0AB28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n 24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D7DA69B-35CB-4589-C934-FA1A2990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1" name="Picture 23" descr="A screenshot of a computer screen&#10;&#10;AI-generated content may be incorrect.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59704" b="27928"/>
          <a:stretch>
            <a:fillRect/>
          </a:stretch>
        </p:blipFill>
        <p:spPr bwMode="auto">
          <a:xfrm>
            <a:off x="-131957" y="423988"/>
            <a:ext cx="2229131" cy="5771869"/>
          </a:xfrm>
          <a:prstGeom prst="rect">
            <a:avLst/>
          </a:prstGeom>
          <a:noFill/>
        </p:spPr>
      </p:pic>
      <p:pic>
        <p:nvPicPr>
          <p:cNvPr id="5" name="Picture 2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2AFC823-4DD0-1225-DC56-D79D289D8F5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29015" b="36436"/>
          <a:stretch>
            <a:fillRect/>
          </a:stretch>
        </p:blipFill>
        <p:spPr bwMode="auto">
          <a:xfrm>
            <a:off x="2794043" y="606055"/>
            <a:ext cx="5780830" cy="5499683"/>
          </a:xfrm>
          <a:prstGeom prst="rect">
            <a:avLst/>
          </a:prstGeom>
          <a:noFill/>
        </p:spPr>
      </p:pic>
      <p:pic>
        <p:nvPicPr>
          <p:cNvPr id="6" name="Picture 2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A727695-B5A5-43A2-6172-B14DCD5A313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64093" b="28766"/>
          <a:stretch>
            <a:fillRect/>
          </a:stretch>
        </p:blipFill>
        <p:spPr bwMode="auto">
          <a:xfrm>
            <a:off x="7154036" y="5520689"/>
            <a:ext cx="3243650" cy="830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767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8725A12-FA8E-BB87-8B4D-6A9EE4B27FFA}"/>
              </a:ext>
            </a:extLst>
          </p:cNvPr>
          <p:cNvSpPr txBox="1"/>
          <p:nvPr/>
        </p:nvSpPr>
        <p:spPr>
          <a:xfrm>
            <a:off x="1473594" y="6557918"/>
            <a:ext cx="16048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ES_tradnl" sz="1350" dirty="0">
                <a:solidFill>
                  <a:prstClr val="black"/>
                </a:solidFill>
                <a:latin typeface="Calibri" panose="020F0502020204030204"/>
              </a:rPr>
              <a:t>In </a:t>
            </a:r>
            <a:r>
              <a:rPr lang="es-ES_tradnl" sz="1350" dirty="0" err="1">
                <a:solidFill>
                  <a:prstClr val="black"/>
                </a:solidFill>
                <a:latin typeface="Calibri" panose="020F0502020204030204"/>
              </a:rPr>
              <a:t>preparation</a:t>
            </a:r>
            <a:endParaRPr lang="es-ES_tradnl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EE595A22-0876-557A-611A-EF795B444DF3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small" dirty="0" err="1">
                <a:solidFill>
                  <a:prstClr val="black"/>
                </a:solidFill>
                <a:latin typeface="Corbel" panose="020B0503020204020204" pitchFamily="34" charset="0"/>
              </a:rPr>
              <a:t>Modelo</a:t>
            </a:r>
            <a:r>
              <a:rPr lang="en-US" sz="3600" b="1" cap="small" dirty="0">
                <a:solidFill>
                  <a:prstClr val="black"/>
                </a:solidFill>
                <a:latin typeface="Corbel" panose="020B0503020204020204" pitchFamily="34" charset="0"/>
              </a:rPr>
              <a:t> porcino de </a:t>
            </a:r>
            <a:r>
              <a:rPr lang="en-US" sz="3600" b="1" cap="small" dirty="0" err="1">
                <a:solidFill>
                  <a:prstClr val="black"/>
                </a:solidFill>
                <a:latin typeface="Corbel" panose="020B0503020204020204" pitchFamily="34" charset="0"/>
              </a:rPr>
              <a:t>regeneración</a:t>
            </a:r>
            <a:r>
              <a:rPr lang="en-US" sz="3600" b="1" cap="small" dirty="0">
                <a:solidFill>
                  <a:prstClr val="black"/>
                </a:solidFill>
                <a:latin typeface="Corbel" panose="020B0503020204020204" pitchFamily="34" charset="0"/>
              </a:rPr>
              <a:t> hepatica</a:t>
            </a:r>
          </a:p>
          <a:p>
            <a:pPr>
              <a:defRPr/>
            </a:pPr>
            <a:endParaRPr lang="en-US" sz="3600" b="1" cap="small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E85E72E8-34B8-9568-5D01-F5529CD381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9D79E5D6-ECC6-6DA3-828A-F1B6DD9D93D6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10D48FB5-413C-A7E3-67DA-202945CF714E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6B6CCE92-B0B1-CEE5-1A1D-B9D553F67671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6" name="Grupo 15">
                  <a:extLst>
                    <a:ext uri="{FF2B5EF4-FFF2-40B4-BE49-F238E27FC236}">
                      <a16:creationId xmlns:a16="http://schemas.microsoft.com/office/drawing/2014/main" id="{8DF32540-608F-6F15-3D46-F13A95DC1379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8" name="Conector recto 17">
                    <a:extLst>
                      <a:ext uri="{FF2B5EF4-FFF2-40B4-BE49-F238E27FC236}">
                        <a16:creationId xmlns:a16="http://schemas.microsoft.com/office/drawing/2014/main" id="{987E7A5D-BE61-7344-7D71-DF7B1ED94044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D02AFA42-A20B-F51D-827E-AF7E5DB60ECA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Rectangle 16">
                    <a:extLst>
                      <a:ext uri="{FF2B5EF4-FFF2-40B4-BE49-F238E27FC236}">
                        <a16:creationId xmlns:a16="http://schemas.microsoft.com/office/drawing/2014/main" id="{A307D24E-8094-250C-8899-10C82711E1B1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53ED2EA7-E24D-5A04-209A-D7F072ABB16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638BE554-DD0E-B906-8494-12FA884DF4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5BC2867-015E-AC57-D855-92C7D1E1E8D4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DE4AE96-8E19-BCF5-C243-6C0E4AB00B4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2" name="QuadreDeText 11">
              <a:extLst>
                <a:ext uri="{FF2B5EF4-FFF2-40B4-BE49-F238E27FC236}">
                  <a16:creationId xmlns:a16="http://schemas.microsoft.com/office/drawing/2014/main" id="{87F924E3-6C7F-C108-94B6-A66044290D6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Imagen 22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CB5ECD9-9234-767D-C9E0-ADB98D706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5" name="Imagen 2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895B6928-6FA7-E612-9ACF-44A8290E4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63" y="915785"/>
            <a:ext cx="8603673" cy="50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290C8-138F-5277-901A-8E59FD65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672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noProof="0" dirty="0"/>
              <a:t>Trasplantes TXHR7 y TXHR8</a:t>
            </a:r>
          </a:p>
        </p:txBody>
      </p:sp>
      <p:pic>
        <p:nvPicPr>
          <p:cNvPr id="3" name="Imagen 2" descr="Imagen que contiene tabla, interior, taza, plato&#10;&#10;Descripción generada automáticamente">
            <a:extLst>
              <a:ext uri="{FF2B5EF4-FFF2-40B4-BE49-F238E27FC236}">
                <a16:creationId xmlns:a16="http://schemas.microsoft.com/office/drawing/2014/main" id="{2F4866B0-DADC-A1A1-7E83-0822CF972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51" t="4181" r="10888" b="3485"/>
          <a:stretch/>
        </p:blipFill>
        <p:spPr>
          <a:xfrm rot="5400000">
            <a:off x="5522726" y="-86635"/>
            <a:ext cx="2305727" cy="2507790"/>
          </a:xfrm>
          <a:prstGeom prst="rect">
            <a:avLst/>
          </a:prstGeom>
        </p:spPr>
      </p:pic>
      <p:pic>
        <p:nvPicPr>
          <p:cNvPr id="4" name="Imagen 3" descr="Imagen que contiene interior, plato, comida, tabla&#10;&#10;Descripción generada automáticamente">
            <a:extLst>
              <a:ext uri="{FF2B5EF4-FFF2-40B4-BE49-F238E27FC236}">
                <a16:creationId xmlns:a16="http://schemas.microsoft.com/office/drawing/2014/main" id="{5781D41C-28B7-A1AF-9DB2-09FE7264D3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89" b="4074"/>
          <a:stretch/>
        </p:blipFill>
        <p:spPr>
          <a:xfrm>
            <a:off x="5420984" y="2269999"/>
            <a:ext cx="2508503" cy="2488066"/>
          </a:xfrm>
          <a:prstGeom prst="rect">
            <a:avLst/>
          </a:prstGeom>
        </p:spPr>
      </p:pic>
      <p:pic>
        <p:nvPicPr>
          <p:cNvPr id="9" name="Imagen 8" descr="Imagen que contiene alimentos, interior, chocolate, pastel&#10;&#10;Descripción generada automáticamente">
            <a:extLst>
              <a:ext uri="{FF2B5EF4-FFF2-40B4-BE49-F238E27FC236}">
                <a16:creationId xmlns:a16="http://schemas.microsoft.com/office/drawing/2014/main" id="{988BB7A6-7F7E-46DF-E7BA-47D38D70AB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01" r="27671" b="18909"/>
          <a:stretch/>
        </p:blipFill>
        <p:spPr>
          <a:xfrm rot="5400000">
            <a:off x="5657417" y="4521632"/>
            <a:ext cx="2035636" cy="2508502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A30B938-0952-2863-3DEB-E718BC47EF63}"/>
              </a:ext>
            </a:extLst>
          </p:cNvPr>
          <p:cNvSpPr/>
          <p:nvPr/>
        </p:nvSpPr>
        <p:spPr>
          <a:xfrm>
            <a:off x="5056747" y="14396"/>
            <a:ext cx="364237" cy="67793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74687EA-1A94-419F-76A0-CF33EEF7F3B7}"/>
              </a:ext>
            </a:extLst>
          </p:cNvPr>
          <p:cNvCxnSpPr/>
          <p:nvPr/>
        </p:nvCxnSpPr>
        <p:spPr>
          <a:xfrm flipH="1">
            <a:off x="5056747" y="2269999"/>
            <a:ext cx="364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7A4C46D-E7DF-4515-BBD9-B2060C593429}"/>
              </a:ext>
            </a:extLst>
          </p:cNvPr>
          <p:cNvCxnSpPr/>
          <p:nvPr/>
        </p:nvCxnSpPr>
        <p:spPr>
          <a:xfrm flipH="1">
            <a:off x="8897112" y="4737656"/>
            <a:ext cx="364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2BE7F81-A881-5DAF-1A8B-6460F13EAE8D}"/>
              </a:ext>
            </a:extLst>
          </p:cNvPr>
          <p:cNvSpPr txBox="1"/>
          <p:nvPr/>
        </p:nvSpPr>
        <p:spPr>
          <a:xfrm rot="16200000">
            <a:off x="4468697" y="1095215"/>
            <a:ext cx="1544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After 14 days BR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82ADF3C-2A06-42BB-EECF-CC03CF72C8BE}"/>
              </a:ext>
            </a:extLst>
          </p:cNvPr>
          <p:cNvSpPr txBox="1"/>
          <p:nvPr/>
        </p:nvSpPr>
        <p:spPr>
          <a:xfrm rot="16200000">
            <a:off x="4151405" y="3325332"/>
            <a:ext cx="19543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100" dirty="0"/>
          </a:p>
          <a:p>
            <a:r>
              <a:rPr lang="en-GB" sz="1000" dirty="0"/>
              <a:t>After PV/HA anastomosis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DBE6AA7-AA83-7BD6-ED1D-9DEF40E975C2}"/>
              </a:ext>
            </a:extLst>
          </p:cNvPr>
          <p:cNvSpPr txBox="1"/>
          <p:nvPr/>
        </p:nvSpPr>
        <p:spPr>
          <a:xfrm rot="16200000">
            <a:off x="4254461" y="5616939"/>
            <a:ext cx="19688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After 12 days in vivo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3384B51-55FC-06E2-0C65-7A6939684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61" y="773397"/>
            <a:ext cx="3912423" cy="601415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7D99838-6A31-18EC-9EE9-576B7E2D01AD}"/>
              </a:ext>
            </a:extLst>
          </p:cNvPr>
          <p:cNvSpPr/>
          <p:nvPr/>
        </p:nvSpPr>
        <p:spPr>
          <a:xfrm>
            <a:off x="8897112" y="4392263"/>
            <a:ext cx="697992" cy="752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4" name="IMG_0716_E598647D-B4BE-4629-A908-4484C5F62B26.mp4">
            <a:hlinkClick r:id="" action="ppaction://media"/>
            <a:extLst>
              <a:ext uri="{FF2B5EF4-FFF2-40B4-BE49-F238E27FC236}">
                <a16:creationId xmlns:a16="http://schemas.microsoft.com/office/drawing/2014/main" id="{9615BC57-9075-E41E-1BA9-D170FBC3A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4494" y="114895"/>
            <a:ext cx="3040194" cy="442592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727FF4EC-EA7B-89C4-8BFE-4F047351D8C9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A8B3477-A649-CC5B-79A5-162175ED9664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A36D2331-5D5A-9A8B-98F6-9ED0A7F5F402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DBCBB779-8F98-3E26-6DBD-17A27789FF12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64CD2FC0-A876-C6C8-A2E8-C1A06AB8A09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AC836D76-EF75-AE6F-A1F7-2187E68AEBF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Rectangle 16">
                    <a:extLst>
                      <a:ext uri="{FF2B5EF4-FFF2-40B4-BE49-F238E27FC236}">
                        <a16:creationId xmlns:a16="http://schemas.microsoft.com/office/drawing/2014/main" id="{E1635BA3-9B20-DEF8-823D-A400B803991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D8CF69D0-C4AD-2F9F-7085-6F28783B22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CBA88986-A47B-893F-FBC6-15C497D8AB9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68E7375-B7FB-6829-9F54-17BE1F052BCB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6BE89CA-DB99-CD5C-6376-BD99720580D2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7" name="QuadreDeText 11">
              <a:extLst>
                <a:ext uri="{FF2B5EF4-FFF2-40B4-BE49-F238E27FC236}">
                  <a16:creationId xmlns:a16="http://schemas.microsoft.com/office/drawing/2014/main" id="{39985E29-CB14-5CFE-066A-D3722FA6DA0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Imagen 2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A35DD25-E89D-10C4-E197-534313EF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8" name="Imagen 7" descr="Imagen que contiene luz, tráfico, computer&#10;&#10;Descripción generada automáticamente">
            <a:extLst>
              <a:ext uri="{FF2B5EF4-FFF2-40B4-BE49-F238E27FC236}">
                <a16:creationId xmlns:a16="http://schemas.microsoft.com/office/drawing/2014/main" id="{7887675D-FCCF-9993-BA5E-FB5494E7064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26" y="4415527"/>
            <a:ext cx="4024129" cy="23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290C8-138F-5277-901A-8E59FD65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889" y="249736"/>
            <a:ext cx="7886700" cy="994172"/>
          </a:xfrm>
        </p:spPr>
        <p:txBody>
          <a:bodyPr>
            <a:norm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TXHR7, TXHR8 and TXHR9 transplants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EBF44-83CD-D518-AD0F-66BE5A1907B4}"/>
              </a:ext>
            </a:extLst>
          </p:cNvPr>
          <p:cNvSpPr txBox="1"/>
          <p:nvPr/>
        </p:nvSpPr>
        <p:spPr>
          <a:xfrm>
            <a:off x="1518556" y="6565922"/>
            <a:ext cx="1463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ES_tradnl" sz="1350" dirty="0">
                <a:latin typeface="Calibri" panose="020F0502020204030204"/>
              </a:rPr>
              <a:t>In </a:t>
            </a:r>
            <a:r>
              <a:rPr lang="es-ES_tradnl" sz="1350" dirty="0" err="1">
                <a:latin typeface="Calibri" panose="020F0502020204030204"/>
              </a:rPr>
              <a:t>preparation</a:t>
            </a:r>
            <a:endParaRPr lang="es-ES_tradnl" sz="1350" dirty="0">
              <a:latin typeface="Calibri" panose="020F0502020204030204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BC2C096C-D409-07D0-8C43-6BB103D88C9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46C0D-9F37-AFB5-7FC2-F01A2AC9F02B}"/>
              </a:ext>
            </a:extLst>
          </p:cNvPr>
          <p:cNvSpPr txBox="1"/>
          <p:nvPr/>
        </p:nvSpPr>
        <p:spPr>
          <a:xfrm>
            <a:off x="1523999" y="1"/>
            <a:ext cx="914399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Hígados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trasplantados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cerdos</a:t>
            </a:r>
            <a:endParaRPr lang="en-US" sz="27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BB83AB3-B6CC-B57A-0411-29420A984FB2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C2995FA0-8AF3-435C-D9F2-8BF2798BE40F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8D0FB903-DBED-CD66-C3D9-0D5789BCC291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27" name="Grupo 26">
                  <a:extLst>
                    <a:ext uri="{FF2B5EF4-FFF2-40B4-BE49-F238E27FC236}">
                      <a16:creationId xmlns:a16="http://schemas.microsoft.com/office/drawing/2014/main" id="{098E37A5-7D85-7DD6-E147-948C6B7B4E29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29" name="Conector recto 28">
                    <a:extLst>
                      <a:ext uri="{FF2B5EF4-FFF2-40B4-BE49-F238E27FC236}">
                        <a16:creationId xmlns:a16="http://schemas.microsoft.com/office/drawing/2014/main" id="{C81D77A8-B20F-5069-AE2A-63C90E8AED1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ector recto 29">
                    <a:extLst>
                      <a:ext uri="{FF2B5EF4-FFF2-40B4-BE49-F238E27FC236}">
                        <a16:creationId xmlns:a16="http://schemas.microsoft.com/office/drawing/2014/main" id="{428889D9-EFDA-CFB2-D2B2-9A41640062F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Rectangle 16">
                    <a:extLst>
                      <a:ext uri="{FF2B5EF4-FFF2-40B4-BE49-F238E27FC236}">
                        <a16:creationId xmlns:a16="http://schemas.microsoft.com/office/drawing/2014/main" id="{FA07E9A8-8B72-4BE7-92E9-FA846F04F769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28" name="Imagen 27">
                  <a:extLst>
                    <a:ext uri="{FF2B5EF4-FFF2-40B4-BE49-F238E27FC236}">
                      <a16:creationId xmlns:a16="http://schemas.microsoft.com/office/drawing/2014/main" id="{40302715-F008-E88D-A509-6A0C3BA1681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B8329791-E380-0705-11B5-42AD49A2AC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FF9E83E-89C0-FACB-32BD-320A9CD89EF4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B276E35-66AB-E847-4EAA-4A110C5C516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33" name="QuadreDeText 11">
              <a:extLst>
                <a:ext uri="{FF2B5EF4-FFF2-40B4-BE49-F238E27FC236}">
                  <a16:creationId xmlns:a16="http://schemas.microsoft.com/office/drawing/2014/main" id="{8607EEC9-91B1-59AA-DA3B-BBC888AEEFCD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Imagen 33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DAEEA60-DC25-E4A7-E49C-3D30EF836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50" name="Imagen 49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04E48B31-6E3F-CB85-BA32-971B3B5A3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57" y="1006742"/>
            <a:ext cx="6611389" cy="50236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CB0E759-EF4B-D4DE-ABB1-3E53975D417D}"/>
              </a:ext>
            </a:extLst>
          </p:cNvPr>
          <p:cNvSpPr txBox="1"/>
          <p:nvPr/>
        </p:nvSpPr>
        <p:spPr>
          <a:xfrm>
            <a:off x="6414448" y="2060812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Caída de flujo a las dos semanas…</a:t>
            </a:r>
          </a:p>
        </p:txBody>
      </p:sp>
    </p:spTree>
    <p:extLst>
      <p:ext uri="{BB962C8B-B14F-4D97-AF65-F5344CB8AC3E}">
        <p14:creationId xmlns:p14="http://schemas.microsoft.com/office/powerpoint/2010/main" val="27677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7A4C46D-E7DF-4515-BBD9-B2060C593429}"/>
              </a:ext>
            </a:extLst>
          </p:cNvPr>
          <p:cNvCxnSpPr/>
          <p:nvPr/>
        </p:nvCxnSpPr>
        <p:spPr>
          <a:xfrm flipH="1">
            <a:off x="6595597" y="4156055"/>
            <a:ext cx="2048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0EBF44-83CD-D518-AD0F-66BE5A1907B4}"/>
              </a:ext>
            </a:extLst>
          </p:cNvPr>
          <p:cNvSpPr txBox="1"/>
          <p:nvPr/>
        </p:nvSpPr>
        <p:spPr>
          <a:xfrm>
            <a:off x="1586891" y="5772629"/>
            <a:ext cx="109727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s-ES_tradnl" sz="1013" dirty="0">
                <a:solidFill>
                  <a:prstClr val="white"/>
                </a:solidFill>
                <a:latin typeface="Calibri" panose="020F0502020204030204"/>
              </a:rPr>
              <a:t>In </a:t>
            </a:r>
            <a:r>
              <a:rPr lang="es-ES_tradnl" sz="1013" dirty="0" err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s-ES_tradnl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BC2C096C-D409-07D0-8C43-6BB103D88C9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84" y="5742194"/>
            <a:ext cx="620688" cy="249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46C0D-9F37-AFB5-7FC2-F01A2AC9F02B}"/>
              </a:ext>
            </a:extLst>
          </p:cNvPr>
          <p:cNvSpPr txBox="1"/>
          <p:nvPr/>
        </p:nvSpPr>
        <p:spPr>
          <a:xfrm>
            <a:off x="1524001" y="3894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Hígados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trasplantados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cerdos</a:t>
            </a:r>
            <a:endParaRPr lang="en-US" sz="32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6AE994F9-5543-5AE4-6536-48E7CD89ED9E}"/>
              </a:ext>
            </a:extLst>
          </p:cNvPr>
          <p:cNvSpPr txBox="1"/>
          <p:nvPr/>
        </p:nvSpPr>
        <p:spPr>
          <a:xfrm>
            <a:off x="1586889" y="5783460"/>
            <a:ext cx="13163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013" b="1" dirty="0">
                <a:solidFill>
                  <a:srgbClr val="FF0000"/>
                </a:solidFill>
                <a:latin typeface="Calibri"/>
              </a:rPr>
              <a:t>CD31</a:t>
            </a:r>
            <a:r>
              <a:rPr lang="es-ES_tradnl" sz="1013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s-ES_tradnl" sz="1013" b="1" dirty="0">
                <a:solidFill>
                  <a:srgbClr val="00B050"/>
                </a:solidFill>
                <a:latin typeface="Calibri"/>
              </a:rPr>
              <a:t>CD44</a:t>
            </a:r>
            <a:r>
              <a:rPr lang="es-ES_tradnl" sz="1013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s-ES_tradnl" sz="1013" b="1" dirty="0" err="1">
                <a:solidFill>
                  <a:srgbClr val="7030A0"/>
                </a:solidFill>
                <a:latin typeface="Calibri"/>
              </a:rPr>
              <a:t>alfaSMA</a:t>
            </a:r>
            <a:endParaRPr lang="es-ES_tradnl" sz="1013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29" name="CuadroTexto 1">
            <a:extLst>
              <a:ext uri="{FF2B5EF4-FFF2-40B4-BE49-F238E27FC236}">
                <a16:creationId xmlns:a16="http://schemas.microsoft.com/office/drawing/2014/main" id="{1BBC22D8-5E16-6513-ABF0-8C75F2A80070}"/>
              </a:ext>
            </a:extLst>
          </p:cNvPr>
          <p:cNvSpPr txBox="1"/>
          <p:nvPr/>
        </p:nvSpPr>
        <p:spPr>
          <a:xfrm>
            <a:off x="3725358" y="5766626"/>
            <a:ext cx="13163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013" b="1" dirty="0">
                <a:solidFill>
                  <a:srgbClr val="FF0000"/>
                </a:solidFill>
                <a:latin typeface="Calibri"/>
              </a:rPr>
              <a:t>CD31</a:t>
            </a:r>
            <a:r>
              <a:rPr lang="es-ES_tradnl" sz="1013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s-ES_tradnl" sz="1013" b="1" dirty="0">
                <a:solidFill>
                  <a:srgbClr val="00B050"/>
                </a:solidFill>
                <a:latin typeface="Calibri"/>
              </a:rPr>
              <a:t>CD44</a:t>
            </a:r>
            <a:r>
              <a:rPr lang="es-ES_tradnl" sz="1013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s-ES_tradnl" sz="1013" b="1" dirty="0" err="1">
                <a:solidFill>
                  <a:srgbClr val="7030A0"/>
                </a:solidFill>
                <a:latin typeface="Calibri"/>
              </a:rPr>
              <a:t>alfaSMA</a:t>
            </a:r>
            <a:endParaRPr lang="es-ES_tradnl" sz="1013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30" name="CuadroTexto 1">
            <a:extLst>
              <a:ext uri="{FF2B5EF4-FFF2-40B4-BE49-F238E27FC236}">
                <a16:creationId xmlns:a16="http://schemas.microsoft.com/office/drawing/2014/main" id="{23FEB30E-7056-6F7A-74A3-F474BE46759A}"/>
              </a:ext>
            </a:extLst>
          </p:cNvPr>
          <p:cNvSpPr txBox="1"/>
          <p:nvPr/>
        </p:nvSpPr>
        <p:spPr>
          <a:xfrm>
            <a:off x="6212606" y="5772629"/>
            <a:ext cx="13163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013" b="1" dirty="0">
                <a:solidFill>
                  <a:srgbClr val="FF0000"/>
                </a:solidFill>
                <a:latin typeface="Calibri"/>
              </a:rPr>
              <a:t>CD31</a:t>
            </a:r>
            <a:r>
              <a:rPr lang="es-ES_tradnl" sz="1013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s-ES_tradnl" sz="1013" b="1" dirty="0">
                <a:solidFill>
                  <a:srgbClr val="00B050"/>
                </a:solidFill>
                <a:latin typeface="Calibri"/>
              </a:rPr>
              <a:t>CD44</a:t>
            </a:r>
            <a:r>
              <a:rPr lang="es-ES_tradnl" sz="1013" b="1" dirty="0">
                <a:solidFill>
                  <a:prstClr val="white"/>
                </a:solidFill>
                <a:latin typeface="Calibri"/>
              </a:rPr>
              <a:t>/</a:t>
            </a:r>
            <a:r>
              <a:rPr lang="es-ES_tradnl" sz="1013" b="1" dirty="0" err="1">
                <a:solidFill>
                  <a:srgbClr val="7030A0"/>
                </a:solidFill>
                <a:latin typeface="Calibri"/>
              </a:rPr>
              <a:t>alfaSMA</a:t>
            </a:r>
            <a:endParaRPr lang="es-ES_tradnl" sz="1013" b="1" dirty="0">
              <a:solidFill>
                <a:srgbClr val="7030A0"/>
              </a:solidFill>
              <a:latin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7EFE40A-8781-5B87-6EB0-C6FC565386AC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1DDBA75E-2BEA-60F6-DF2D-0550764FF287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0B0B350E-3609-136C-5AF1-5E399158E131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430CD7D9-0417-C929-AED5-3F39F9442106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3682DEE9-0051-02AC-BA0C-1A13B625356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AD70C058-FB6A-6553-5715-B63FA497367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Rectangle 16">
                    <a:extLst>
                      <a:ext uri="{FF2B5EF4-FFF2-40B4-BE49-F238E27FC236}">
                        <a16:creationId xmlns:a16="http://schemas.microsoft.com/office/drawing/2014/main" id="{030670D0-FA5D-0BBD-917E-15A7D3033E7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4" name="Imagen 13">
                  <a:extLst>
                    <a:ext uri="{FF2B5EF4-FFF2-40B4-BE49-F238E27FC236}">
                      <a16:creationId xmlns:a16="http://schemas.microsoft.com/office/drawing/2014/main" id="{514A995C-E4A9-A60C-B256-BCAB2E3A06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45152C82-5089-4E07-196C-563FDFEAF6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A3C5D02-8441-A744-D172-64DDDEBD4F41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A582529-E2BD-5001-25A1-21E7B30FD35E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3" name="QuadreDeText 11">
              <a:extLst>
                <a:ext uri="{FF2B5EF4-FFF2-40B4-BE49-F238E27FC236}">
                  <a16:creationId xmlns:a16="http://schemas.microsoft.com/office/drawing/2014/main" id="{9F67F99B-B127-9261-0835-F4EAF5B0B93E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Imagen 23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0527C69-27C2-456D-68EB-C01EBB068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7" name="Imagen 36" descr="Imagen que contiene tabla, alimentos, rosa, pizza&#10;&#10;El contenido generado por IA puede ser incorrecto.">
            <a:extLst>
              <a:ext uri="{FF2B5EF4-FFF2-40B4-BE49-F238E27FC236}">
                <a16:creationId xmlns:a16="http://schemas.microsoft.com/office/drawing/2014/main" id="{CF75BF33-3F08-3E5C-3B31-DAB569F97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01" y="1059121"/>
            <a:ext cx="6863542" cy="47216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9C950C-59DC-7D5A-C431-DCC8563E203C}"/>
              </a:ext>
            </a:extLst>
          </p:cNvPr>
          <p:cNvSpPr txBox="1"/>
          <p:nvPr/>
        </p:nvSpPr>
        <p:spPr>
          <a:xfrm>
            <a:off x="8721804" y="1368098"/>
            <a:ext cx="3507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Necrosis</a:t>
            </a:r>
          </a:p>
          <a:p>
            <a:pPr marL="285750" indent="-285750">
              <a:buFontTx/>
              <a:buChar char="-"/>
            </a:pPr>
            <a:r>
              <a:rPr lang="es-ES" dirty="0"/>
              <a:t>Hemorragia</a:t>
            </a:r>
          </a:p>
          <a:p>
            <a:pPr marL="285750" indent="-285750">
              <a:buFontTx/>
              <a:buChar char="-"/>
            </a:pPr>
            <a:r>
              <a:rPr lang="es-ES" dirty="0"/>
              <a:t>Infiltrado inflamatorio (Rechazo)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73C04B-7D8B-7057-0A34-5FA48A1FC7EB}"/>
              </a:ext>
            </a:extLst>
          </p:cNvPr>
          <p:cNvSpPr txBox="1"/>
          <p:nvPr/>
        </p:nvSpPr>
        <p:spPr>
          <a:xfrm>
            <a:off x="8827037" y="3964677"/>
            <a:ext cx="300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Persistencia de  estructuras vasculares</a:t>
            </a:r>
          </a:p>
        </p:txBody>
      </p:sp>
    </p:spTree>
    <p:extLst>
      <p:ext uri="{BB962C8B-B14F-4D97-AF65-F5344CB8AC3E}">
        <p14:creationId xmlns:p14="http://schemas.microsoft.com/office/powerpoint/2010/main" val="14478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9C9C3-E597-049A-78C2-F62803E4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7773069-A01D-C9D3-4624-893D165DE3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411D20E-FD58-AE00-208A-BCF2B841F5E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093090A8-9B2E-1EE0-ED09-E83A293F46D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AF021F0-4DF1-0C21-BD0A-7581E220041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111CB173-30F9-2C36-9F2F-BF5BA76D885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BC16B9B3-3BE9-9F40-BBD1-6933589BD90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ECDA29B4-E660-3371-7606-DC03A3B738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BBB57C4-2E2A-6345-6370-AD0D46B5774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F0F872C-C328-2F60-FCD4-BE424DCA1A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F891B57-98AB-9CD9-6315-CA0B68608F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0F80ADC-8A27-8F42-A641-425A23FAC772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9BFC762-4463-169C-1214-14A85A342DA1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1C43B2C-E739-FD72-2FBE-EDBBE2F36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4" name="video bueno">
            <a:hlinkClick r:id="" action="ppaction://media"/>
            <a:extLst>
              <a:ext uri="{FF2B5EF4-FFF2-40B4-BE49-F238E27FC236}">
                <a16:creationId xmlns:a16="http://schemas.microsoft.com/office/drawing/2014/main" id="{3C026458-4BFB-488F-070A-554DC4235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2183" y="104148"/>
            <a:ext cx="6163292" cy="61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D89BA-6886-066A-3015-0F631DDB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15E7C1-38A6-42C4-D43B-4FDEEC94B3F7}"/>
              </a:ext>
            </a:extLst>
          </p:cNvPr>
          <p:cNvSpPr txBox="1"/>
          <p:nvPr/>
        </p:nvSpPr>
        <p:spPr>
          <a:xfrm>
            <a:off x="1523999" y="6601860"/>
            <a:ext cx="109727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s-ES_tradnl" sz="1013" dirty="0">
                <a:solidFill>
                  <a:prstClr val="white"/>
                </a:solidFill>
                <a:latin typeface="Calibri" panose="020F0502020204030204"/>
              </a:rPr>
              <a:t>In </a:t>
            </a:r>
            <a:r>
              <a:rPr lang="es-ES_tradnl" sz="1013" dirty="0" err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s-ES_tradnl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4EB186EE-955C-F226-D8AD-FD598E0304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12" y="6608508"/>
            <a:ext cx="620688" cy="24949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B69582F-3AC1-A43C-235B-5FE91268B763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66744C9-B5F2-5E9F-0030-0A921EC584F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2DE8C374-139C-10E3-1773-4B24B2E7458C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F9EDD249-3F5B-1B35-ABED-EDB72E92FEB0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7FF935E4-E5A3-4981-7200-3672E8BC2C4C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C89989D7-8C0B-5D5D-CC85-8FBBE4E83F9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DF91F90-1C3D-B533-2EFB-6D63AEFF4DDB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FB6961CA-4D26-2E90-9308-DCAC805FE5C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D98CB634-EC0C-5FE0-BF0A-AD7DDF8A67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AEA1026-240B-698C-3952-07716EFA16AF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5A7E4B4-DD0A-8D99-1E22-8220B0645E7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0" name="QuadreDeText 11">
              <a:extLst>
                <a:ext uri="{FF2B5EF4-FFF2-40B4-BE49-F238E27FC236}">
                  <a16:creationId xmlns:a16="http://schemas.microsoft.com/office/drawing/2014/main" id="{2C4A47A9-426C-1FF6-AA31-78192CE3383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n 20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BE7016C-0D0D-B44C-6A09-84B4DB02B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B8A15906-1ABB-50FD-D4D8-B884B1B04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85850"/>
            <a:ext cx="8839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397C-A6F5-9F32-00C0-C035AB7FE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1BC0F-1195-5EBB-E09A-5BB92270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585" y="4971759"/>
            <a:ext cx="5915025" cy="745629"/>
          </a:xfrm>
        </p:spPr>
        <p:txBody>
          <a:bodyPr>
            <a:normAutofit/>
          </a:bodyPr>
          <a:lstStyle/>
          <a:p>
            <a:r>
              <a:rPr lang="en-GB" sz="1575" dirty="0">
                <a:solidFill>
                  <a:schemeClr val="bg1"/>
                </a:solidFill>
              </a:rPr>
              <a:t>TXHR11, TXHR12 transplants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7168B-67FC-321A-D668-14FB66E01446}"/>
              </a:ext>
            </a:extLst>
          </p:cNvPr>
          <p:cNvSpPr txBox="1"/>
          <p:nvPr/>
        </p:nvSpPr>
        <p:spPr>
          <a:xfrm>
            <a:off x="1523999" y="6601860"/>
            <a:ext cx="109727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s-ES_tradnl" sz="1013" dirty="0">
                <a:solidFill>
                  <a:prstClr val="white"/>
                </a:solidFill>
                <a:latin typeface="Calibri" panose="020F0502020204030204"/>
              </a:rPr>
              <a:t>In </a:t>
            </a:r>
            <a:r>
              <a:rPr lang="es-ES_tradnl" sz="1013" dirty="0" err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s-ES_tradnl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AA78DF4E-3B42-FE8C-CA05-EB9121BC07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12" y="6608508"/>
            <a:ext cx="620688" cy="249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36F6C-7FAF-7217-CFA4-7538D6E1546D}"/>
              </a:ext>
            </a:extLst>
          </p:cNvPr>
          <p:cNvSpPr txBox="1"/>
          <p:nvPr/>
        </p:nvSpPr>
        <p:spPr>
          <a:xfrm>
            <a:off x="1523999" y="7933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257175"/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TXHR17 (22/09/2025)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0DCF22A-C8BC-67CD-E3FB-42C4DB782723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E24BB2F-57BA-41DE-1E12-1304A1CC4FAB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6A1BF8D-D7B0-FDA9-0DE6-A6B927EC99E8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F5C6347-0EAE-4BA2-DE4C-5B27EBEEE491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6679C8B9-24E0-6F23-F3A9-CEB3C6C2C904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6470EBD0-3259-4811-6817-3505A7A8334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4D1D74CB-8039-6388-4410-C6D34D144056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A46E33F0-DBBB-8337-EC21-37453066A2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5070C698-77A6-2873-1640-A9C5D3E933D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E60FB9A-646A-8E85-8507-C52D34AA097B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99C9E96-3E50-9EEF-6FB9-1D55A801316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0" name="QuadreDeText 11">
              <a:extLst>
                <a:ext uri="{FF2B5EF4-FFF2-40B4-BE49-F238E27FC236}">
                  <a16:creationId xmlns:a16="http://schemas.microsoft.com/office/drawing/2014/main" id="{DCC5F000-556F-1425-081A-302207DB853E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n 20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19BF460-C1D3-7553-A427-C7770576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4" name="VID-20250924-WA0010">
            <a:hlinkClick r:id="" action="ppaction://media"/>
            <a:extLst>
              <a:ext uri="{FF2B5EF4-FFF2-40B4-BE49-F238E27FC236}">
                <a16:creationId xmlns:a16="http://schemas.microsoft.com/office/drawing/2014/main" id="{FD1F5295-F8F7-466A-1339-F5B67D5FB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590" y="952973"/>
            <a:ext cx="2712934" cy="4793406"/>
          </a:xfrm>
          <a:prstGeom prst="rect">
            <a:avLst/>
          </a:prstGeom>
        </p:spPr>
      </p:pic>
      <p:pic>
        <p:nvPicPr>
          <p:cNvPr id="36" name="Imagen 35" descr="Imagen que contiene persona, hombre, comida, tabla&#10;&#10;El contenido generado por IA puede ser incorrecto.">
            <a:extLst>
              <a:ext uri="{FF2B5EF4-FFF2-40B4-BE49-F238E27FC236}">
                <a16:creationId xmlns:a16="http://schemas.microsoft.com/office/drawing/2014/main" id="{46B2917E-C341-2A19-32FE-545A096E6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38133" r="10048" b="16912"/>
          <a:stretch>
            <a:fillRect/>
          </a:stretch>
        </p:blipFill>
        <p:spPr>
          <a:xfrm>
            <a:off x="3181642" y="1286671"/>
            <a:ext cx="4898828" cy="4181439"/>
          </a:xfrm>
          <a:prstGeom prst="rect">
            <a:avLst/>
          </a:prstGeom>
        </p:spPr>
      </p:pic>
      <p:sp>
        <p:nvSpPr>
          <p:cNvPr id="10" name="TextBox 28">
            <a:extLst>
              <a:ext uri="{FF2B5EF4-FFF2-40B4-BE49-F238E27FC236}">
                <a16:creationId xmlns:a16="http://schemas.microsoft.com/office/drawing/2014/main" id="{40D12F40-8CC7-D897-527F-784BA8EAA694}"/>
              </a:ext>
            </a:extLst>
          </p:cNvPr>
          <p:cNvSpPr txBox="1"/>
          <p:nvPr/>
        </p:nvSpPr>
        <p:spPr>
          <a:xfrm>
            <a:off x="9006481" y="3324471"/>
            <a:ext cx="18527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s-ES_tradnl" sz="1350" b="1" dirty="0">
                <a:latin typeface="Calibri" panose="020F0502020204030204"/>
              </a:rPr>
              <a:t>8 DPO (30/9/2025)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D6800BB4-9441-6293-9658-E53F610507A1}"/>
              </a:ext>
            </a:extLst>
          </p:cNvPr>
          <p:cNvSpPr txBox="1"/>
          <p:nvPr/>
        </p:nvSpPr>
        <p:spPr>
          <a:xfrm>
            <a:off x="8887753" y="5924217"/>
            <a:ext cx="20901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s-ES_tradnl" sz="1350" b="1" dirty="0">
                <a:latin typeface="Calibri" panose="020F0502020204030204"/>
              </a:rPr>
              <a:t>16 DPO (8/10/2025)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57ECE4B-5BCE-5275-CDFF-41D368B15F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188" y="1072711"/>
            <a:ext cx="3411306" cy="215076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DB566C-C561-FE93-339A-DB20C18BE3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0188" y="3675945"/>
            <a:ext cx="3411306" cy="22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183DB-52BA-2229-092C-D5E5C0DD2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DC65C9-9330-F019-D9D6-0DB2D9589BFB}"/>
              </a:ext>
            </a:extLst>
          </p:cNvPr>
          <p:cNvSpPr txBox="1"/>
          <p:nvPr/>
        </p:nvSpPr>
        <p:spPr>
          <a:xfrm>
            <a:off x="1523999" y="6601860"/>
            <a:ext cx="109727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s-ES_tradnl" sz="1013" dirty="0">
                <a:solidFill>
                  <a:prstClr val="white"/>
                </a:solidFill>
                <a:latin typeface="Calibri" panose="020F0502020204030204"/>
              </a:rPr>
              <a:t>In </a:t>
            </a:r>
            <a:r>
              <a:rPr lang="es-ES_tradnl" sz="1013" dirty="0" err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s-ES_tradnl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C73FF424-03FE-6172-D7B9-E116B4A130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12" y="6608508"/>
            <a:ext cx="620688" cy="24949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977C6F1-111D-C626-2C91-17EBA8F4BFF4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1A6CD85-E65F-82B3-7026-45C2F2CA90DB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5628712C-B9C3-939B-1428-7D2E5AC60EA5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1A381108-DED4-E200-2656-541073BA2A6E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C12E5724-33C8-2A77-C809-B8EB7F67469F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6521806D-D1E6-1B07-D4C8-E799A86842AF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5D149EC-42C5-5122-B7E6-C4C612572FDF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4FCAF91F-361F-5634-D65D-A80659AD3E8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DA4EF14D-5C33-581F-1C92-AA218BFC45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782211B-D01C-BF71-744E-041B168D7220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BBABA353-8F83-918C-2BD5-D8E877A9227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0" name="QuadreDeText 11">
              <a:extLst>
                <a:ext uri="{FF2B5EF4-FFF2-40B4-BE49-F238E27FC236}">
                  <a16:creationId xmlns:a16="http://schemas.microsoft.com/office/drawing/2014/main" id="{E346A40D-0576-81B8-40AD-EB1420A1CC7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n 20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3E1F91B-D0F3-06CF-AE73-5C10C62BF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A5660B3-A8A1-7DB3-B9AC-6F47EA3808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39" y="3680134"/>
            <a:ext cx="3347445" cy="2510584"/>
          </a:xfrm>
          <a:prstGeom prst="rect">
            <a:avLst/>
          </a:prstGeom>
        </p:spPr>
      </p:pic>
      <p:pic>
        <p:nvPicPr>
          <p:cNvPr id="22" name="Imagen 21" descr="Imagen que contiene comida, fruta, carne, plato&#10;&#10;El contenido generado por IA puede ser incorrecto.">
            <a:extLst>
              <a:ext uri="{FF2B5EF4-FFF2-40B4-BE49-F238E27FC236}">
                <a16:creationId xmlns:a16="http://schemas.microsoft.com/office/drawing/2014/main" id="{4A54D090-38AA-E0BB-3566-5724B68D44D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98" y="1005841"/>
            <a:ext cx="3825603" cy="5100804"/>
          </a:xfrm>
          <a:prstGeom prst="rect">
            <a:avLst/>
          </a:prstGeom>
        </p:spPr>
      </p:pic>
      <p:pic>
        <p:nvPicPr>
          <p:cNvPr id="24" name="Imagen 23" descr="Imagen que contiene interior, comida, rosa, tabla&#10;&#10;El contenido generado por IA puede ser incorrecto.">
            <a:extLst>
              <a:ext uri="{FF2B5EF4-FFF2-40B4-BE49-F238E27FC236}">
                <a16:creationId xmlns:a16="http://schemas.microsoft.com/office/drawing/2014/main" id="{DE34F950-FC5D-97A8-53C3-FD3929849E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8"/>
          <a:stretch>
            <a:fillRect/>
          </a:stretch>
        </p:blipFill>
        <p:spPr>
          <a:xfrm>
            <a:off x="8746025" y="235574"/>
            <a:ext cx="2878836" cy="3101950"/>
          </a:xfrm>
          <a:prstGeom prst="rect">
            <a:avLst/>
          </a:prstGeom>
        </p:spPr>
      </p:pic>
      <p:pic>
        <p:nvPicPr>
          <p:cNvPr id="26" name="Imagen 25" descr="Imagen que contiene comida, alimentos, perro, tabla&#10;&#10;El contenido generado por IA puede ser incorrecto.">
            <a:extLst>
              <a:ext uri="{FF2B5EF4-FFF2-40B4-BE49-F238E27FC236}">
                <a16:creationId xmlns:a16="http://schemas.microsoft.com/office/drawing/2014/main" id="{BCD4F035-E443-D670-6D82-F5A7F7DA7B5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0"/>
          <a:stretch>
            <a:fillRect/>
          </a:stretch>
        </p:blipFill>
        <p:spPr>
          <a:xfrm>
            <a:off x="576020" y="3337524"/>
            <a:ext cx="2991383" cy="2782768"/>
          </a:xfrm>
          <a:prstGeom prst="rect">
            <a:avLst/>
          </a:prstGeom>
        </p:spPr>
      </p:pic>
      <p:pic>
        <p:nvPicPr>
          <p:cNvPr id="28" name="Imagen 27" descr="Un tazón con sopa&#10;&#10;El contenido generado por IA puede ser incorrecto.">
            <a:extLst>
              <a:ext uri="{FF2B5EF4-FFF2-40B4-BE49-F238E27FC236}">
                <a16:creationId xmlns:a16="http://schemas.microsoft.com/office/drawing/2014/main" id="{B2FF0E83-921A-69DE-5271-966A9D1DD6A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8" b="15317"/>
          <a:stretch>
            <a:fillRect/>
          </a:stretch>
        </p:blipFill>
        <p:spPr>
          <a:xfrm>
            <a:off x="367615" y="209835"/>
            <a:ext cx="3408195" cy="3068502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6B16F40-0A8D-8E32-F0FF-30B4954314CF}"/>
              </a:ext>
            </a:extLst>
          </p:cNvPr>
          <p:cNvSpPr txBox="1"/>
          <p:nvPr/>
        </p:nvSpPr>
        <p:spPr>
          <a:xfrm>
            <a:off x="3904941" y="196187"/>
            <a:ext cx="457199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257175"/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Manejo</a:t>
            </a:r>
            <a:r>
              <a:rPr lang="en-US" sz="32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Quirúrgico</a:t>
            </a:r>
            <a:endParaRPr lang="en-US" sz="32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31C47D-D701-5733-5F6F-6EC3A35399DC}"/>
              </a:ext>
            </a:extLst>
          </p:cNvPr>
          <p:cNvSpPr txBox="1"/>
          <p:nvPr/>
        </p:nvSpPr>
        <p:spPr>
          <a:xfrm>
            <a:off x="2477809" y="701155"/>
            <a:ext cx="7616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700" b="1" dirty="0">
                <a:solidFill>
                  <a:prstClr val="white"/>
                </a:solidFill>
                <a:latin typeface="Calibri"/>
              </a:rPr>
              <a:t>TXHR13: AFTER 32 DAYS </a:t>
            </a:r>
            <a:r>
              <a:rPr lang="en-GB" sz="2700" b="1" i="1" dirty="0">
                <a:solidFill>
                  <a:prstClr val="white"/>
                </a:solidFill>
                <a:latin typeface="Calibri"/>
              </a:rPr>
              <a:t>IN VIVO (PIG SACRIFICED DUE TO PNEUMONIA)</a:t>
            </a:r>
            <a:endParaRPr lang="en-GB" sz="1350" b="1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E1F5A-6BEF-3AE3-97A4-460619B10246}"/>
              </a:ext>
            </a:extLst>
          </p:cNvPr>
          <p:cNvSpPr txBox="1"/>
          <p:nvPr/>
        </p:nvSpPr>
        <p:spPr>
          <a:xfrm>
            <a:off x="1523999" y="1"/>
            <a:ext cx="914399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Hígados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trasplantados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cerdos</a:t>
            </a:r>
            <a:endParaRPr lang="en-US" sz="27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37C8E-FBF6-A1B5-84E2-38AD0E39042C}"/>
              </a:ext>
            </a:extLst>
          </p:cNvPr>
          <p:cNvSpPr txBox="1"/>
          <p:nvPr/>
        </p:nvSpPr>
        <p:spPr>
          <a:xfrm>
            <a:off x="1518556" y="6565922"/>
            <a:ext cx="1463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ES_tradnl" sz="1350" dirty="0">
                <a:solidFill>
                  <a:prstClr val="white"/>
                </a:solidFill>
                <a:latin typeface="Calibri" panose="020F0502020204030204"/>
              </a:rPr>
              <a:t>In </a:t>
            </a:r>
            <a:r>
              <a:rPr lang="es-ES_tradnl" sz="1350" dirty="0" err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s-ES_tradnl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4F1899A0-DBFC-61FA-D1A6-013D0D2668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C93282B-C251-1E44-C4EB-09F05ACD7944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21C30A69-0CF6-4B52-E931-EAD1CC1A1D78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5A72054B-4C1B-026E-2AE2-DA4B373F60E7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8E2B6C0-CA4A-2091-895A-CD88EFAF4B63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EB250A32-579B-159C-DF4A-C1E49E680F9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4F600FFF-B46D-675C-CC7F-BC827374C48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16">
                    <a:extLst>
                      <a:ext uri="{FF2B5EF4-FFF2-40B4-BE49-F238E27FC236}">
                        <a16:creationId xmlns:a16="http://schemas.microsoft.com/office/drawing/2014/main" id="{5DCDC496-77F6-FC8E-FEA5-590C26D00135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4" name="Imagen 13">
                  <a:extLst>
                    <a:ext uri="{FF2B5EF4-FFF2-40B4-BE49-F238E27FC236}">
                      <a16:creationId xmlns:a16="http://schemas.microsoft.com/office/drawing/2014/main" id="{01A8163D-338D-58B3-7069-EEA300E0006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FDB6D8BA-8F4D-06C5-3388-6FD4BB9AA0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EFB09CF-DB59-803D-0026-6A72E36DA7A5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5127427-3D9B-283A-CE20-792B5501A02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4" name="QuadreDeText 11">
              <a:extLst>
                <a:ext uri="{FF2B5EF4-FFF2-40B4-BE49-F238E27FC236}">
                  <a16:creationId xmlns:a16="http://schemas.microsoft.com/office/drawing/2014/main" id="{EBC5B914-CC5C-7B70-811E-82B65F7EE21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n 24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72C73DD-4F0A-AA61-CF01-CC1C8F027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7" name="Imagen 26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8FF36F49-76E1-7A20-24F5-4D99FFCD8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71" y="1170395"/>
            <a:ext cx="8123870" cy="47956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94460" y="721337"/>
            <a:ext cx="718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TXHR13: Después de 32 día “in vivo” (el punto final fue por una neumonía)</a:t>
            </a:r>
          </a:p>
        </p:txBody>
      </p:sp>
    </p:spTree>
    <p:extLst>
      <p:ext uri="{BB962C8B-B14F-4D97-AF65-F5344CB8AC3E}">
        <p14:creationId xmlns:p14="http://schemas.microsoft.com/office/powerpoint/2010/main" val="4426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0EBF44-83CD-D518-AD0F-66BE5A1907B4}"/>
              </a:ext>
            </a:extLst>
          </p:cNvPr>
          <p:cNvSpPr txBox="1"/>
          <p:nvPr/>
        </p:nvSpPr>
        <p:spPr>
          <a:xfrm>
            <a:off x="1523999" y="6601860"/>
            <a:ext cx="109727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s-ES_tradnl" sz="1013" dirty="0">
                <a:solidFill>
                  <a:prstClr val="white"/>
                </a:solidFill>
                <a:latin typeface="Calibri" panose="020F0502020204030204"/>
              </a:rPr>
              <a:t>In </a:t>
            </a:r>
            <a:r>
              <a:rPr lang="es-ES_tradnl" sz="1013" dirty="0" err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s-ES_tradnl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BC2C096C-D409-07D0-8C43-6BB103D88C9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12" y="6608508"/>
            <a:ext cx="620688" cy="24949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E99F78C-95E0-1BD8-BFA6-46575502A41B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D3059CCE-C953-269A-41FC-BAAF95C699A2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D251D735-DC4E-EE2F-4045-C1FD8534D39A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9799317-F72A-A30C-246B-845995D69ABA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C103EA23-5CA0-D7D1-7FEB-543FB53784F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C49206A0-4A91-609F-0D1C-33A05E41081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686C7BA6-DA6D-4383-B685-D2E5ACD51B61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BB5860FC-AD80-F0AE-9DF9-473FC7A6014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47B7188-AD4A-8B8F-DE78-21DC6BC4FB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BBED46B-CCA6-A5F8-4B0C-2739ACA23B19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2BC8017-9440-4BDB-133A-BCBF648C612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0" name="QuadreDeText 11">
              <a:extLst>
                <a:ext uri="{FF2B5EF4-FFF2-40B4-BE49-F238E27FC236}">
                  <a16:creationId xmlns:a16="http://schemas.microsoft.com/office/drawing/2014/main" id="{B0F64DA0-AF33-CE6B-26D6-903086AD7DE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n 20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337B32D-4E4B-3EED-C469-D35F23248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7" name="Imagen 6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6ABD2169-90E0-76B3-4E24-668F4D3AA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019175"/>
            <a:ext cx="9277350" cy="48196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9B85F5-4030-F197-A64D-9C783059B819}"/>
              </a:ext>
            </a:extLst>
          </p:cNvPr>
          <p:cNvSpPr txBox="1"/>
          <p:nvPr/>
        </p:nvSpPr>
        <p:spPr>
          <a:xfrm>
            <a:off x="4243601" y="382023"/>
            <a:ext cx="370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Seguimos viendo signos de rechazo….</a:t>
            </a:r>
          </a:p>
        </p:txBody>
      </p:sp>
    </p:spTree>
    <p:extLst>
      <p:ext uri="{BB962C8B-B14F-4D97-AF65-F5344CB8AC3E}">
        <p14:creationId xmlns:p14="http://schemas.microsoft.com/office/powerpoint/2010/main" val="25011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B398AE-85EE-20F6-C210-DC1B105FC32C}"/>
              </a:ext>
            </a:extLst>
          </p:cNvPr>
          <p:cNvSpPr txBox="1"/>
          <p:nvPr/>
        </p:nvSpPr>
        <p:spPr>
          <a:xfrm>
            <a:off x="1523999" y="1"/>
            <a:ext cx="914399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Hígados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trasplantados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cerdos</a:t>
            </a:r>
            <a:endParaRPr lang="en-US" sz="27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C9E29C3-2D9D-25A6-C47B-862A12692B85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985F6530-4126-F883-AAED-D046C899394F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414CC485-591B-52E9-929F-CD1D232F4C78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8" name="Grupo 7">
                  <a:extLst>
                    <a:ext uri="{FF2B5EF4-FFF2-40B4-BE49-F238E27FC236}">
                      <a16:creationId xmlns:a16="http://schemas.microsoft.com/office/drawing/2014/main" id="{60162334-4712-375C-DF36-122676EE5A85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0" name="Conector recto 9">
                    <a:extLst>
                      <a:ext uri="{FF2B5EF4-FFF2-40B4-BE49-F238E27FC236}">
                        <a16:creationId xmlns:a16="http://schemas.microsoft.com/office/drawing/2014/main" id="{381ED46D-2642-ED08-F3A5-C47C96FE2FB6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98272AE8-39F8-05A6-3280-DD2EE9EAB5E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Rectangle 16">
                    <a:extLst>
                      <a:ext uri="{FF2B5EF4-FFF2-40B4-BE49-F238E27FC236}">
                        <a16:creationId xmlns:a16="http://schemas.microsoft.com/office/drawing/2014/main" id="{7F83C104-B7F3-4CD6-2143-510E3062E9DE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25E8A005-4C5D-6D2A-93F4-7282F263511D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F0A50098-6B6D-68A2-3B3B-40E39574D0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B6BCDA5-0E7C-1A4C-5AE4-5CFD5017A6CB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46D5DB2-F5E2-4DA5-8CB8-7E455BA468B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4" name="QuadreDeText 11">
              <a:extLst>
                <a:ext uri="{FF2B5EF4-FFF2-40B4-BE49-F238E27FC236}">
                  <a16:creationId xmlns:a16="http://schemas.microsoft.com/office/drawing/2014/main" id="{A877015D-5D82-6472-BD53-296DCAA8866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Imagen 14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8FE43D0-9C7E-97AA-41B7-B45FD19CC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9" name="Imagen 18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2EACE0CB-9AF4-5261-B76E-607C8ECDC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9" y="526116"/>
            <a:ext cx="8684029" cy="5741324"/>
          </a:xfrm>
          <a:prstGeom prst="rect">
            <a:avLst/>
          </a:prstGeom>
        </p:spPr>
      </p:pic>
      <p:sp>
        <p:nvSpPr>
          <p:cNvPr id="17" name="TextBox 31">
            <a:extLst>
              <a:ext uri="{FF2B5EF4-FFF2-40B4-BE49-F238E27FC236}">
                <a16:creationId xmlns:a16="http://schemas.microsoft.com/office/drawing/2014/main" id="{132F1F45-110D-4571-9FAA-8D3CE6D78FB8}"/>
              </a:ext>
            </a:extLst>
          </p:cNvPr>
          <p:cNvSpPr txBox="1"/>
          <p:nvPr/>
        </p:nvSpPr>
        <p:spPr>
          <a:xfrm>
            <a:off x="581969" y="582896"/>
            <a:ext cx="35375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Small vessels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3EF9E946-57AE-4019-075D-E33B04C3D842}"/>
              </a:ext>
            </a:extLst>
          </p:cNvPr>
          <p:cNvSpPr txBox="1"/>
          <p:nvPr/>
        </p:nvSpPr>
        <p:spPr>
          <a:xfrm>
            <a:off x="5727374" y="548395"/>
            <a:ext cx="35375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Larger vessels</a:t>
            </a: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1395E382-5F25-4875-8523-AD3396FC586C}"/>
              </a:ext>
            </a:extLst>
          </p:cNvPr>
          <p:cNvSpPr txBox="1"/>
          <p:nvPr/>
        </p:nvSpPr>
        <p:spPr>
          <a:xfrm>
            <a:off x="3223622" y="561706"/>
            <a:ext cx="35375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Intermediate vessels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0B72D8C-BDDF-EDD8-8A8C-E632EE1AC1B4}"/>
              </a:ext>
            </a:extLst>
          </p:cNvPr>
          <p:cNvSpPr txBox="1"/>
          <p:nvPr/>
        </p:nvSpPr>
        <p:spPr>
          <a:xfrm>
            <a:off x="8979591" y="3429000"/>
            <a:ext cx="300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Persistencia de  estructuras vasculares</a:t>
            </a:r>
          </a:p>
        </p:txBody>
      </p:sp>
    </p:spTree>
    <p:extLst>
      <p:ext uri="{BB962C8B-B14F-4D97-AF65-F5344CB8AC3E}">
        <p14:creationId xmlns:p14="http://schemas.microsoft.com/office/powerpoint/2010/main" val="38230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ladrillo, piedra&#10;&#10;El contenido generado por IA puede ser incorrecto.">
            <a:extLst>
              <a:ext uri="{FF2B5EF4-FFF2-40B4-BE49-F238E27FC236}">
                <a16:creationId xmlns:a16="http://schemas.microsoft.com/office/drawing/2014/main" id="{46D70B82-B527-C1FE-4E8B-E0CA3B047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04" y="337210"/>
            <a:ext cx="6359236" cy="6087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94919-0E5D-9DAF-6EEC-74B5D61AD0CD}"/>
              </a:ext>
            </a:extLst>
          </p:cNvPr>
          <p:cNvSpPr txBox="1"/>
          <p:nvPr/>
        </p:nvSpPr>
        <p:spPr>
          <a:xfrm>
            <a:off x="1523999" y="1"/>
            <a:ext cx="914399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Hígados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trasplantados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cerdos</a:t>
            </a:r>
            <a:endParaRPr lang="en-US" sz="27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4 Imagen">
            <a:extLst>
              <a:ext uri="{FF2B5EF4-FFF2-40B4-BE49-F238E27FC236}">
                <a16:creationId xmlns:a16="http://schemas.microsoft.com/office/drawing/2014/main" id="{1292A852-4A66-F724-0090-8A14D7F7AC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7D8085A-CF92-FA3F-5D7F-1AC045ED09A5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8191DE9-1DA4-950B-1F8B-3194716E2C08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75B4199C-7C53-2E25-57A8-265D96F2DDF6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68182E7B-BBB1-0D94-2954-86F687DE59EB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506AD3F7-B190-BE60-4883-C26CE5CD2E8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A3AA1D5C-7495-8B51-C7E9-ADEA0678EC0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E1B404F0-93AC-7839-3E8B-A5C3175E0876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8E778BA2-B65B-35CA-F004-032F732C76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257B5BEF-5B3D-90A8-3905-732D8AC6B1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BDB442D-1D34-D238-3B8B-75F07D435AE9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5A3DB42-FAD2-D46C-371E-EC30DF6093D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9" name="QuadreDeText 11">
              <a:extLst>
                <a:ext uri="{FF2B5EF4-FFF2-40B4-BE49-F238E27FC236}">
                  <a16:creationId xmlns:a16="http://schemas.microsoft.com/office/drawing/2014/main" id="{C2528D8F-2360-FFA2-57CC-44DFBF0F579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Imagen 1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690A3E3-E1F6-4CAB-9775-15DDDB23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2014695" y="417490"/>
            <a:ext cx="125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HA </a:t>
            </a:r>
            <a:r>
              <a:rPr lang="es-ES" dirty="0" err="1"/>
              <a:t>Scaffold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550349" y="448413"/>
            <a:ext cx="190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SHVC anastomosis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067844" y="3495086"/>
            <a:ext cx="133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Parenchyma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677339" y="3473147"/>
            <a:ext cx="165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PV anastomosis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717235-687E-CB90-A464-439A394E803E}"/>
              </a:ext>
            </a:extLst>
          </p:cNvPr>
          <p:cNvSpPr txBox="1"/>
          <p:nvPr/>
        </p:nvSpPr>
        <p:spPr>
          <a:xfrm>
            <a:off x="8314751" y="1537829"/>
            <a:ext cx="34739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Tacrolimus</a:t>
            </a:r>
            <a:endParaRPr lang="es-ES" dirty="0"/>
          </a:p>
          <a:p>
            <a:r>
              <a:rPr lang="es-ES" dirty="0"/>
              <a:t>Micofenolato</a:t>
            </a:r>
          </a:p>
          <a:p>
            <a:r>
              <a:rPr lang="es-ES" dirty="0"/>
              <a:t>Prednisona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Ciclosporina 7mg/Kg cada 12 horas</a:t>
            </a:r>
          </a:p>
          <a:p>
            <a:r>
              <a:rPr lang="es-ES" dirty="0"/>
              <a:t>(monitorizar en torno a 300ng/ml)</a:t>
            </a:r>
          </a:p>
          <a:p>
            <a:r>
              <a:rPr lang="es-ES" dirty="0"/>
              <a:t>Micofenolato 500mg / 24h</a:t>
            </a:r>
          </a:p>
          <a:p>
            <a:r>
              <a:rPr lang="es-ES" dirty="0"/>
              <a:t>Prednisona 2mg/Kg/24h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6D947F4F-0B9F-5BDE-E8A3-8BE2C749F3F6}"/>
              </a:ext>
            </a:extLst>
          </p:cNvPr>
          <p:cNvSpPr/>
          <p:nvPr/>
        </p:nvSpPr>
        <p:spPr>
          <a:xfrm>
            <a:off x="8635153" y="2705686"/>
            <a:ext cx="716201" cy="12031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1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94919-0E5D-9DAF-6EEC-74B5D61AD0CD}"/>
              </a:ext>
            </a:extLst>
          </p:cNvPr>
          <p:cNvSpPr txBox="1"/>
          <p:nvPr/>
        </p:nvSpPr>
        <p:spPr>
          <a:xfrm>
            <a:off x="1523999" y="1"/>
            <a:ext cx="914399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Hígados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de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bioingeniería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trasplantados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en</a:t>
            </a:r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7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cerdos</a:t>
            </a:r>
            <a:endParaRPr lang="en-US" sz="27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4 Imagen">
            <a:extLst>
              <a:ext uri="{FF2B5EF4-FFF2-40B4-BE49-F238E27FC236}">
                <a16:creationId xmlns:a16="http://schemas.microsoft.com/office/drawing/2014/main" id="{1292A852-4A66-F724-0090-8A14D7F7AC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6525344"/>
            <a:ext cx="827584" cy="33265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7D8085A-CF92-FA3F-5D7F-1AC045ED09A5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8191DE9-1DA4-950B-1F8B-3194716E2C08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75B4199C-7C53-2E25-57A8-265D96F2DDF6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68182E7B-BBB1-0D94-2954-86F687DE59EB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506AD3F7-B190-BE60-4883-C26CE5CD2E8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A3AA1D5C-7495-8B51-C7E9-ADEA0678EC0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E1B404F0-93AC-7839-3E8B-A5C3175E0876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8E778BA2-B65B-35CA-F004-032F732C769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257B5BEF-5B3D-90A8-3905-732D8AC6B1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BDB442D-1D34-D238-3B8B-75F07D435AE9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5A3DB42-FAD2-D46C-371E-EC30DF6093D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9" name="QuadreDeText 11">
              <a:extLst>
                <a:ext uri="{FF2B5EF4-FFF2-40B4-BE49-F238E27FC236}">
                  <a16:creationId xmlns:a16="http://schemas.microsoft.com/office/drawing/2014/main" id="{C2528D8F-2360-FFA2-57CC-44DFBF0F579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Imagen 1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690A3E3-E1F6-4CAB-9775-15DDDB23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24" y="445008"/>
            <a:ext cx="8150352" cy="59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7EC27-C76E-CCD4-8745-58030553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427F07-14CA-2E35-B5D7-36BF65A524E4}"/>
              </a:ext>
            </a:extLst>
          </p:cNvPr>
          <p:cNvSpPr txBox="1"/>
          <p:nvPr/>
        </p:nvSpPr>
        <p:spPr>
          <a:xfrm>
            <a:off x="1524002" y="1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27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		</a:t>
            </a:r>
            <a:r>
              <a:rPr lang="en-US" sz="36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Resumen</a:t>
            </a:r>
            <a:r>
              <a:rPr lang="en-US" sz="3600" b="1" cap="small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 y puntos clave </a:t>
            </a:r>
            <a:r>
              <a:rPr lang="en-US" sz="3600" b="1" cap="small" dirty="0" err="1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actuales</a:t>
            </a:r>
            <a:endParaRPr lang="en-US" sz="2700" b="1" cap="small" dirty="0">
              <a:solidFill>
                <a:prstClr val="black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5" name="4 Imagen">
            <a:extLst>
              <a:ext uri="{FF2B5EF4-FFF2-40B4-BE49-F238E27FC236}">
                <a16:creationId xmlns:a16="http://schemas.microsoft.com/office/drawing/2014/main" id="{9E65575F-59A5-EBEA-6994-0A19AFC23E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12" y="6608508"/>
            <a:ext cx="620688" cy="249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7ABB0-8BF5-6074-13FC-07F557CD37CF}"/>
              </a:ext>
            </a:extLst>
          </p:cNvPr>
          <p:cNvSpPr txBox="1"/>
          <p:nvPr/>
        </p:nvSpPr>
        <p:spPr>
          <a:xfrm>
            <a:off x="1709937" y="961320"/>
            <a:ext cx="83796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</a:rPr>
              <a:t>Control de la </a:t>
            </a:r>
            <a:r>
              <a:rPr lang="en-US" sz="2800" b="1" dirty="0" err="1">
                <a:latin typeface="Calibri"/>
              </a:rPr>
              <a:t>inmunosupresión</a:t>
            </a:r>
            <a:r>
              <a:rPr lang="en-US" sz="2800" b="1" dirty="0">
                <a:latin typeface="Calibri"/>
              </a:rPr>
              <a:t> y </a:t>
            </a:r>
            <a:r>
              <a:rPr lang="en-US" sz="2800" b="1" dirty="0" err="1">
                <a:latin typeface="Calibri"/>
              </a:rPr>
              <a:t>el</a:t>
            </a:r>
            <a:r>
              <a:rPr lang="en-US" sz="2800" b="1" dirty="0">
                <a:latin typeface="Calibri"/>
              </a:rPr>
              <a:t> </a:t>
            </a:r>
            <a:r>
              <a:rPr lang="en-US" sz="2800" b="1" dirty="0" err="1">
                <a:latin typeface="Calibri"/>
              </a:rPr>
              <a:t>rechazo</a:t>
            </a:r>
            <a:r>
              <a:rPr lang="en-US" sz="2800" b="1" dirty="0">
                <a:latin typeface="Calibri"/>
              </a:rPr>
              <a:t>.</a:t>
            </a:r>
          </a:p>
          <a:p>
            <a:pPr marL="214313" indent="-214313" algn="just" defTabSz="457200">
              <a:buFont typeface="Arial" panose="020B0604020202020204" pitchFamily="34" charset="0"/>
              <a:buChar char="•"/>
            </a:pPr>
            <a:endParaRPr lang="en-US" sz="2800" b="1" dirty="0">
              <a:latin typeface="Calibri"/>
            </a:endParaRPr>
          </a:p>
          <a:p>
            <a:pPr marL="214313" indent="-214313" algn="just" defTabSz="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</a:rPr>
              <a:t>Generación de </a:t>
            </a:r>
            <a:r>
              <a:rPr lang="en-US" sz="2800" b="1" dirty="0" err="1">
                <a:latin typeface="Calibri"/>
              </a:rPr>
              <a:t>una</a:t>
            </a:r>
            <a:r>
              <a:rPr lang="en-US" sz="2800" b="1" dirty="0">
                <a:latin typeface="Calibri"/>
              </a:rPr>
              <a:t> gran </a:t>
            </a:r>
            <a:r>
              <a:rPr lang="en-US" sz="2800" b="1" dirty="0" err="1">
                <a:latin typeface="Calibri"/>
              </a:rPr>
              <a:t>cantidad</a:t>
            </a:r>
            <a:r>
              <a:rPr lang="en-US" sz="2800" b="1" dirty="0">
                <a:latin typeface="Calibri"/>
              </a:rPr>
              <a:t> de </a:t>
            </a:r>
            <a:r>
              <a:rPr lang="en-US" sz="2800" b="1" dirty="0" err="1">
                <a:latin typeface="Calibri"/>
              </a:rPr>
              <a:t>progenitores</a:t>
            </a:r>
            <a:r>
              <a:rPr lang="en-US" sz="2800" b="1" dirty="0">
                <a:latin typeface="Calibri"/>
              </a:rPr>
              <a:t> </a:t>
            </a:r>
            <a:r>
              <a:rPr lang="en-US" sz="2800" b="1" dirty="0" err="1">
                <a:latin typeface="Calibri"/>
              </a:rPr>
              <a:t>hepáticos</a:t>
            </a:r>
            <a:r>
              <a:rPr lang="en-US" sz="2800" b="1" dirty="0">
                <a:latin typeface="Calibri"/>
              </a:rPr>
              <a:t> y </a:t>
            </a:r>
            <a:r>
              <a:rPr lang="en-US" sz="2800" b="1" dirty="0" err="1">
                <a:latin typeface="Calibri"/>
              </a:rPr>
              <a:t>otras</a:t>
            </a:r>
            <a:r>
              <a:rPr lang="en-US" sz="2800" b="1" dirty="0">
                <a:latin typeface="Calibri"/>
              </a:rPr>
              <a:t> </a:t>
            </a:r>
            <a:r>
              <a:rPr lang="en-US" sz="2800" b="1" dirty="0" err="1">
                <a:latin typeface="Calibri"/>
              </a:rPr>
              <a:t>células</a:t>
            </a:r>
            <a:r>
              <a:rPr lang="en-US" sz="2800" b="1" dirty="0">
                <a:latin typeface="Calibri"/>
              </a:rPr>
              <a:t>.</a:t>
            </a:r>
          </a:p>
          <a:p>
            <a:pPr marL="214313" indent="-214313" algn="just" defTabSz="457200">
              <a:buFont typeface="Arial" panose="020B0604020202020204" pitchFamily="34" charset="0"/>
              <a:buChar char="•"/>
            </a:pPr>
            <a:endParaRPr lang="en-US" sz="2800" b="1" dirty="0">
              <a:latin typeface="Calibri"/>
            </a:endParaRPr>
          </a:p>
          <a:p>
            <a:pPr marL="214313" indent="-214313" algn="just" defTabSz="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/>
              </a:rPr>
              <a:t>Manejo</a:t>
            </a:r>
            <a:r>
              <a:rPr lang="en-US" sz="2800" b="1" dirty="0">
                <a:latin typeface="Calibri"/>
              </a:rPr>
              <a:t> </a:t>
            </a:r>
            <a:r>
              <a:rPr lang="en-US" sz="2800" b="1" dirty="0" err="1">
                <a:latin typeface="Calibri"/>
              </a:rPr>
              <a:t>clínico</a:t>
            </a:r>
            <a:r>
              <a:rPr lang="en-US" sz="2800" b="1" dirty="0">
                <a:latin typeface="Calibri"/>
              </a:rPr>
              <a:t> del </a:t>
            </a:r>
            <a:r>
              <a:rPr lang="en-US" sz="2800" b="1" dirty="0" err="1">
                <a:latin typeface="Calibri"/>
              </a:rPr>
              <a:t>postoperatorio</a:t>
            </a:r>
            <a:r>
              <a:rPr lang="en-US" sz="2800" b="1" dirty="0">
                <a:latin typeface="Calibri"/>
              </a:rPr>
              <a:t> a largo </a:t>
            </a:r>
            <a:r>
              <a:rPr lang="en-US" sz="2800" b="1" dirty="0" err="1">
                <a:latin typeface="Calibri"/>
              </a:rPr>
              <a:t>plazo</a:t>
            </a:r>
            <a:r>
              <a:rPr lang="en-US" sz="2800" b="1" dirty="0">
                <a:latin typeface="Calibri"/>
              </a:rPr>
              <a:t> (control de </a:t>
            </a:r>
            <a:r>
              <a:rPr lang="en-US" sz="2800" b="1" dirty="0" err="1">
                <a:latin typeface="Calibri"/>
              </a:rPr>
              <a:t>infecciones</a:t>
            </a:r>
            <a:r>
              <a:rPr lang="en-US" sz="2800" b="1" dirty="0">
                <a:latin typeface="Calibri"/>
              </a:rPr>
              <a:t>, </a:t>
            </a:r>
            <a:r>
              <a:rPr lang="en-US" sz="2800" b="1" dirty="0" err="1">
                <a:latin typeface="Calibri"/>
              </a:rPr>
              <a:t>alergias</a:t>
            </a:r>
            <a:r>
              <a:rPr lang="en-US" sz="2800" b="1" dirty="0">
                <a:latin typeface="Calibri"/>
              </a:rPr>
              <a:t> y </a:t>
            </a:r>
            <a:r>
              <a:rPr lang="en-US" sz="2800" b="1" dirty="0" err="1">
                <a:latin typeface="Calibri"/>
              </a:rPr>
              <a:t>medicación</a:t>
            </a:r>
            <a:r>
              <a:rPr lang="en-US" sz="2800" b="1" dirty="0">
                <a:latin typeface="Calibri"/>
              </a:rPr>
              <a:t>)</a:t>
            </a:r>
          </a:p>
          <a:p>
            <a:pPr marL="214313" indent="-214313" algn="just" defTabSz="457200">
              <a:buFont typeface="Arial" panose="020B0604020202020204" pitchFamily="34" charset="0"/>
              <a:buChar char="•"/>
            </a:pPr>
            <a:endParaRPr lang="en-US" sz="2800" b="1" dirty="0">
              <a:latin typeface="Calibri"/>
            </a:endParaRPr>
          </a:p>
          <a:p>
            <a:pPr marL="214313" indent="-214313" algn="just" defTabSz="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/>
              </a:rPr>
              <a:t>Mejora</a:t>
            </a:r>
            <a:r>
              <a:rPr lang="en-US" sz="2800" b="1" dirty="0">
                <a:latin typeface="Calibri"/>
              </a:rPr>
              <a:t> de </a:t>
            </a:r>
            <a:r>
              <a:rPr lang="en-US" sz="2800" b="1" dirty="0" err="1">
                <a:latin typeface="Calibri"/>
              </a:rPr>
              <a:t>los</a:t>
            </a:r>
            <a:r>
              <a:rPr lang="en-US" sz="2800" b="1" dirty="0">
                <a:latin typeface="Calibri"/>
              </a:rPr>
              <a:t> </a:t>
            </a:r>
            <a:r>
              <a:rPr lang="en-US" sz="2800" b="1" dirty="0" err="1">
                <a:latin typeface="Calibri"/>
              </a:rPr>
              <a:t>biorreactores</a:t>
            </a:r>
            <a:r>
              <a:rPr lang="en-US" sz="2800" b="1" dirty="0">
                <a:latin typeface="Calibri"/>
              </a:rPr>
              <a:t> para la </a:t>
            </a:r>
            <a:r>
              <a:rPr lang="en-US" sz="2800" b="1" dirty="0" err="1">
                <a:latin typeface="Calibri"/>
              </a:rPr>
              <a:t>maduración</a:t>
            </a:r>
            <a:r>
              <a:rPr lang="en-US" sz="2800" b="1" dirty="0">
                <a:latin typeface="Calibri"/>
              </a:rPr>
              <a:t> hepatica.</a:t>
            </a:r>
            <a:endParaRPr lang="es-ES_tradnl" sz="1350" dirty="0">
              <a:latin typeface="Calibri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58B475C-B406-F6F7-73A8-04F51216E586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1FEECE6-C10E-0A7E-9F92-560BD8E72FB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E8D1F660-A370-B1A5-80AB-D08895C88640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0" name="Grupo 9">
                  <a:extLst>
                    <a:ext uri="{FF2B5EF4-FFF2-40B4-BE49-F238E27FC236}">
                      <a16:creationId xmlns:a16="http://schemas.microsoft.com/office/drawing/2014/main" id="{203A7FD7-1F5C-5A38-0CA3-218340357D4E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C71D93DB-DCA3-0617-B45C-EDAFB10035B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ector recto 12">
                    <a:extLst>
                      <a:ext uri="{FF2B5EF4-FFF2-40B4-BE49-F238E27FC236}">
                        <a16:creationId xmlns:a16="http://schemas.microsoft.com/office/drawing/2014/main" id="{89190AA4-9B07-41A8-12F1-0D78A57610D7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Rectangle 16">
                    <a:extLst>
                      <a:ext uri="{FF2B5EF4-FFF2-40B4-BE49-F238E27FC236}">
                        <a16:creationId xmlns:a16="http://schemas.microsoft.com/office/drawing/2014/main" id="{2D9C7622-25DB-3CC8-BBD5-12AFE71B530B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94EE8325-9F29-8A9A-19AD-445BFBE75BF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262F0736-DB76-A2A0-200C-B910FCC562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E98F5ED-CF14-1D1B-3570-F39C787605A8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FCB8BB6-CD2B-EBFF-24C9-E94254388E0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6" name="QuadreDeText 11">
              <a:extLst>
                <a:ext uri="{FF2B5EF4-FFF2-40B4-BE49-F238E27FC236}">
                  <a16:creationId xmlns:a16="http://schemas.microsoft.com/office/drawing/2014/main" id="{62404F7B-FABF-8973-8ABC-C0A54BBD01E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n 16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ABB216D-D714-E8D0-A364-81589297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7EC27-C76E-CCD4-8745-58030553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>
            <a:extLst>
              <a:ext uri="{FF2B5EF4-FFF2-40B4-BE49-F238E27FC236}">
                <a16:creationId xmlns:a16="http://schemas.microsoft.com/office/drawing/2014/main" id="{9E65575F-59A5-EBEA-6994-0A19AFC23E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12" y="6608508"/>
            <a:ext cx="620688" cy="24949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58B475C-B406-F6F7-73A8-04F51216E586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1FEECE6-C10E-0A7E-9F92-560BD8E72FB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E8D1F660-A370-B1A5-80AB-D08895C88640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0" name="Grupo 9">
                  <a:extLst>
                    <a:ext uri="{FF2B5EF4-FFF2-40B4-BE49-F238E27FC236}">
                      <a16:creationId xmlns:a16="http://schemas.microsoft.com/office/drawing/2014/main" id="{203A7FD7-1F5C-5A38-0CA3-218340357D4E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C71D93DB-DCA3-0617-B45C-EDAFB10035B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ector recto 12">
                    <a:extLst>
                      <a:ext uri="{FF2B5EF4-FFF2-40B4-BE49-F238E27FC236}">
                        <a16:creationId xmlns:a16="http://schemas.microsoft.com/office/drawing/2014/main" id="{89190AA4-9B07-41A8-12F1-0D78A57610D7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Rectangle 16">
                    <a:extLst>
                      <a:ext uri="{FF2B5EF4-FFF2-40B4-BE49-F238E27FC236}">
                        <a16:creationId xmlns:a16="http://schemas.microsoft.com/office/drawing/2014/main" id="{2D9C7622-25DB-3CC8-BBD5-12AFE71B530B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94EE8325-9F29-8A9A-19AD-445BFBE75B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262F0736-DB76-A2A0-200C-B910FCC562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E98F5ED-CF14-1D1B-3570-F39C787605A8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FCB8BB6-CD2B-EBFF-24C9-E94254388E0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6" name="QuadreDeText 11">
              <a:extLst>
                <a:ext uri="{FF2B5EF4-FFF2-40B4-BE49-F238E27FC236}">
                  <a16:creationId xmlns:a16="http://schemas.microsoft.com/office/drawing/2014/main" id="{62404F7B-FABF-8973-8ABC-C0A54BBD01E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n 16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ABB216D-D714-E8D0-A364-81589297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8" name="1756367032354xft90q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795" y="62032"/>
            <a:ext cx="11222410" cy="63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E9B6E-95A4-83B8-CBDC-C1671CE9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A607136C-91A6-52D3-4061-100B8303A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66907">
            <a:off x="870568" y="3606939"/>
            <a:ext cx="2493258" cy="2856201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D7F0E77D-412E-6904-3A75-92426D36AB9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CE77731-139F-1C4E-87E8-341D0ACB3E8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AFEEE53F-1D3C-F7ED-A953-ECA24DF8862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2AA976CC-D737-0973-F71D-7F24E17BCBC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5F1260B-D15F-2CA9-1319-A5DC8E2AC59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4917B49F-1570-8E21-DEC4-590B9D2FA08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B9360383-67B6-D140-1F23-944F928EBA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FB85623E-A58E-A28A-ECBF-AC00A31F99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A91BEFD-8E0D-7CC7-E716-507B61CBEF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84F04E0-6BD7-640D-00FC-4196C2CBD3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7B26D35-5CDC-3AB0-B010-6ED02FB5B579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FE204EFA-55BB-0890-2D05-B5C1FD814E6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875F5F26-873F-2134-A058-1C6B9AB9A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8513F41-2B2A-205F-F094-CFAC2DCD6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18" y="350483"/>
            <a:ext cx="5546996" cy="369504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31F1971-2E0A-79BB-89A0-BE760EA7B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68719">
            <a:off x="6568487" y="21250"/>
            <a:ext cx="4514850" cy="3381375"/>
          </a:xfrm>
          <a:prstGeom prst="rect">
            <a:avLst/>
          </a:prstGeom>
        </p:spPr>
      </p:pic>
      <p:pic>
        <p:nvPicPr>
          <p:cNvPr id="26" name="Imagen 25" descr="Imagen que contiene piso, interior, cuarto, lavabo&#10;&#10;El contenido generado por IA puede ser incorrecto.">
            <a:extLst>
              <a:ext uri="{FF2B5EF4-FFF2-40B4-BE49-F238E27FC236}">
                <a16:creationId xmlns:a16="http://schemas.microsoft.com/office/drawing/2014/main" id="{2DB41B86-C2EE-630A-F33F-8A40BF363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410">
            <a:off x="3408894" y="4290738"/>
            <a:ext cx="3241964" cy="1770611"/>
          </a:xfrm>
          <a:prstGeom prst="rect">
            <a:avLst/>
          </a:prstGeom>
        </p:spPr>
      </p:pic>
      <p:pic>
        <p:nvPicPr>
          <p:cNvPr id="28" name="Imagen 27" descr="Imagen que contiene camino, exterior, avión, pequeño&#10;&#10;El contenido generado por IA puede ser incorrecto.">
            <a:extLst>
              <a:ext uri="{FF2B5EF4-FFF2-40B4-BE49-F238E27FC236}">
                <a16:creationId xmlns:a16="http://schemas.microsoft.com/office/drawing/2014/main" id="{5496DCFC-DDC5-45C8-BF9F-DE2FE1C5D3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461">
            <a:off x="6957205" y="3106350"/>
            <a:ext cx="4311535" cy="2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14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1E75AFB1-70DE-E648-A169-A0C1FB616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107950"/>
            <a:ext cx="1005205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6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4A38-37C8-1AC7-1ABE-DA9F35D3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A51B4A3-D7B1-1556-65E4-B29FFE7EBB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952D27B-18C9-C38E-277F-97651F875D9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1EED1599-81C2-7CB6-9ECB-00E66FBB3E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3046C7F-8E3D-9775-C0EF-033F429FAA5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FB97D77-A415-74CF-980C-98A8D7D035F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A74A0D79-D0D9-EAEC-D4BC-E89E15E1C6E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1A15BAE7-E705-511E-4F5E-42D7CA6471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4593F01-C5DE-FC81-F59D-9A2C87D35C9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A4856F5-3A74-FE56-E059-07F69E15E7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2B9874C-E5EF-8090-B5D1-4732AC33BE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CA318DF-700A-B23B-B303-642DD7C4CBD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1CA66B3B-5E4B-382D-6AFB-2942F592768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C6215687-6FF0-EB0E-B1C0-6C86E8BD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F96D853-3D4E-BCE0-1E93-FEE344DC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832E-AB2B-DC84-A375-0ED35A77B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s-ES" altLang="es-ES" i="1" dirty="0">
                <a:latin typeface="Arial" panose="020B0604020202020204" pitchFamily="34" charset="0"/>
              </a:rPr>
              <a:t>Retos actuales:</a:t>
            </a:r>
          </a:p>
          <a:p>
            <a:pPr lvl="1"/>
            <a:r>
              <a:rPr lang="es-ES" altLang="es-ES" i="1" dirty="0">
                <a:latin typeface="Arial" panose="020B0604020202020204" pitchFamily="34" charset="0"/>
              </a:rPr>
              <a:t>Escasez de órganos</a:t>
            </a:r>
          </a:p>
          <a:p>
            <a:pPr lvl="1"/>
            <a:r>
              <a:rPr lang="es-ES" altLang="es-ES" i="1" dirty="0">
                <a:latin typeface="Arial" panose="020B0604020202020204" pitchFamily="34" charset="0"/>
              </a:rPr>
              <a:t>Morbilidad y mortalidad en LEQ</a:t>
            </a:r>
          </a:p>
          <a:p>
            <a:pPr lvl="1"/>
            <a:r>
              <a:rPr lang="es-ES" altLang="es-ES" i="1" dirty="0">
                <a:latin typeface="Arial" panose="020B0604020202020204" pitchFamily="34" charset="0"/>
              </a:rPr>
              <a:t>Rechazo</a:t>
            </a:r>
          </a:p>
          <a:p>
            <a:pPr lvl="1"/>
            <a:r>
              <a:rPr lang="es-ES" altLang="es-ES" i="1" dirty="0">
                <a:latin typeface="Arial" panose="020B0604020202020204" pitchFamily="34" charset="0"/>
              </a:rPr>
              <a:t>Complicaciones de la inmunosupresión</a:t>
            </a:r>
          </a:p>
          <a:p>
            <a:pPr lvl="1"/>
            <a:endParaRPr lang="es-ES" altLang="es-ES" i="1" dirty="0">
              <a:latin typeface="Arial" panose="020B0604020202020204" pitchFamily="34" charset="0"/>
            </a:endParaRPr>
          </a:p>
          <a:p>
            <a:r>
              <a:rPr lang="es-ES" altLang="es-ES" i="1" dirty="0">
                <a:latin typeface="Arial" panose="020B0604020202020204" pitchFamily="34" charset="0"/>
              </a:rPr>
              <a:t>¿Puede la bioingeniería cambiar este paradigma?</a:t>
            </a:r>
            <a:endParaRPr lang="es-ES" altLang="es-ES" dirty="0">
              <a:latin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4" name="Imagen 3" descr="Gráfico&#10;&#10;Descripción generada automáticamente">
            <a:extLst>
              <a:ext uri="{FF2B5EF4-FFF2-40B4-BE49-F238E27FC236}">
                <a16:creationId xmlns:a16="http://schemas.microsoft.com/office/drawing/2014/main" id="{4F0D4A04-05F5-F19B-9EA1-68C3240B3B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44" y="971681"/>
            <a:ext cx="5061156" cy="26298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53404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6D21C-8F13-3A4A-54C7-5D55C09B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4E801DFF-A8CB-4CE3-D41A-16F96463DCD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62992BD-B2B3-D718-1E63-9FD07DCEC56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7EBB3CF-7D70-9677-1784-0E63D806C51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C7E9DFF1-A20D-0A6A-0BE7-03D4B06D3DC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731AC15-99A0-D11D-63B5-D7EBA74EF74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787E0663-6C34-0940-61F5-F144C6020D5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ED8C440A-3E61-6E82-69A1-0DF3B01A20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AA086E0-3FED-4AC5-C28E-9DE5B23DE5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59926CA-57AB-29CF-EE37-8B0BF2D4D6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3A4822B-D4B6-84C4-7F77-D86B0F661F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C2B7746-EB26-94CB-5E8C-D206C230B5D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52A95EC-8193-241B-9BC2-C4E8C6584E8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82D7EBA-1414-083D-50FA-E9A5AD49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43DBC4BB-0B7E-4474-0102-A310CADE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19" y="1684022"/>
            <a:ext cx="4495800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Biología, ingeniería y medicina regenerativa</a:t>
            </a:r>
          </a:p>
          <a:p>
            <a:r>
              <a:rPr lang="es-ES" dirty="0"/>
              <a:t>Estudio, reparación y sustitución del hígado.</a:t>
            </a:r>
          </a:p>
          <a:p>
            <a:r>
              <a:rPr lang="es-ES" dirty="0"/>
              <a:t>Estrategias:</a:t>
            </a:r>
          </a:p>
          <a:p>
            <a:pPr lvl="1"/>
            <a:r>
              <a:rPr lang="es-ES" dirty="0" err="1"/>
              <a:t>Scaffolds</a:t>
            </a:r>
            <a:r>
              <a:rPr lang="es-ES" dirty="0"/>
              <a:t>:</a:t>
            </a:r>
          </a:p>
          <a:p>
            <a:pPr lvl="2"/>
            <a:r>
              <a:rPr lang="es-ES" dirty="0"/>
              <a:t>Impresión 3D</a:t>
            </a:r>
          </a:p>
          <a:p>
            <a:pPr lvl="2"/>
            <a:r>
              <a:rPr lang="es-ES" dirty="0"/>
              <a:t>Descelularización.</a:t>
            </a:r>
          </a:p>
          <a:p>
            <a:pPr lvl="1"/>
            <a:r>
              <a:rPr lang="es-ES" dirty="0"/>
              <a:t>Ingeniería genética (Xenotrasplante)</a:t>
            </a:r>
          </a:p>
          <a:p>
            <a:pPr lvl="1"/>
            <a:r>
              <a:rPr lang="es-ES" dirty="0"/>
              <a:t>Terapias celulares</a:t>
            </a:r>
          </a:p>
          <a:p>
            <a:pPr lvl="1"/>
            <a:r>
              <a:rPr lang="es-ES" dirty="0"/>
              <a:t>Soporte artificial</a:t>
            </a:r>
          </a:p>
          <a:p>
            <a:pPr lvl="1"/>
            <a:endParaRPr lang="es-ES" dirty="0"/>
          </a:p>
        </p:txBody>
      </p:sp>
      <p:pic>
        <p:nvPicPr>
          <p:cNvPr id="3" name="Picture 2" descr="Imagen generada">
            <a:extLst>
              <a:ext uri="{FF2B5EF4-FFF2-40B4-BE49-F238E27FC236}">
                <a16:creationId xmlns:a16="http://schemas.microsoft.com/office/drawing/2014/main" id="{4F51404B-38B0-3DC2-87A4-583D6D05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7D816C7-5302-0031-B6EA-374B838D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8" y="92563"/>
            <a:ext cx="7669823" cy="1325563"/>
          </a:xfrm>
          <a:solidFill>
            <a:srgbClr val="BFBFBF">
              <a:alpha val="32157"/>
            </a:srgbClr>
          </a:solidFill>
        </p:spPr>
        <p:txBody>
          <a:bodyPr/>
          <a:lstStyle/>
          <a:p>
            <a:r>
              <a:rPr lang="es-ES" b="1" dirty="0"/>
              <a:t>BIOINGENIERÍA HEPÁTICA</a:t>
            </a:r>
          </a:p>
        </p:txBody>
      </p:sp>
    </p:spTree>
    <p:extLst>
      <p:ext uri="{BB962C8B-B14F-4D97-AF65-F5344CB8AC3E}">
        <p14:creationId xmlns:p14="http://schemas.microsoft.com/office/powerpoint/2010/main" val="246190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8D43-CBCC-C7A9-8DA1-31EB4D743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AC47223-1266-4E24-402C-20827AEF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20" t="47690" r="22363" b="35216"/>
          <a:stretch/>
        </p:blipFill>
        <p:spPr>
          <a:xfrm>
            <a:off x="1047975" y="4111280"/>
            <a:ext cx="8927866" cy="2376851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30826ADD-4833-6D45-790A-A2570341C1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1486387-AAE6-D39F-265C-7EC6B926864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C284F01A-CA54-AC88-7D2A-E15B939E3CC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D7B9068-BE0B-63D5-5107-6DF8FF522D9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F26A2601-619D-1190-8B89-B850044102C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A8F4F3AA-0FDF-79A1-16D6-0232A3CB447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9FBF3E72-4F13-DAC6-363B-03FEF8CC13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4898BF5-F29F-BB48-CDA0-F07E1FF9252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5C2A117-CB48-5D08-31DE-415B199C17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0561AD5-FC60-5349-8002-4745AA73DC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82059C2-E6FA-7FBF-0815-F0BF9105AD9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4E2AB10-5833-CBE0-C4F1-FDAA58FFF64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2507899-23E2-AB21-FBC0-40165593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CF1F8F4-129A-C0E1-1094-F9CC3DCBF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IMPRESIÓN 3D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C08862-7F05-399B-AD74-94FFAB888B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49" t="15621" r="21618" b="30610"/>
          <a:stretch/>
        </p:blipFill>
        <p:spPr>
          <a:xfrm>
            <a:off x="5662594" y="258193"/>
            <a:ext cx="5362960" cy="397232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111F378-232F-C1E3-86E2-06ACF2C8A8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7175"/>
          <a:stretch/>
        </p:blipFill>
        <p:spPr>
          <a:xfrm>
            <a:off x="367615" y="1471244"/>
            <a:ext cx="5203246" cy="280660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040851-83C3-4453-969C-315E32B07BEE}"/>
              </a:ext>
            </a:extLst>
          </p:cNvPr>
          <p:cNvSpPr txBox="1"/>
          <p:nvPr/>
        </p:nvSpPr>
        <p:spPr>
          <a:xfrm>
            <a:off x="10329447" y="51547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Junio 2024</a:t>
            </a:r>
          </a:p>
        </p:txBody>
      </p:sp>
    </p:spTree>
    <p:extLst>
      <p:ext uri="{BB962C8B-B14F-4D97-AF65-F5344CB8AC3E}">
        <p14:creationId xmlns:p14="http://schemas.microsoft.com/office/powerpoint/2010/main" val="273995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0EC81-958F-5A92-CDC0-C4DE7253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EB75482B-9D6E-3922-6827-D229A32A82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6709D71-3FF3-0C31-B2A8-28706D1432C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C4F3362E-314F-DDB9-C6EE-CCA32AAC1EC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C2D5990A-CAF9-313D-41FA-7421199F08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32402869-94DD-0DB4-47EF-3DEACC16DC4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D164D95E-0EB9-3FA8-2F2C-278464C03FA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978B2B9-59CE-13C8-0BF4-8A200421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0B41E96E-3388-77C0-0ACD-CD194152FB2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A1F209D0-5183-0279-29AA-CE54D329C8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F295B17-F4AA-7767-C2D5-6F73D2787E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2BFAC10-CA77-8F32-1DCF-788B4EF4BC1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7B74BD2C-E39B-77E8-E576-9F354C6CBFD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5E115E10-A69C-8DB7-62B6-0FD815975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E340BF5-BC90-2662-CAA8-AABAC857E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/>
              <a:t>RECELULARIZACIÓN SCAFFOLDS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1AFA36-D3A9-67D4-12A3-7354B9E6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71503" cy="4351338"/>
          </a:xfrm>
        </p:spPr>
        <p:txBody>
          <a:bodyPr>
            <a:normAutofit/>
          </a:bodyPr>
          <a:lstStyle/>
          <a:p>
            <a:r>
              <a:rPr lang="es-ES" b="1" dirty="0" err="1"/>
              <a:t>Scaffold</a:t>
            </a:r>
            <a:r>
              <a:rPr lang="es-ES" b="1" dirty="0"/>
              <a:t>:</a:t>
            </a:r>
            <a:r>
              <a:rPr lang="es-ES" dirty="0"/>
              <a:t> esqueleto de tejido acelular</a:t>
            </a:r>
          </a:p>
          <a:p>
            <a:endParaRPr lang="es-ES" dirty="0"/>
          </a:p>
          <a:p>
            <a:r>
              <a:rPr lang="es-ES" b="1" dirty="0"/>
              <a:t>Descelularización: </a:t>
            </a:r>
            <a:r>
              <a:rPr lang="es-ES" dirty="0"/>
              <a:t>E</a:t>
            </a:r>
            <a:r>
              <a:rPr lang="es-ES" altLang="es-ES" dirty="0">
                <a:latin typeface="Arial" panose="020B0604020202020204" pitchFamily="34" charset="0"/>
              </a:rPr>
              <a:t>liminar componentes celulares manteniendo arquitectura y matriz. </a:t>
            </a:r>
          </a:p>
          <a:p>
            <a:endParaRPr lang="es-ES" dirty="0"/>
          </a:p>
          <a:p>
            <a:r>
              <a:rPr lang="es-ES" b="1" dirty="0"/>
              <a:t>Recelularización:</a:t>
            </a:r>
            <a:r>
              <a:rPr lang="es-ES" dirty="0"/>
              <a:t> </a:t>
            </a:r>
            <a:r>
              <a:rPr lang="es-ES" dirty="0">
                <a:latin typeface="Arial" panose="020B0604020202020204" pitchFamily="34" charset="0"/>
              </a:rPr>
              <a:t>R</a:t>
            </a:r>
            <a:r>
              <a:rPr lang="es-ES" altLang="es-ES" dirty="0">
                <a:latin typeface="Arial" panose="020B0604020202020204" pitchFamily="34" charset="0"/>
              </a:rPr>
              <a:t>eposición de células funcionales en el </a:t>
            </a:r>
            <a:r>
              <a:rPr lang="es-ES" altLang="es-ES" dirty="0" err="1">
                <a:latin typeface="Arial" panose="020B0604020202020204" pitchFamily="34" charset="0"/>
              </a:rPr>
              <a:t>scaffold</a:t>
            </a:r>
            <a:endParaRPr lang="es-ES" dirty="0"/>
          </a:p>
        </p:txBody>
      </p:sp>
      <p:pic>
        <p:nvPicPr>
          <p:cNvPr id="4" name="Imagen 3" descr="Imagen que contiene interior, alimentos, tabla, comida&#10;&#10;El contenido generado por IA puede ser incorrecto.">
            <a:extLst>
              <a:ext uri="{FF2B5EF4-FFF2-40B4-BE49-F238E27FC236}">
                <a16:creationId xmlns:a16="http://schemas.microsoft.com/office/drawing/2014/main" id="{90FC92A0-3C76-86F9-357B-65E27679C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2" b="4842"/>
          <a:stretch/>
        </p:blipFill>
        <p:spPr>
          <a:xfrm>
            <a:off x="8630264" y="785922"/>
            <a:ext cx="2723536" cy="2470638"/>
          </a:xfrm>
          <a:prstGeom prst="rect">
            <a:avLst/>
          </a:prstGeom>
        </p:spPr>
      </p:pic>
      <p:pic>
        <p:nvPicPr>
          <p:cNvPr id="10" name="Imagen 9" descr="Un plato con frutas&#10;&#10;El contenido generado por IA puede ser incorrecto.">
            <a:extLst>
              <a:ext uri="{FF2B5EF4-FFF2-40B4-BE49-F238E27FC236}">
                <a16:creationId xmlns:a16="http://schemas.microsoft.com/office/drawing/2014/main" id="{9834E781-FE11-6DCD-EFB6-FF4876329E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3"/>
          <a:stretch>
            <a:fillRect/>
          </a:stretch>
        </p:blipFill>
        <p:spPr>
          <a:xfrm>
            <a:off x="8642318" y="3571356"/>
            <a:ext cx="2723536" cy="26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68A24-7E6A-0BD6-43B0-A4642D3A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87FAA6-C399-5256-C1E9-2403470DF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5" r="9263" b="35894"/>
          <a:stretch/>
        </p:blipFill>
        <p:spPr>
          <a:xfrm>
            <a:off x="6137837" y="118676"/>
            <a:ext cx="5715000" cy="21740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9280BD-3E49-AE0C-2599-6F8DFF9B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1"/>
          <a:stretch/>
        </p:blipFill>
        <p:spPr>
          <a:xfrm>
            <a:off x="0" y="366747"/>
            <a:ext cx="6173404" cy="559925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08C950E-4DAA-19B1-3711-D0FF68E16B1E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6819244-F696-D6E7-3B36-1DA0CFA099BA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7B244E0D-C0A5-216A-11BA-128B9A1AC6C6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5" name="Grupo 14">
                  <a:extLst>
                    <a:ext uri="{FF2B5EF4-FFF2-40B4-BE49-F238E27FC236}">
                      <a16:creationId xmlns:a16="http://schemas.microsoft.com/office/drawing/2014/main" id="{7228A80F-6498-B567-6797-311C380FA0F1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8601C422-6DDD-A561-06EC-7BFD5814762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ector recto 17">
                    <a:extLst>
                      <a:ext uri="{FF2B5EF4-FFF2-40B4-BE49-F238E27FC236}">
                        <a16:creationId xmlns:a16="http://schemas.microsoft.com/office/drawing/2014/main" id="{5C126E19-662C-22D9-9743-B0F40717946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ectangle 16">
                    <a:extLst>
                      <a:ext uri="{FF2B5EF4-FFF2-40B4-BE49-F238E27FC236}">
                        <a16:creationId xmlns:a16="http://schemas.microsoft.com/office/drawing/2014/main" id="{E1782597-7F0D-DA8C-B9AF-37CD38DB1AF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6" name="Imagen 15">
                  <a:extLst>
                    <a:ext uri="{FF2B5EF4-FFF2-40B4-BE49-F238E27FC236}">
                      <a16:creationId xmlns:a16="http://schemas.microsoft.com/office/drawing/2014/main" id="{03A5ECDF-BE2D-43A4-57A8-B1056DBDD7D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15F4758B-E9EE-088F-DA7C-29BF2BBFB8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C775D94F-14D5-0506-A6B1-C6629217E243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63821A5-E3BE-4E6C-AEC4-91671E02AB7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1" name="QuadreDeText 11">
              <a:extLst>
                <a:ext uri="{FF2B5EF4-FFF2-40B4-BE49-F238E27FC236}">
                  <a16:creationId xmlns:a16="http://schemas.microsoft.com/office/drawing/2014/main" id="{8233A3C5-2C03-320C-BD8A-1A370A11879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Imagen 21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277D632-D63F-F299-0DD5-2C87F313B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A69C8EC4-5208-D149-6BEB-92715E9F9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467" y="2320918"/>
            <a:ext cx="5095640" cy="40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101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8AAE77-4BE6-4504-B263-33AECFAD9B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0BD1F3-80FB-4326-8CE4-EE669ADD8FCA}"/>
</file>

<file path=customXml/itemProps3.xml><?xml version="1.0" encoding="utf-8"?>
<ds:datastoreItem xmlns:ds="http://schemas.openxmlformats.org/officeDocument/2006/customXml" ds:itemID="{CF4C74D6-8E01-4C8F-A796-A362780A2589}">
  <ds:schemaRefs>
    <ds:schemaRef ds:uri="http://schemas.microsoft.com/office/2006/metadata/properties"/>
    <ds:schemaRef ds:uri="http://schemas.microsoft.com/office/infopath/2007/PartnerControls"/>
    <ds:schemaRef ds:uri="0c5cd9b1-7df6-4125-9594-fc0acfe49476"/>
    <ds:schemaRef ds:uri="2ba98950-7f45-4f63-93ce-8807729bc4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8465</TotalTime>
  <Words>718</Words>
  <Application>Microsoft Office PowerPoint</Application>
  <PresentationFormat>Panorámica</PresentationFormat>
  <Paragraphs>191</Paragraphs>
  <Slides>40</Slides>
  <Notes>16</Notes>
  <HiddenSlides>0</HiddenSlides>
  <MMClips>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Corbel</vt:lpstr>
      <vt:lpstr>Futura-Normal</vt:lpstr>
      <vt:lpstr>Neuropol</vt:lpstr>
      <vt:lpstr>Tema de l'Office</vt:lpstr>
      <vt:lpstr>Presentación de PowerPoint</vt:lpstr>
      <vt:lpstr>Imaginemos…</vt:lpstr>
      <vt:lpstr>Presentación de PowerPoint</vt:lpstr>
      <vt:lpstr>Presentación de PowerPoint</vt:lpstr>
      <vt:lpstr>INTRODUCCIÓN</vt:lpstr>
      <vt:lpstr>BIOINGENIERÍA HEPÁTICA</vt:lpstr>
      <vt:lpstr>IMPRESIÓN 3D</vt:lpstr>
      <vt:lpstr>RECELULARIZACIÓN SCAFFOLDS</vt:lpstr>
      <vt:lpstr>Presentación de PowerPoint</vt:lpstr>
      <vt:lpstr>28 días de perfusión…</vt:lpstr>
      <vt:lpstr>XENOTRASPLANTE</vt:lpstr>
      <vt:lpstr>Presentación de PowerPoint</vt:lpstr>
      <vt:lpstr>TERAPIAS CELULARES / GÉNICAS</vt:lpstr>
      <vt:lpstr>SOPORTE ARTIFICIAL</vt:lpstr>
      <vt:lpstr>Bioingeniería de órganos de Zaragoza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Trasplantes TXHR7 y TXHR8</vt:lpstr>
      <vt:lpstr>TXHR7, TXHR8 and TXHR9 transplants</vt:lpstr>
      <vt:lpstr>Presentación de PowerPoint</vt:lpstr>
      <vt:lpstr>Presentación de PowerPoint</vt:lpstr>
      <vt:lpstr>TXHR11, TXHR12 transplants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NATALIA GRUP CONGRES</dc:creator>
  <cp:lastModifiedBy>Pablo Royo Dachary</cp:lastModifiedBy>
  <cp:revision>72</cp:revision>
  <dcterms:created xsi:type="dcterms:W3CDTF">2022-01-31T13:34:55Z</dcterms:created>
  <dcterms:modified xsi:type="dcterms:W3CDTF">2025-10-20T18:29:04Z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  <property fmtid="{D5CDD505-2E9C-101B-9397-08002B2CF9AE}" pid="3" name="MediaServiceImageTags">
    <vt:lpwstr/>
  </property>
</Properties>
</file>