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81"/>
  </p:notesMasterIdLst>
  <p:sldIdLst>
    <p:sldId id="265" r:id="rId7"/>
    <p:sldId id="268" r:id="rId8"/>
    <p:sldId id="354" r:id="rId9"/>
    <p:sldId id="402" r:id="rId10"/>
    <p:sldId id="403" r:id="rId11"/>
    <p:sldId id="404" r:id="rId12"/>
    <p:sldId id="371" r:id="rId13"/>
    <p:sldId id="405" r:id="rId14"/>
    <p:sldId id="376" r:id="rId15"/>
    <p:sldId id="406" r:id="rId16"/>
    <p:sldId id="380" r:id="rId17"/>
    <p:sldId id="407" r:id="rId18"/>
    <p:sldId id="361" r:id="rId19"/>
    <p:sldId id="343" r:id="rId20"/>
    <p:sldId id="308" r:id="rId21"/>
    <p:sldId id="353" r:id="rId22"/>
    <p:sldId id="270" r:id="rId23"/>
    <p:sldId id="271" r:id="rId24"/>
    <p:sldId id="355" r:id="rId25"/>
    <p:sldId id="272" r:id="rId26"/>
    <p:sldId id="356" r:id="rId27"/>
    <p:sldId id="362" r:id="rId28"/>
    <p:sldId id="273" r:id="rId29"/>
    <p:sldId id="349" r:id="rId30"/>
    <p:sldId id="348" r:id="rId31"/>
    <p:sldId id="351" r:id="rId32"/>
    <p:sldId id="256" r:id="rId33"/>
    <p:sldId id="363" r:id="rId34"/>
    <p:sldId id="326" r:id="rId35"/>
    <p:sldId id="358" r:id="rId36"/>
    <p:sldId id="278" r:id="rId37"/>
    <p:sldId id="331" r:id="rId38"/>
    <p:sldId id="365" r:id="rId39"/>
    <p:sldId id="359" r:id="rId40"/>
    <p:sldId id="368" r:id="rId41"/>
    <p:sldId id="282" r:id="rId42"/>
    <p:sldId id="366" r:id="rId43"/>
    <p:sldId id="288" r:id="rId44"/>
    <p:sldId id="334" r:id="rId45"/>
    <p:sldId id="335" r:id="rId46"/>
    <p:sldId id="367" r:id="rId47"/>
    <p:sldId id="281" r:id="rId48"/>
    <p:sldId id="276" r:id="rId49"/>
    <p:sldId id="300" r:id="rId50"/>
    <p:sldId id="336" r:id="rId51"/>
    <p:sldId id="339" r:id="rId52"/>
    <p:sldId id="306" r:id="rId53"/>
    <p:sldId id="257" r:id="rId54"/>
    <p:sldId id="346" r:id="rId55"/>
    <p:sldId id="400" r:id="rId56"/>
    <p:sldId id="401" r:id="rId57"/>
    <p:sldId id="364" r:id="rId58"/>
    <p:sldId id="408" r:id="rId59"/>
    <p:sldId id="409" r:id="rId60"/>
    <p:sldId id="372" r:id="rId61"/>
    <p:sldId id="373" r:id="rId62"/>
    <p:sldId id="374" r:id="rId63"/>
    <p:sldId id="375" r:id="rId64"/>
    <p:sldId id="378" r:id="rId65"/>
    <p:sldId id="379" r:id="rId66"/>
    <p:sldId id="381" r:id="rId67"/>
    <p:sldId id="383" r:id="rId68"/>
    <p:sldId id="384" r:id="rId69"/>
    <p:sldId id="387" r:id="rId70"/>
    <p:sldId id="385" r:id="rId71"/>
    <p:sldId id="388" r:id="rId72"/>
    <p:sldId id="389" r:id="rId73"/>
    <p:sldId id="390" r:id="rId74"/>
    <p:sldId id="392" r:id="rId75"/>
    <p:sldId id="394" r:id="rId76"/>
    <p:sldId id="395" r:id="rId77"/>
    <p:sldId id="396" r:id="rId78"/>
    <p:sldId id="397" r:id="rId79"/>
    <p:sldId id="398" r:id="rId8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721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0066"/>
    <a:srgbClr val="E7F6FF"/>
    <a:srgbClr val="B5A8AF"/>
    <a:srgbClr val="FDFEFD"/>
    <a:srgbClr val="939292"/>
    <a:srgbClr val="01A2E2"/>
    <a:srgbClr val="8E7A85"/>
    <a:srgbClr val="00A2E2"/>
    <a:srgbClr val="B3A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83172" autoAdjust="0"/>
  </p:normalViewPr>
  <p:slideViewPr>
    <p:cSldViewPr snapToGrid="0" showGuides="1">
      <p:cViewPr varScale="1">
        <p:scale>
          <a:sx n="62" d="100"/>
          <a:sy n="62" d="100"/>
        </p:scale>
        <p:origin x="464" y="36"/>
      </p:cViewPr>
      <p:guideLst>
        <p:guide orient="horz" pos="96"/>
        <p:guide pos="7219"/>
      </p:guideLst>
    </p:cSldViewPr>
  </p:slideViewPr>
  <p:notesTextViewPr>
    <p:cViewPr>
      <p:scale>
        <a:sx n="3" d="2"/>
        <a:sy n="3" d="2"/>
      </p:scale>
      <p:origin x="0" y="0"/>
    </p:cViewPr>
  </p:notesTextViewPr>
  <p:sorterViewPr>
    <p:cViewPr>
      <p:scale>
        <a:sx n="100" d="100"/>
        <a:sy n="100" d="100"/>
      </p:scale>
      <p:origin x="0" y="-21964"/>
    </p:cViewPr>
  </p:sorterViewPr>
  <p:notesViewPr>
    <p:cSldViewPr snapToGrid="0">
      <p:cViewPr>
        <p:scale>
          <a:sx n="100" d="100"/>
          <a:sy n="100" d="100"/>
        </p:scale>
        <p:origin x="1628" y="-6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[encuesta_PACIENTES_medicos_salud_reproductiva_TH (respuestas) (1).xlsx]Hoja1!TablaDinámica13</c:name>
    <c:fmtId val="7"/>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Cuenta de Cuál es tu provincia de residencia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Hoja1!$B$3</c:f>
              <c:strCache>
                <c:ptCount val="1"/>
                <c:pt idx="0">
                  <c:v>Total</c:v>
                </c:pt>
              </c:strCache>
            </c:strRef>
          </c:tx>
          <c:spPr>
            <a:solidFill>
              <a:schemeClr val="accent1"/>
            </a:solidFill>
            <a:ln>
              <a:noFill/>
            </a:ln>
            <a:effectLst/>
          </c:spPr>
          <c:invertIfNegative val="0"/>
          <c:cat>
            <c:strRef>
              <c:f>Hoja1!$A$4:$A$17</c:f>
              <c:strCache>
                <c:ptCount val="14"/>
                <c:pt idx="0">
                  <c:v>Barcelona</c:v>
                </c:pt>
                <c:pt idx="1">
                  <c:v>Barcelona </c:v>
                </c:pt>
                <c:pt idx="2">
                  <c:v>Ciudad Real</c:v>
                </c:pt>
                <c:pt idx="3">
                  <c:v>Granada </c:v>
                </c:pt>
                <c:pt idx="4">
                  <c:v>Guipúzcoa </c:v>
                </c:pt>
                <c:pt idx="5">
                  <c:v>Madrid</c:v>
                </c:pt>
                <c:pt idx="6">
                  <c:v>Madrid </c:v>
                </c:pt>
                <c:pt idx="7">
                  <c:v>Marbella</c:v>
                </c:pt>
                <c:pt idx="8">
                  <c:v>Salamanca</c:v>
                </c:pt>
                <c:pt idx="9">
                  <c:v>Sevilla</c:v>
                </c:pt>
                <c:pt idx="10">
                  <c:v>Teruel</c:v>
                </c:pt>
                <c:pt idx="11">
                  <c:v>Zamora</c:v>
                </c:pt>
                <c:pt idx="12">
                  <c:v>Zaragoza</c:v>
                </c:pt>
                <c:pt idx="13">
                  <c:v>Zaragoza </c:v>
                </c:pt>
              </c:strCache>
            </c:strRef>
          </c:cat>
          <c:val>
            <c:numRef>
              <c:f>Hoja1!$B$4:$B$17</c:f>
              <c:numCache>
                <c:formatCode>General</c:formatCode>
                <c:ptCount val="14"/>
                <c:pt idx="0">
                  <c:v>1</c:v>
                </c:pt>
                <c:pt idx="1">
                  <c:v>2</c:v>
                </c:pt>
                <c:pt idx="2">
                  <c:v>1</c:v>
                </c:pt>
                <c:pt idx="3">
                  <c:v>2</c:v>
                </c:pt>
                <c:pt idx="4">
                  <c:v>1</c:v>
                </c:pt>
                <c:pt idx="5">
                  <c:v>2</c:v>
                </c:pt>
                <c:pt idx="6">
                  <c:v>3</c:v>
                </c:pt>
                <c:pt idx="7">
                  <c:v>1</c:v>
                </c:pt>
                <c:pt idx="8">
                  <c:v>1</c:v>
                </c:pt>
                <c:pt idx="9">
                  <c:v>1</c:v>
                </c:pt>
                <c:pt idx="10">
                  <c:v>1</c:v>
                </c:pt>
                <c:pt idx="11">
                  <c:v>2</c:v>
                </c:pt>
                <c:pt idx="12">
                  <c:v>1</c:v>
                </c:pt>
                <c:pt idx="13">
                  <c:v>4</c:v>
                </c:pt>
              </c:numCache>
            </c:numRef>
          </c:val>
          <c:extLst>
            <c:ext xmlns:c16="http://schemas.microsoft.com/office/drawing/2014/chart" uri="{C3380CC4-5D6E-409C-BE32-E72D297353CC}">
              <c16:uniqueId val="{00000000-541C-45FE-A902-0D70C16C4272}"/>
            </c:ext>
          </c:extLst>
        </c:ser>
        <c:dLbls>
          <c:showLegendKey val="0"/>
          <c:showVal val="0"/>
          <c:showCatName val="0"/>
          <c:showSerName val="0"/>
          <c:showPercent val="0"/>
          <c:showBubbleSize val="0"/>
        </c:dLbls>
        <c:gapWidth val="219"/>
        <c:overlap val="-27"/>
        <c:axId val="489357232"/>
        <c:axId val="489362032"/>
      </c:barChart>
      <c:catAx>
        <c:axId val="48935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89362032"/>
        <c:crosses val="autoZero"/>
        <c:auto val="1"/>
        <c:lblAlgn val="ctr"/>
        <c:lblOffset val="100"/>
        <c:noMultiLvlLbl val="0"/>
      </c:catAx>
      <c:valAx>
        <c:axId val="489362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89357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C00B5A-D6C2-4122-849B-BFC196A16D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S"/>
        </a:p>
      </dgm:t>
    </dgm:pt>
    <dgm:pt modelId="{49F9AA64-EB0E-4A33-8EC5-3EF07CECDAEE}">
      <dgm:prSet phldrT="[Texto]" phldr="0"/>
      <dgm:spPr/>
      <dgm:t>
        <a:bodyPr/>
        <a:lstStyle/>
        <a:p>
          <a:r>
            <a:rPr lang="es-ES" dirty="0"/>
            <a:t>Aumento de la HTP</a:t>
          </a:r>
        </a:p>
      </dgm:t>
    </dgm:pt>
    <dgm:pt modelId="{6545886B-A18A-4DF3-A266-DEC9B67844DD}" type="parTrans" cxnId="{4ABEAD8F-07FA-46F7-93D9-0578A95070FC}">
      <dgm:prSet/>
      <dgm:spPr/>
      <dgm:t>
        <a:bodyPr/>
        <a:lstStyle/>
        <a:p>
          <a:endParaRPr lang="es-ES"/>
        </a:p>
      </dgm:t>
    </dgm:pt>
    <dgm:pt modelId="{164ACBE6-1CFD-4F9E-98E7-22A195ACE68C}" type="sibTrans" cxnId="{4ABEAD8F-07FA-46F7-93D9-0578A95070FC}">
      <dgm:prSet/>
      <dgm:spPr/>
      <dgm:t>
        <a:bodyPr/>
        <a:lstStyle/>
        <a:p>
          <a:endParaRPr lang="es-ES"/>
        </a:p>
      </dgm:t>
    </dgm:pt>
    <dgm:pt modelId="{B6BF16FE-9A37-4C0C-831F-94B63780AAE7}">
      <dgm:prSet phldrT="[Texto]" phldr="0"/>
      <dgm:spPr/>
      <dgm:t>
        <a:bodyPr/>
        <a:lstStyle/>
        <a:p>
          <a:r>
            <a:rPr lang="es-ES" dirty="0"/>
            <a:t>Vasodilatación Esplácnica</a:t>
          </a:r>
        </a:p>
      </dgm:t>
    </dgm:pt>
    <dgm:pt modelId="{A9A732F3-4689-4DDA-82EE-1E1E83D1DA0C}" type="parTrans" cxnId="{53B9CFEA-6674-46AB-94E6-EFB5CC742617}">
      <dgm:prSet/>
      <dgm:spPr/>
      <dgm:t>
        <a:bodyPr/>
        <a:lstStyle/>
        <a:p>
          <a:endParaRPr lang="es-ES"/>
        </a:p>
      </dgm:t>
    </dgm:pt>
    <dgm:pt modelId="{6656D933-E099-4B8B-A694-46B3558D05BC}" type="sibTrans" cxnId="{53B9CFEA-6674-46AB-94E6-EFB5CC742617}">
      <dgm:prSet/>
      <dgm:spPr/>
      <dgm:t>
        <a:bodyPr/>
        <a:lstStyle/>
        <a:p>
          <a:endParaRPr lang="es-ES"/>
        </a:p>
      </dgm:t>
    </dgm:pt>
    <dgm:pt modelId="{76AAB92B-A518-4C87-982B-4BDA08E3DC93}">
      <dgm:prSet phldrT="[Texto]" phldr="0"/>
      <dgm:spPr/>
      <dgm:t>
        <a:bodyPr/>
        <a:lstStyle/>
        <a:p>
          <a:r>
            <a:rPr lang="es-ES" dirty="0"/>
            <a:t>Volumen Sanguíneo</a:t>
          </a:r>
        </a:p>
      </dgm:t>
    </dgm:pt>
    <dgm:pt modelId="{A9C4E762-F01D-423E-8B27-CD5872C1E487}" type="parTrans" cxnId="{F3AA1093-9A51-4F59-9A35-C32BFCC1F9C4}">
      <dgm:prSet/>
      <dgm:spPr/>
      <dgm:t>
        <a:bodyPr/>
        <a:lstStyle/>
        <a:p>
          <a:endParaRPr lang="es-ES"/>
        </a:p>
      </dgm:t>
    </dgm:pt>
    <dgm:pt modelId="{5CADB852-B41D-4627-8128-4F98AEED997C}" type="sibTrans" cxnId="{F3AA1093-9A51-4F59-9A35-C32BFCC1F9C4}">
      <dgm:prSet/>
      <dgm:spPr/>
      <dgm:t>
        <a:bodyPr/>
        <a:lstStyle/>
        <a:p>
          <a:endParaRPr lang="es-ES"/>
        </a:p>
      </dgm:t>
    </dgm:pt>
    <dgm:pt modelId="{A8D31DC0-3AF5-44AA-AD4E-F27C745BD17C}">
      <dgm:prSet phldrT="[Texto]" phldr="0"/>
      <dgm:spPr/>
      <dgm:t>
        <a:bodyPr/>
        <a:lstStyle/>
        <a:p>
          <a:r>
            <a:rPr lang="es-ES" dirty="0"/>
            <a:t>Flujo colaterales</a:t>
          </a:r>
        </a:p>
      </dgm:t>
    </dgm:pt>
    <dgm:pt modelId="{645C7E4F-AB09-4A5A-873F-20730DC4E1EB}" type="parTrans" cxnId="{D036DD47-2A6C-44AF-A410-6324D5AB8535}">
      <dgm:prSet/>
      <dgm:spPr/>
      <dgm:t>
        <a:bodyPr/>
        <a:lstStyle/>
        <a:p>
          <a:endParaRPr lang="es-ES"/>
        </a:p>
      </dgm:t>
    </dgm:pt>
    <dgm:pt modelId="{2B39FCA4-4FDF-4F0C-A026-C6D98049B385}" type="sibTrans" cxnId="{D036DD47-2A6C-44AF-A410-6324D5AB8535}">
      <dgm:prSet/>
      <dgm:spPr/>
      <dgm:t>
        <a:bodyPr/>
        <a:lstStyle/>
        <a:p>
          <a:endParaRPr lang="es-ES"/>
        </a:p>
      </dgm:t>
    </dgm:pt>
    <dgm:pt modelId="{D33D0497-D282-4D72-9129-FE3929BD346A}">
      <dgm:prSet phldrT="[Texto]" phldr="0"/>
      <dgm:spPr/>
      <dgm:t>
        <a:bodyPr/>
        <a:lstStyle/>
        <a:p>
          <a:r>
            <a:rPr lang="es-ES" dirty="0"/>
            <a:t>Flujo Portal y Resistencia intrahepática</a:t>
          </a:r>
        </a:p>
      </dgm:t>
    </dgm:pt>
    <dgm:pt modelId="{3F766265-BA67-4955-9E59-727F40EDCAA4}" type="parTrans" cxnId="{2D45286A-009A-4A0C-BB4A-16CBB81923D6}">
      <dgm:prSet/>
      <dgm:spPr/>
      <dgm:t>
        <a:bodyPr/>
        <a:lstStyle/>
        <a:p>
          <a:endParaRPr lang="es-ES"/>
        </a:p>
      </dgm:t>
    </dgm:pt>
    <dgm:pt modelId="{072C3EA5-B3DC-49B5-9D6A-898DAA47BDE9}" type="sibTrans" cxnId="{2D45286A-009A-4A0C-BB4A-16CBB81923D6}">
      <dgm:prSet/>
      <dgm:spPr/>
      <dgm:t>
        <a:bodyPr/>
        <a:lstStyle/>
        <a:p>
          <a:endParaRPr lang="es-ES"/>
        </a:p>
      </dgm:t>
    </dgm:pt>
    <dgm:pt modelId="{FB3B916A-2073-4084-98AB-FCD7982A8280}">
      <dgm:prSet phldrT="[Texto]" phldr="0"/>
      <dgm:spPr/>
      <dgm:t>
        <a:bodyPr/>
        <a:lstStyle/>
        <a:p>
          <a:r>
            <a:rPr lang="es-ES"/>
            <a:t>Resistencia Vascular y presión sanguinea</a:t>
          </a:r>
          <a:endParaRPr lang="es-ES" dirty="0"/>
        </a:p>
      </dgm:t>
    </dgm:pt>
    <dgm:pt modelId="{62307859-1AEB-473B-9725-CFDFF21AF448}" type="parTrans" cxnId="{FD751CF8-C6A8-4598-93EF-348C7F8B80FE}">
      <dgm:prSet/>
      <dgm:spPr/>
      <dgm:t>
        <a:bodyPr/>
        <a:lstStyle/>
        <a:p>
          <a:endParaRPr lang="es-ES"/>
        </a:p>
      </dgm:t>
    </dgm:pt>
    <dgm:pt modelId="{BC6E8ED7-9E47-460A-B7F2-1D369673DB1F}" type="sibTrans" cxnId="{FD751CF8-C6A8-4598-93EF-348C7F8B80FE}">
      <dgm:prSet/>
      <dgm:spPr/>
      <dgm:t>
        <a:bodyPr/>
        <a:lstStyle/>
        <a:p>
          <a:endParaRPr lang="es-ES"/>
        </a:p>
      </dgm:t>
    </dgm:pt>
    <dgm:pt modelId="{A848228B-67B7-4390-8E62-A3909EB44E07}" type="pres">
      <dgm:prSet presAssocID="{DFC00B5A-D6C2-4122-849B-BFC196A16D20}" presName="Name0" presStyleCnt="0">
        <dgm:presLayoutVars>
          <dgm:chMax val="1"/>
          <dgm:dir/>
          <dgm:animLvl val="ctr"/>
          <dgm:resizeHandles val="exact"/>
        </dgm:presLayoutVars>
      </dgm:prSet>
      <dgm:spPr/>
    </dgm:pt>
    <dgm:pt modelId="{348E5A64-1A3E-4496-8B6C-8AF929A6062C}" type="pres">
      <dgm:prSet presAssocID="{49F9AA64-EB0E-4A33-8EC5-3EF07CECDAEE}" presName="centerShape" presStyleLbl="node0" presStyleIdx="0" presStyleCnt="1"/>
      <dgm:spPr/>
    </dgm:pt>
    <dgm:pt modelId="{FC8B8F05-E090-4C41-A55F-452989226A77}" type="pres">
      <dgm:prSet presAssocID="{A9A732F3-4689-4DDA-82EE-1E1E83D1DA0C}" presName="parTrans" presStyleLbl="sibTrans2D1" presStyleIdx="0" presStyleCnt="5" custAng="0" custFlipVert="1"/>
      <dgm:spPr/>
    </dgm:pt>
    <dgm:pt modelId="{C9DCD1AF-9C94-4325-8119-4F91568D9BEE}" type="pres">
      <dgm:prSet presAssocID="{A9A732F3-4689-4DDA-82EE-1E1E83D1DA0C}" presName="connectorText" presStyleLbl="sibTrans2D1" presStyleIdx="0" presStyleCnt="5"/>
      <dgm:spPr/>
    </dgm:pt>
    <dgm:pt modelId="{715EC0CC-0B46-4311-9A42-41110C96851D}" type="pres">
      <dgm:prSet presAssocID="{B6BF16FE-9A37-4C0C-831F-94B63780AAE7}" presName="node" presStyleLbl="node1" presStyleIdx="0" presStyleCnt="5" custScaleX="111358">
        <dgm:presLayoutVars>
          <dgm:bulletEnabled val="1"/>
        </dgm:presLayoutVars>
      </dgm:prSet>
      <dgm:spPr/>
    </dgm:pt>
    <dgm:pt modelId="{C967A165-F827-407C-A33F-6E00CAD1709A}" type="pres">
      <dgm:prSet presAssocID="{A9C4E762-F01D-423E-8B27-CD5872C1E487}" presName="parTrans" presStyleLbl="sibTrans2D1" presStyleIdx="1" presStyleCnt="5" custAng="10800000"/>
      <dgm:spPr/>
    </dgm:pt>
    <dgm:pt modelId="{4FC5ACC8-89B1-4C95-8788-F5E37531659A}" type="pres">
      <dgm:prSet presAssocID="{A9C4E762-F01D-423E-8B27-CD5872C1E487}" presName="connectorText" presStyleLbl="sibTrans2D1" presStyleIdx="1" presStyleCnt="5"/>
      <dgm:spPr/>
    </dgm:pt>
    <dgm:pt modelId="{39193978-734A-41EC-AA1A-D10D37A57553}" type="pres">
      <dgm:prSet presAssocID="{76AAB92B-A518-4C87-982B-4BDA08E3DC93}" presName="node" presStyleLbl="node1" presStyleIdx="1" presStyleCnt="5">
        <dgm:presLayoutVars>
          <dgm:bulletEnabled val="1"/>
        </dgm:presLayoutVars>
      </dgm:prSet>
      <dgm:spPr/>
    </dgm:pt>
    <dgm:pt modelId="{1129C5A0-9832-4565-AFAF-9667E0930BF2}" type="pres">
      <dgm:prSet presAssocID="{645C7E4F-AB09-4A5A-873F-20730DC4E1EB}" presName="parTrans" presStyleLbl="sibTrans2D1" presStyleIdx="2" presStyleCnt="5" custAng="10800000"/>
      <dgm:spPr/>
    </dgm:pt>
    <dgm:pt modelId="{3D1DE85C-851B-4229-A082-BCDEB615A628}" type="pres">
      <dgm:prSet presAssocID="{645C7E4F-AB09-4A5A-873F-20730DC4E1EB}" presName="connectorText" presStyleLbl="sibTrans2D1" presStyleIdx="2" presStyleCnt="5"/>
      <dgm:spPr/>
    </dgm:pt>
    <dgm:pt modelId="{BA2ABF1D-66D9-4EE9-ACAD-DB0BD5CC173D}" type="pres">
      <dgm:prSet presAssocID="{A8D31DC0-3AF5-44AA-AD4E-F27C745BD17C}" presName="node" presStyleLbl="node1" presStyleIdx="2" presStyleCnt="5">
        <dgm:presLayoutVars>
          <dgm:bulletEnabled val="1"/>
        </dgm:presLayoutVars>
      </dgm:prSet>
      <dgm:spPr/>
    </dgm:pt>
    <dgm:pt modelId="{BD139856-E2D7-4935-A248-B4CB2DB7A251}" type="pres">
      <dgm:prSet presAssocID="{3F766265-BA67-4955-9E59-727F40EDCAA4}" presName="parTrans" presStyleLbl="sibTrans2D1" presStyleIdx="3" presStyleCnt="5" custAng="10800000"/>
      <dgm:spPr/>
    </dgm:pt>
    <dgm:pt modelId="{587FDAA8-5835-4D2F-9258-70D18D252A71}" type="pres">
      <dgm:prSet presAssocID="{3F766265-BA67-4955-9E59-727F40EDCAA4}" presName="connectorText" presStyleLbl="sibTrans2D1" presStyleIdx="3" presStyleCnt="5"/>
      <dgm:spPr/>
    </dgm:pt>
    <dgm:pt modelId="{9446A9ED-DF0E-4F66-B6F9-9D139CE8E16C}" type="pres">
      <dgm:prSet presAssocID="{D33D0497-D282-4D72-9129-FE3929BD346A}" presName="node" presStyleLbl="node1" presStyleIdx="3" presStyleCnt="5">
        <dgm:presLayoutVars>
          <dgm:bulletEnabled val="1"/>
        </dgm:presLayoutVars>
      </dgm:prSet>
      <dgm:spPr/>
    </dgm:pt>
    <dgm:pt modelId="{D7664262-79B9-45FC-8F30-415B23D28A93}" type="pres">
      <dgm:prSet presAssocID="{62307859-1AEB-473B-9725-CFDFF21AF448}" presName="parTrans" presStyleLbl="sibTrans2D1" presStyleIdx="4" presStyleCnt="5" custAng="10800000"/>
      <dgm:spPr/>
    </dgm:pt>
    <dgm:pt modelId="{29AEA3C4-F9A1-4173-8C7E-44A1145E45F3}" type="pres">
      <dgm:prSet presAssocID="{62307859-1AEB-473B-9725-CFDFF21AF448}" presName="connectorText" presStyleLbl="sibTrans2D1" presStyleIdx="4" presStyleCnt="5"/>
      <dgm:spPr/>
    </dgm:pt>
    <dgm:pt modelId="{AEC00875-BC6C-4743-B962-7AEA98FC8743}" type="pres">
      <dgm:prSet presAssocID="{FB3B916A-2073-4084-98AB-FCD7982A8280}" presName="node" presStyleLbl="node1" presStyleIdx="4" presStyleCnt="5">
        <dgm:presLayoutVars>
          <dgm:bulletEnabled val="1"/>
        </dgm:presLayoutVars>
      </dgm:prSet>
      <dgm:spPr/>
    </dgm:pt>
  </dgm:ptLst>
  <dgm:cxnLst>
    <dgm:cxn modelId="{E549031B-1E30-4987-BB36-8E7533B6B6B6}" type="presOf" srcId="{3F766265-BA67-4955-9E59-727F40EDCAA4}" destId="{587FDAA8-5835-4D2F-9258-70D18D252A71}" srcOrd="1" destOrd="0" presId="urn:microsoft.com/office/officeart/2005/8/layout/radial5"/>
    <dgm:cxn modelId="{588B8423-5D3A-4077-83A4-42F99112F2E3}" type="presOf" srcId="{A9C4E762-F01D-423E-8B27-CD5872C1E487}" destId="{C967A165-F827-407C-A33F-6E00CAD1709A}" srcOrd="0" destOrd="0" presId="urn:microsoft.com/office/officeart/2005/8/layout/radial5"/>
    <dgm:cxn modelId="{0F3CDC3E-749C-4D2F-9A52-6D7070C117BB}" type="presOf" srcId="{FB3B916A-2073-4084-98AB-FCD7982A8280}" destId="{AEC00875-BC6C-4743-B962-7AEA98FC8743}" srcOrd="0" destOrd="0" presId="urn:microsoft.com/office/officeart/2005/8/layout/radial5"/>
    <dgm:cxn modelId="{CC290B65-9A01-4C5C-96F6-74211D58C893}" type="presOf" srcId="{A9A732F3-4689-4DDA-82EE-1E1E83D1DA0C}" destId="{C9DCD1AF-9C94-4325-8119-4F91568D9BEE}" srcOrd="1" destOrd="0" presId="urn:microsoft.com/office/officeart/2005/8/layout/radial5"/>
    <dgm:cxn modelId="{D036DD47-2A6C-44AF-A410-6324D5AB8535}" srcId="{49F9AA64-EB0E-4A33-8EC5-3EF07CECDAEE}" destId="{A8D31DC0-3AF5-44AA-AD4E-F27C745BD17C}" srcOrd="2" destOrd="0" parTransId="{645C7E4F-AB09-4A5A-873F-20730DC4E1EB}" sibTransId="{2B39FCA4-4FDF-4F0C-A026-C6D98049B385}"/>
    <dgm:cxn modelId="{2D45286A-009A-4A0C-BB4A-16CBB81923D6}" srcId="{49F9AA64-EB0E-4A33-8EC5-3EF07CECDAEE}" destId="{D33D0497-D282-4D72-9129-FE3929BD346A}" srcOrd="3" destOrd="0" parTransId="{3F766265-BA67-4955-9E59-727F40EDCAA4}" sibTransId="{072C3EA5-B3DC-49B5-9D6A-898DAA47BDE9}"/>
    <dgm:cxn modelId="{8D3D7F4C-6339-4E22-8624-86098AB06B4C}" type="presOf" srcId="{645C7E4F-AB09-4A5A-873F-20730DC4E1EB}" destId="{3D1DE85C-851B-4229-A082-BCDEB615A628}" srcOrd="1" destOrd="0" presId="urn:microsoft.com/office/officeart/2005/8/layout/radial5"/>
    <dgm:cxn modelId="{27CAF14D-6A46-4AB3-AF95-6426FFC54B31}" type="presOf" srcId="{D33D0497-D282-4D72-9129-FE3929BD346A}" destId="{9446A9ED-DF0E-4F66-B6F9-9D139CE8E16C}" srcOrd="0" destOrd="0" presId="urn:microsoft.com/office/officeart/2005/8/layout/radial5"/>
    <dgm:cxn modelId="{BF7BCD50-F232-4F69-B679-15D98969F265}" type="presOf" srcId="{B6BF16FE-9A37-4C0C-831F-94B63780AAE7}" destId="{715EC0CC-0B46-4311-9A42-41110C96851D}" srcOrd="0" destOrd="0" presId="urn:microsoft.com/office/officeart/2005/8/layout/radial5"/>
    <dgm:cxn modelId="{F100F457-4D74-4E65-AFE3-8408241F5EBD}" type="presOf" srcId="{62307859-1AEB-473B-9725-CFDFF21AF448}" destId="{29AEA3C4-F9A1-4173-8C7E-44A1145E45F3}" srcOrd="1" destOrd="0" presId="urn:microsoft.com/office/officeart/2005/8/layout/radial5"/>
    <dgm:cxn modelId="{4ABEAD8F-07FA-46F7-93D9-0578A95070FC}" srcId="{DFC00B5A-D6C2-4122-849B-BFC196A16D20}" destId="{49F9AA64-EB0E-4A33-8EC5-3EF07CECDAEE}" srcOrd="0" destOrd="0" parTransId="{6545886B-A18A-4DF3-A266-DEC9B67844DD}" sibTransId="{164ACBE6-1CFD-4F9E-98E7-22A195ACE68C}"/>
    <dgm:cxn modelId="{F3AA1093-9A51-4F59-9A35-C32BFCC1F9C4}" srcId="{49F9AA64-EB0E-4A33-8EC5-3EF07CECDAEE}" destId="{76AAB92B-A518-4C87-982B-4BDA08E3DC93}" srcOrd="1" destOrd="0" parTransId="{A9C4E762-F01D-423E-8B27-CD5872C1E487}" sibTransId="{5CADB852-B41D-4627-8128-4F98AEED997C}"/>
    <dgm:cxn modelId="{4B49DE98-81F2-4800-B8E4-C4C4D08DA96D}" type="presOf" srcId="{62307859-1AEB-473B-9725-CFDFF21AF448}" destId="{D7664262-79B9-45FC-8F30-415B23D28A93}" srcOrd="0" destOrd="0" presId="urn:microsoft.com/office/officeart/2005/8/layout/radial5"/>
    <dgm:cxn modelId="{41F1E3A9-64DD-42AC-A200-BF53D0A1C5A7}" type="presOf" srcId="{645C7E4F-AB09-4A5A-873F-20730DC4E1EB}" destId="{1129C5A0-9832-4565-AFAF-9667E0930BF2}" srcOrd="0" destOrd="0" presId="urn:microsoft.com/office/officeart/2005/8/layout/radial5"/>
    <dgm:cxn modelId="{400348CD-5773-4AC7-BE93-8342B8F89399}" type="presOf" srcId="{3F766265-BA67-4955-9E59-727F40EDCAA4}" destId="{BD139856-E2D7-4935-A248-B4CB2DB7A251}" srcOrd="0" destOrd="0" presId="urn:microsoft.com/office/officeart/2005/8/layout/radial5"/>
    <dgm:cxn modelId="{2658B6D4-51EB-47D8-98E3-42D1B5E94356}" type="presOf" srcId="{76AAB92B-A518-4C87-982B-4BDA08E3DC93}" destId="{39193978-734A-41EC-AA1A-D10D37A57553}" srcOrd="0" destOrd="0" presId="urn:microsoft.com/office/officeart/2005/8/layout/radial5"/>
    <dgm:cxn modelId="{F990DAD7-A490-4237-9A3C-11F532850956}" type="presOf" srcId="{A9A732F3-4689-4DDA-82EE-1E1E83D1DA0C}" destId="{FC8B8F05-E090-4C41-A55F-452989226A77}" srcOrd="0" destOrd="0" presId="urn:microsoft.com/office/officeart/2005/8/layout/radial5"/>
    <dgm:cxn modelId="{F89C0ADA-BF03-4868-8141-2F59C900C4A8}" type="presOf" srcId="{A8D31DC0-3AF5-44AA-AD4E-F27C745BD17C}" destId="{BA2ABF1D-66D9-4EE9-ACAD-DB0BD5CC173D}" srcOrd="0" destOrd="0" presId="urn:microsoft.com/office/officeart/2005/8/layout/radial5"/>
    <dgm:cxn modelId="{50D242DF-4881-4710-878E-545A176CE05E}" type="presOf" srcId="{49F9AA64-EB0E-4A33-8EC5-3EF07CECDAEE}" destId="{348E5A64-1A3E-4496-8B6C-8AF929A6062C}" srcOrd="0" destOrd="0" presId="urn:microsoft.com/office/officeart/2005/8/layout/radial5"/>
    <dgm:cxn modelId="{E3EB47E6-867C-4C5C-86E4-1B2DD85FE28D}" type="presOf" srcId="{DFC00B5A-D6C2-4122-849B-BFC196A16D20}" destId="{A848228B-67B7-4390-8E62-A3909EB44E07}" srcOrd="0" destOrd="0" presId="urn:microsoft.com/office/officeart/2005/8/layout/radial5"/>
    <dgm:cxn modelId="{CCC9B1E8-5B4D-46E5-86DA-08A83AF58014}" type="presOf" srcId="{A9C4E762-F01D-423E-8B27-CD5872C1E487}" destId="{4FC5ACC8-89B1-4C95-8788-F5E37531659A}" srcOrd="1" destOrd="0" presId="urn:microsoft.com/office/officeart/2005/8/layout/radial5"/>
    <dgm:cxn modelId="{53B9CFEA-6674-46AB-94E6-EFB5CC742617}" srcId="{49F9AA64-EB0E-4A33-8EC5-3EF07CECDAEE}" destId="{B6BF16FE-9A37-4C0C-831F-94B63780AAE7}" srcOrd="0" destOrd="0" parTransId="{A9A732F3-4689-4DDA-82EE-1E1E83D1DA0C}" sibTransId="{6656D933-E099-4B8B-A694-46B3558D05BC}"/>
    <dgm:cxn modelId="{FD751CF8-C6A8-4598-93EF-348C7F8B80FE}" srcId="{49F9AA64-EB0E-4A33-8EC5-3EF07CECDAEE}" destId="{FB3B916A-2073-4084-98AB-FCD7982A8280}" srcOrd="4" destOrd="0" parTransId="{62307859-1AEB-473B-9725-CFDFF21AF448}" sibTransId="{BC6E8ED7-9E47-460A-B7F2-1D369673DB1F}"/>
    <dgm:cxn modelId="{8E44D375-441E-43C5-8FA3-A342005B31CC}" type="presParOf" srcId="{A848228B-67B7-4390-8E62-A3909EB44E07}" destId="{348E5A64-1A3E-4496-8B6C-8AF929A6062C}" srcOrd="0" destOrd="0" presId="urn:microsoft.com/office/officeart/2005/8/layout/radial5"/>
    <dgm:cxn modelId="{A7E6043C-81E8-4363-AAB1-68E12F9951D2}" type="presParOf" srcId="{A848228B-67B7-4390-8E62-A3909EB44E07}" destId="{FC8B8F05-E090-4C41-A55F-452989226A77}" srcOrd="1" destOrd="0" presId="urn:microsoft.com/office/officeart/2005/8/layout/radial5"/>
    <dgm:cxn modelId="{C3A89777-4F33-401D-9E90-8C311948B9FE}" type="presParOf" srcId="{FC8B8F05-E090-4C41-A55F-452989226A77}" destId="{C9DCD1AF-9C94-4325-8119-4F91568D9BEE}" srcOrd="0" destOrd="0" presId="urn:microsoft.com/office/officeart/2005/8/layout/radial5"/>
    <dgm:cxn modelId="{6358CBE9-8CC2-4547-91CB-E4DCE98B2E0D}" type="presParOf" srcId="{A848228B-67B7-4390-8E62-A3909EB44E07}" destId="{715EC0CC-0B46-4311-9A42-41110C96851D}" srcOrd="2" destOrd="0" presId="urn:microsoft.com/office/officeart/2005/8/layout/radial5"/>
    <dgm:cxn modelId="{54C2AE20-5E08-4EDB-8ECA-348235FD4917}" type="presParOf" srcId="{A848228B-67B7-4390-8E62-A3909EB44E07}" destId="{C967A165-F827-407C-A33F-6E00CAD1709A}" srcOrd="3" destOrd="0" presId="urn:microsoft.com/office/officeart/2005/8/layout/radial5"/>
    <dgm:cxn modelId="{8501F883-BF03-4FF5-9757-99EEE3F1DD94}" type="presParOf" srcId="{C967A165-F827-407C-A33F-6E00CAD1709A}" destId="{4FC5ACC8-89B1-4C95-8788-F5E37531659A}" srcOrd="0" destOrd="0" presId="urn:microsoft.com/office/officeart/2005/8/layout/radial5"/>
    <dgm:cxn modelId="{5A7BB340-95C6-4674-9790-AD7FEE9AD0A1}" type="presParOf" srcId="{A848228B-67B7-4390-8E62-A3909EB44E07}" destId="{39193978-734A-41EC-AA1A-D10D37A57553}" srcOrd="4" destOrd="0" presId="urn:microsoft.com/office/officeart/2005/8/layout/radial5"/>
    <dgm:cxn modelId="{6428EF47-E02C-4288-A58F-FDFAA9DC9A1F}" type="presParOf" srcId="{A848228B-67B7-4390-8E62-A3909EB44E07}" destId="{1129C5A0-9832-4565-AFAF-9667E0930BF2}" srcOrd="5" destOrd="0" presId="urn:microsoft.com/office/officeart/2005/8/layout/radial5"/>
    <dgm:cxn modelId="{2A2913E3-D52E-4DF3-B8F5-E369E481F46F}" type="presParOf" srcId="{1129C5A0-9832-4565-AFAF-9667E0930BF2}" destId="{3D1DE85C-851B-4229-A082-BCDEB615A628}" srcOrd="0" destOrd="0" presId="urn:microsoft.com/office/officeart/2005/8/layout/radial5"/>
    <dgm:cxn modelId="{DB5F1A62-2DE8-480D-AA04-9B87627C51D4}" type="presParOf" srcId="{A848228B-67B7-4390-8E62-A3909EB44E07}" destId="{BA2ABF1D-66D9-4EE9-ACAD-DB0BD5CC173D}" srcOrd="6" destOrd="0" presId="urn:microsoft.com/office/officeart/2005/8/layout/radial5"/>
    <dgm:cxn modelId="{6C191D3B-69E2-4690-8B20-426DA157716D}" type="presParOf" srcId="{A848228B-67B7-4390-8E62-A3909EB44E07}" destId="{BD139856-E2D7-4935-A248-B4CB2DB7A251}" srcOrd="7" destOrd="0" presId="urn:microsoft.com/office/officeart/2005/8/layout/radial5"/>
    <dgm:cxn modelId="{699FE21B-7122-4913-881C-909ADCA502F8}" type="presParOf" srcId="{BD139856-E2D7-4935-A248-B4CB2DB7A251}" destId="{587FDAA8-5835-4D2F-9258-70D18D252A71}" srcOrd="0" destOrd="0" presId="urn:microsoft.com/office/officeart/2005/8/layout/radial5"/>
    <dgm:cxn modelId="{82832506-9B90-478D-B6F9-5615CA9F9CB0}" type="presParOf" srcId="{A848228B-67B7-4390-8E62-A3909EB44E07}" destId="{9446A9ED-DF0E-4F66-B6F9-9D139CE8E16C}" srcOrd="8" destOrd="0" presId="urn:microsoft.com/office/officeart/2005/8/layout/radial5"/>
    <dgm:cxn modelId="{2C8E7C08-852E-4CF6-859C-1029441FDEA2}" type="presParOf" srcId="{A848228B-67B7-4390-8E62-A3909EB44E07}" destId="{D7664262-79B9-45FC-8F30-415B23D28A93}" srcOrd="9" destOrd="0" presId="urn:microsoft.com/office/officeart/2005/8/layout/radial5"/>
    <dgm:cxn modelId="{7F244EAA-7EE4-4148-905A-2EFAAF811A0C}" type="presParOf" srcId="{D7664262-79B9-45FC-8F30-415B23D28A93}" destId="{29AEA3C4-F9A1-4173-8C7E-44A1145E45F3}" srcOrd="0" destOrd="0" presId="urn:microsoft.com/office/officeart/2005/8/layout/radial5"/>
    <dgm:cxn modelId="{70304461-828D-4E73-82A3-0906D6AE683B}" type="presParOf" srcId="{A848228B-67B7-4390-8E62-A3909EB44E07}" destId="{AEC00875-BC6C-4743-B962-7AEA98FC8743}"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7641FA-8AF0-4340-AE23-5A12B74EF5F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BAE6036E-D9A7-4B91-8712-ADA630BEC09C}">
      <dgm:prSet phldrT="[Texto]" custT="1"/>
      <dgm:spPr>
        <a:solidFill>
          <a:schemeClr val="bg1">
            <a:lumMod val="95000"/>
            <a:alpha val="90000"/>
          </a:schemeClr>
        </a:solidFill>
      </dgm:spPr>
      <dgm:t>
        <a:bodyPr/>
        <a:lstStyle/>
        <a:p>
          <a:r>
            <a:rPr lang="es-ES" sz="1600" dirty="0"/>
            <a:t>Cribado de varices 1 año antes del embarazo</a:t>
          </a:r>
        </a:p>
      </dgm:t>
    </dgm:pt>
    <dgm:pt modelId="{584319AC-2225-4803-B256-76457E90B45D}" type="parTrans" cxnId="{B4CCCE4F-FDBA-49E5-9185-93B137086916}">
      <dgm:prSet/>
      <dgm:spPr/>
      <dgm:t>
        <a:bodyPr/>
        <a:lstStyle/>
        <a:p>
          <a:endParaRPr lang="es-ES" sz="1600"/>
        </a:p>
      </dgm:t>
    </dgm:pt>
    <dgm:pt modelId="{38B72E58-C189-49CA-8862-BE9B5D9D5E87}" type="sibTrans" cxnId="{B4CCCE4F-FDBA-49E5-9185-93B137086916}">
      <dgm:prSet/>
      <dgm:spPr/>
      <dgm:t>
        <a:bodyPr/>
        <a:lstStyle/>
        <a:p>
          <a:endParaRPr lang="es-ES" sz="1600"/>
        </a:p>
      </dgm:t>
    </dgm:pt>
    <dgm:pt modelId="{19F37125-ADBD-4F67-8785-5997D1F3818C}">
      <dgm:prSet phldrT="[Texto]" custT="1"/>
      <dgm:spPr/>
      <dgm:t>
        <a:bodyPr/>
        <a:lstStyle/>
        <a:p>
          <a:r>
            <a:rPr lang="es-ES" sz="1600" dirty="0"/>
            <a:t>SI</a:t>
          </a:r>
        </a:p>
      </dgm:t>
    </dgm:pt>
    <dgm:pt modelId="{1B301631-1D00-4015-817B-BE4C9B3D1AAB}" type="parTrans" cxnId="{83A59883-BFD3-4B1B-A05D-3A0534D2C15F}">
      <dgm:prSet/>
      <dgm:spPr/>
      <dgm:t>
        <a:bodyPr/>
        <a:lstStyle/>
        <a:p>
          <a:endParaRPr lang="es-ES" sz="1600"/>
        </a:p>
      </dgm:t>
    </dgm:pt>
    <dgm:pt modelId="{3DF5A324-7A7E-4916-933E-3559AE75C0D3}" type="sibTrans" cxnId="{83A59883-BFD3-4B1B-A05D-3A0534D2C15F}">
      <dgm:prSet/>
      <dgm:spPr/>
      <dgm:t>
        <a:bodyPr/>
        <a:lstStyle/>
        <a:p>
          <a:endParaRPr lang="es-ES" sz="1600"/>
        </a:p>
      </dgm:t>
    </dgm:pt>
    <dgm:pt modelId="{B7D8A8C7-FCC2-4CA0-952C-2755EBFCAC27}">
      <dgm:prSet phldrT="[Texto]" custT="1"/>
      <dgm:spPr/>
      <dgm:t>
        <a:bodyPr/>
        <a:lstStyle/>
        <a:p>
          <a:r>
            <a:rPr lang="es-ES" sz="1600" dirty="0"/>
            <a:t>NO VARICES</a:t>
          </a:r>
        </a:p>
      </dgm:t>
    </dgm:pt>
    <dgm:pt modelId="{0C586AF8-0403-417F-A853-378D1F96E5A4}" type="parTrans" cxnId="{76AB8367-CE3F-43A2-8671-EC776A41968C}">
      <dgm:prSet/>
      <dgm:spPr/>
      <dgm:t>
        <a:bodyPr/>
        <a:lstStyle/>
        <a:p>
          <a:endParaRPr lang="es-ES" sz="1600"/>
        </a:p>
      </dgm:t>
    </dgm:pt>
    <dgm:pt modelId="{067392C8-381B-4C23-91BF-2ACBC469CE89}" type="sibTrans" cxnId="{76AB8367-CE3F-43A2-8671-EC776A41968C}">
      <dgm:prSet/>
      <dgm:spPr/>
      <dgm:t>
        <a:bodyPr/>
        <a:lstStyle/>
        <a:p>
          <a:endParaRPr lang="es-ES" sz="1600"/>
        </a:p>
      </dgm:t>
    </dgm:pt>
    <dgm:pt modelId="{AF7FEC4C-F67A-4EBC-A793-62815E5A41E6}">
      <dgm:prSet phldrT="[Texto]" custT="1"/>
      <dgm:spPr/>
      <dgm:t>
        <a:bodyPr/>
        <a:lstStyle/>
        <a:p>
          <a:r>
            <a:rPr lang="es-ES" sz="1600" dirty="0"/>
            <a:t>VARICES PEQUEÑAS &lt;5 mm</a:t>
          </a:r>
        </a:p>
      </dgm:t>
    </dgm:pt>
    <dgm:pt modelId="{160DBA2D-98D0-400F-8C4E-ADC70CEB5DB6}" type="parTrans" cxnId="{1C745C54-0624-4CAD-9FB0-B00E2A980984}">
      <dgm:prSet/>
      <dgm:spPr/>
      <dgm:t>
        <a:bodyPr/>
        <a:lstStyle/>
        <a:p>
          <a:endParaRPr lang="es-ES" sz="1600"/>
        </a:p>
      </dgm:t>
    </dgm:pt>
    <dgm:pt modelId="{1B4AA200-8B37-4D68-BA46-FF7C96C5BCE5}" type="sibTrans" cxnId="{1C745C54-0624-4CAD-9FB0-B00E2A980984}">
      <dgm:prSet/>
      <dgm:spPr/>
      <dgm:t>
        <a:bodyPr/>
        <a:lstStyle/>
        <a:p>
          <a:endParaRPr lang="es-ES" sz="1600"/>
        </a:p>
      </dgm:t>
    </dgm:pt>
    <dgm:pt modelId="{DA3E4A9C-3E0F-4396-984D-2C88067A2F25}">
      <dgm:prSet phldrT="[Texto]" custT="1"/>
      <dgm:spPr/>
      <dgm:t>
        <a:bodyPr/>
        <a:lstStyle/>
        <a:p>
          <a:r>
            <a:rPr lang="es-ES" sz="1600" dirty="0"/>
            <a:t>NO</a:t>
          </a:r>
        </a:p>
      </dgm:t>
    </dgm:pt>
    <dgm:pt modelId="{4D8053A7-DE7C-4727-BDC1-13B489D2D10D}" type="parTrans" cxnId="{ADF57AA1-A22C-4018-9317-494E244FD673}">
      <dgm:prSet/>
      <dgm:spPr/>
      <dgm:t>
        <a:bodyPr/>
        <a:lstStyle/>
        <a:p>
          <a:endParaRPr lang="es-ES" sz="1600"/>
        </a:p>
      </dgm:t>
    </dgm:pt>
    <dgm:pt modelId="{B07E621B-9B64-4931-869A-262DBFBC31BD}" type="sibTrans" cxnId="{ADF57AA1-A22C-4018-9317-494E244FD673}">
      <dgm:prSet/>
      <dgm:spPr/>
      <dgm:t>
        <a:bodyPr/>
        <a:lstStyle/>
        <a:p>
          <a:endParaRPr lang="es-ES" sz="1600"/>
        </a:p>
      </dgm:t>
    </dgm:pt>
    <dgm:pt modelId="{1E9F081C-19D2-4CF6-9356-A1986F7EC12F}">
      <dgm:prSet phldrT="[Texto]" custT="1"/>
      <dgm:spPr/>
      <dgm:t>
        <a:bodyPr/>
        <a:lstStyle/>
        <a:p>
          <a:r>
            <a:rPr lang="es-ES" sz="1500" dirty="0"/>
            <a:t>GASTRO 2º TRIMESTRE EMBARAZO</a:t>
          </a:r>
        </a:p>
      </dgm:t>
    </dgm:pt>
    <dgm:pt modelId="{50D8C473-F342-491E-803F-F5FC7AAD7934}" type="parTrans" cxnId="{1BA6E18E-73F3-4BC9-8915-E87D67C6A8A0}">
      <dgm:prSet/>
      <dgm:spPr/>
      <dgm:t>
        <a:bodyPr/>
        <a:lstStyle/>
        <a:p>
          <a:endParaRPr lang="es-ES" sz="1600"/>
        </a:p>
      </dgm:t>
    </dgm:pt>
    <dgm:pt modelId="{DD662819-B1BE-4B60-BC2D-05663358244C}" type="sibTrans" cxnId="{1BA6E18E-73F3-4BC9-8915-E87D67C6A8A0}">
      <dgm:prSet/>
      <dgm:spPr/>
      <dgm:t>
        <a:bodyPr/>
        <a:lstStyle/>
        <a:p>
          <a:endParaRPr lang="es-ES" sz="1600"/>
        </a:p>
      </dgm:t>
    </dgm:pt>
    <dgm:pt modelId="{799038C5-015B-404A-BD69-209B8B99579D}">
      <dgm:prSet phldrT="[Texto]" custT="1"/>
      <dgm:spPr/>
      <dgm:t>
        <a:bodyPr/>
        <a:lstStyle/>
        <a:p>
          <a:r>
            <a:rPr lang="es-ES" sz="1400" dirty="0"/>
            <a:t>VARICES MEDIANAS-GRANDES&gt;5 mm</a:t>
          </a:r>
        </a:p>
      </dgm:t>
    </dgm:pt>
    <dgm:pt modelId="{E8595B72-F098-45F4-84D9-10EB4F171E90}" type="parTrans" cxnId="{18B37559-BDD9-4350-AF68-CE2C6E4F3ACE}">
      <dgm:prSet/>
      <dgm:spPr/>
      <dgm:t>
        <a:bodyPr/>
        <a:lstStyle/>
        <a:p>
          <a:endParaRPr lang="es-ES" sz="1600"/>
        </a:p>
      </dgm:t>
    </dgm:pt>
    <dgm:pt modelId="{571B4613-471C-4284-99D8-2897B19C78E3}" type="sibTrans" cxnId="{18B37559-BDD9-4350-AF68-CE2C6E4F3ACE}">
      <dgm:prSet/>
      <dgm:spPr/>
      <dgm:t>
        <a:bodyPr/>
        <a:lstStyle/>
        <a:p>
          <a:endParaRPr lang="es-ES" sz="1600"/>
        </a:p>
      </dgm:t>
    </dgm:pt>
    <dgm:pt modelId="{6F9DF830-9ACD-4FEA-81D7-7211EE71AC0C}">
      <dgm:prSet phldrT="[Texto]" custT="1"/>
      <dgm:spPr/>
      <dgm:t>
        <a:bodyPr/>
        <a:lstStyle/>
        <a:p>
          <a:r>
            <a:rPr lang="es-ES" sz="1600" dirty="0"/>
            <a:t>NSBB</a:t>
          </a:r>
        </a:p>
      </dgm:t>
    </dgm:pt>
    <dgm:pt modelId="{AB1FB1B1-06C8-4854-AD1A-11CD969B90DF}" type="parTrans" cxnId="{F7F28D21-3F97-42AC-B572-3BBA060DCF43}">
      <dgm:prSet/>
      <dgm:spPr/>
      <dgm:t>
        <a:bodyPr/>
        <a:lstStyle/>
        <a:p>
          <a:endParaRPr lang="es-ES" sz="1600"/>
        </a:p>
      </dgm:t>
    </dgm:pt>
    <dgm:pt modelId="{DD910FC3-C7C0-4E95-A70E-B9D977398E5C}" type="sibTrans" cxnId="{F7F28D21-3F97-42AC-B572-3BBA060DCF43}">
      <dgm:prSet/>
      <dgm:spPr/>
      <dgm:t>
        <a:bodyPr/>
        <a:lstStyle/>
        <a:p>
          <a:endParaRPr lang="es-ES" sz="1600"/>
        </a:p>
      </dgm:t>
    </dgm:pt>
    <dgm:pt modelId="{9152FFA0-8FF5-4254-8AAA-8B921295CBA9}">
      <dgm:prSet phldrT="[Texto]" custT="1"/>
      <dgm:spPr/>
      <dgm:t>
        <a:bodyPr/>
        <a:lstStyle/>
        <a:p>
          <a:r>
            <a:rPr lang="es-ES" sz="1600" dirty="0"/>
            <a:t>NSBB</a:t>
          </a:r>
        </a:p>
      </dgm:t>
    </dgm:pt>
    <dgm:pt modelId="{50AFCF3C-8996-41ED-81F1-7417EC4234A5}" type="parTrans" cxnId="{21ECBE62-90B8-44BD-B9CB-DF340D37431F}">
      <dgm:prSet/>
      <dgm:spPr/>
      <dgm:t>
        <a:bodyPr/>
        <a:lstStyle/>
        <a:p>
          <a:endParaRPr lang="es-ES" sz="1600"/>
        </a:p>
      </dgm:t>
    </dgm:pt>
    <dgm:pt modelId="{E0F2125D-40C5-4F1D-BC29-07CCDBB7AD98}" type="sibTrans" cxnId="{21ECBE62-90B8-44BD-B9CB-DF340D37431F}">
      <dgm:prSet/>
      <dgm:spPr/>
      <dgm:t>
        <a:bodyPr/>
        <a:lstStyle/>
        <a:p>
          <a:endParaRPr lang="es-ES" sz="1600"/>
        </a:p>
      </dgm:t>
    </dgm:pt>
    <dgm:pt modelId="{A5028BF5-35EF-4204-83AE-EE827A734BF6}">
      <dgm:prSet phldrT="[Texto]" custT="1"/>
      <dgm:spPr/>
      <dgm:t>
        <a:bodyPr/>
        <a:lstStyle/>
        <a:p>
          <a:r>
            <a:rPr lang="es-ES" sz="1500" dirty="0"/>
            <a:t>LVE ERRADICACION</a:t>
          </a:r>
        </a:p>
      </dgm:t>
    </dgm:pt>
    <dgm:pt modelId="{8FDC4388-EE95-487C-84F4-BD9406DC7125}" type="parTrans" cxnId="{B72D8B71-2702-4900-A009-EF8C493FD056}">
      <dgm:prSet/>
      <dgm:spPr/>
      <dgm:t>
        <a:bodyPr/>
        <a:lstStyle/>
        <a:p>
          <a:endParaRPr lang="es-ES" sz="1600"/>
        </a:p>
      </dgm:t>
    </dgm:pt>
    <dgm:pt modelId="{013A7C57-9A37-42CA-A337-A53EA560C0DE}" type="sibTrans" cxnId="{B72D8B71-2702-4900-A009-EF8C493FD056}">
      <dgm:prSet/>
      <dgm:spPr/>
      <dgm:t>
        <a:bodyPr/>
        <a:lstStyle/>
        <a:p>
          <a:endParaRPr lang="es-ES" sz="1600"/>
        </a:p>
      </dgm:t>
    </dgm:pt>
    <dgm:pt modelId="{ECD56C5A-06C4-4D31-AA67-4459B6C4782D}">
      <dgm:prSet phldrT="[Texto]" custT="1"/>
      <dgm:spPr/>
      <dgm:t>
        <a:bodyPr/>
        <a:lstStyle/>
        <a:p>
          <a:r>
            <a:rPr lang="es-ES" sz="1600" dirty="0"/>
            <a:t>Si varices pequeñas NSBB</a:t>
          </a:r>
        </a:p>
      </dgm:t>
    </dgm:pt>
    <dgm:pt modelId="{525EF51A-4021-4266-AABE-3920761AC0C2}" type="parTrans" cxnId="{D6B14DBE-B129-44EA-94BC-426291135D58}">
      <dgm:prSet/>
      <dgm:spPr/>
      <dgm:t>
        <a:bodyPr/>
        <a:lstStyle/>
        <a:p>
          <a:endParaRPr lang="es-ES" sz="1600"/>
        </a:p>
      </dgm:t>
    </dgm:pt>
    <dgm:pt modelId="{2356205E-8AF4-4D3D-9D98-E0F1BDC85F78}" type="sibTrans" cxnId="{D6B14DBE-B129-44EA-94BC-426291135D58}">
      <dgm:prSet/>
      <dgm:spPr/>
      <dgm:t>
        <a:bodyPr/>
        <a:lstStyle/>
        <a:p>
          <a:endParaRPr lang="es-ES" sz="1600"/>
        </a:p>
      </dgm:t>
    </dgm:pt>
    <dgm:pt modelId="{5C8CB53D-7068-473D-B1D8-434A24CD19B5}">
      <dgm:prSet phldrT="[Texto]" custT="1"/>
      <dgm:spPr/>
      <dgm:t>
        <a:bodyPr/>
        <a:lstStyle/>
        <a:p>
          <a:r>
            <a:rPr lang="es-ES" sz="1600" dirty="0"/>
            <a:t>Si medianas o grandes NSBB O LVE</a:t>
          </a:r>
        </a:p>
      </dgm:t>
    </dgm:pt>
    <dgm:pt modelId="{C24C60A6-7FBC-4116-A307-738481F28329}" type="parTrans" cxnId="{E686A228-1EC5-4B34-B4AA-91B526891D57}">
      <dgm:prSet/>
      <dgm:spPr/>
      <dgm:t>
        <a:bodyPr/>
        <a:lstStyle/>
        <a:p>
          <a:endParaRPr lang="es-ES" sz="1600"/>
        </a:p>
      </dgm:t>
    </dgm:pt>
    <dgm:pt modelId="{BAE6BBC4-1A57-4FD1-B2C2-4D0148F89A15}" type="sibTrans" cxnId="{E686A228-1EC5-4B34-B4AA-91B526891D57}">
      <dgm:prSet/>
      <dgm:spPr/>
      <dgm:t>
        <a:bodyPr/>
        <a:lstStyle/>
        <a:p>
          <a:endParaRPr lang="es-ES" sz="1600"/>
        </a:p>
      </dgm:t>
    </dgm:pt>
    <dgm:pt modelId="{A5C65DA1-E80A-4A80-9270-64AEB9452996}" type="pres">
      <dgm:prSet presAssocID="{2F7641FA-8AF0-4340-AE23-5A12B74EF5FE}" presName="hierChild1" presStyleCnt="0">
        <dgm:presLayoutVars>
          <dgm:chPref val="1"/>
          <dgm:dir/>
          <dgm:animOne val="branch"/>
          <dgm:animLvl val="lvl"/>
          <dgm:resizeHandles/>
        </dgm:presLayoutVars>
      </dgm:prSet>
      <dgm:spPr/>
    </dgm:pt>
    <dgm:pt modelId="{7041D475-7D13-4B9E-BA0D-E98A43C71C97}" type="pres">
      <dgm:prSet presAssocID="{BAE6036E-D9A7-4B91-8712-ADA630BEC09C}" presName="hierRoot1" presStyleCnt="0"/>
      <dgm:spPr/>
    </dgm:pt>
    <dgm:pt modelId="{E16CABB3-B3A3-4F8C-940A-C5A2A9770A8C}" type="pres">
      <dgm:prSet presAssocID="{BAE6036E-D9A7-4B91-8712-ADA630BEC09C}" presName="composite" presStyleCnt="0"/>
      <dgm:spPr/>
    </dgm:pt>
    <dgm:pt modelId="{F019BE53-CBD0-4634-BBFF-656828577AA0}" type="pres">
      <dgm:prSet presAssocID="{BAE6036E-D9A7-4B91-8712-ADA630BEC09C}" presName="background" presStyleLbl="node0" presStyleIdx="0" presStyleCnt="1"/>
      <dgm:spPr/>
    </dgm:pt>
    <dgm:pt modelId="{95F358FC-8A34-4F6B-B0FB-7DAEB578D535}" type="pres">
      <dgm:prSet presAssocID="{BAE6036E-D9A7-4B91-8712-ADA630BEC09C}" presName="text" presStyleLbl="fgAcc0" presStyleIdx="0" presStyleCnt="1" custScaleX="156093">
        <dgm:presLayoutVars>
          <dgm:chPref val="3"/>
        </dgm:presLayoutVars>
      </dgm:prSet>
      <dgm:spPr/>
    </dgm:pt>
    <dgm:pt modelId="{7AA294F2-1F9D-4F8E-94CF-0A410E01AD95}" type="pres">
      <dgm:prSet presAssocID="{BAE6036E-D9A7-4B91-8712-ADA630BEC09C}" presName="hierChild2" presStyleCnt="0"/>
      <dgm:spPr/>
    </dgm:pt>
    <dgm:pt modelId="{C2D85B99-A853-48E7-9132-86C11EBB64F9}" type="pres">
      <dgm:prSet presAssocID="{1B301631-1D00-4015-817B-BE4C9B3D1AAB}" presName="Name10" presStyleLbl="parChTrans1D2" presStyleIdx="0" presStyleCnt="2"/>
      <dgm:spPr/>
    </dgm:pt>
    <dgm:pt modelId="{B69F7A0D-F82C-4092-AF4F-45D49249FBE4}" type="pres">
      <dgm:prSet presAssocID="{19F37125-ADBD-4F67-8785-5997D1F3818C}" presName="hierRoot2" presStyleCnt="0"/>
      <dgm:spPr/>
    </dgm:pt>
    <dgm:pt modelId="{529EEDB7-6E12-4AB3-9464-F984D32FC546}" type="pres">
      <dgm:prSet presAssocID="{19F37125-ADBD-4F67-8785-5997D1F3818C}" presName="composite2" presStyleCnt="0"/>
      <dgm:spPr/>
    </dgm:pt>
    <dgm:pt modelId="{FEC292BC-163D-44BF-9770-EE8AA41C4703}" type="pres">
      <dgm:prSet presAssocID="{19F37125-ADBD-4F67-8785-5997D1F3818C}" presName="background2" presStyleLbl="node2" presStyleIdx="0" presStyleCnt="2"/>
      <dgm:spPr/>
    </dgm:pt>
    <dgm:pt modelId="{6B343841-1EBE-413F-9049-9101BBBFEBC8}" type="pres">
      <dgm:prSet presAssocID="{19F37125-ADBD-4F67-8785-5997D1F3818C}" presName="text2" presStyleLbl="fgAcc2" presStyleIdx="0" presStyleCnt="2">
        <dgm:presLayoutVars>
          <dgm:chPref val="3"/>
        </dgm:presLayoutVars>
      </dgm:prSet>
      <dgm:spPr/>
    </dgm:pt>
    <dgm:pt modelId="{D7BFE49D-C5B0-45FE-BE93-56988FD583D0}" type="pres">
      <dgm:prSet presAssocID="{19F37125-ADBD-4F67-8785-5997D1F3818C}" presName="hierChild3" presStyleCnt="0"/>
      <dgm:spPr/>
    </dgm:pt>
    <dgm:pt modelId="{881866AC-81A1-4A20-8083-CAB6832D8099}" type="pres">
      <dgm:prSet presAssocID="{0C586AF8-0403-417F-A853-378D1F96E5A4}" presName="Name17" presStyleLbl="parChTrans1D3" presStyleIdx="0" presStyleCnt="4"/>
      <dgm:spPr/>
    </dgm:pt>
    <dgm:pt modelId="{5C17EF3F-A96E-459B-9195-8AA6D45052BE}" type="pres">
      <dgm:prSet presAssocID="{B7D8A8C7-FCC2-4CA0-952C-2755EBFCAC27}" presName="hierRoot3" presStyleCnt="0"/>
      <dgm:spPr/>
    </dgm:pt>
    <dgm:pt modelId="{C044CE9F-25D2-439E-B5C0-16C4B358E3D7}" type="pres">
      <dgm:prSet presAssocID="{B7D8A8C7-FCC2-4CA0-952C-2755EBFCAC27}" presName="composite3" presStyleCnt="0"/>
      <dgm:spPr/>
    </dgm:pt>
    <dgm:pt modelId="{8B5EAD95-E063-44DD-B3A0-7D1E585AA295}" type="pres">
      <dgm:prSet presAssocID="{B7D8A8C7-FCC2-4CA0-952C-2755EBFCAC27}" presName="background3" presStyleLbl="node3" presStyleIdx="0" presStyleCnt="4"/>
      <dgm:spPr/>
    </dgm:pt>
    <dgm:pt modelId="{1BC0EBD0-E433-41EA-B647-34393E675AC5}" type="pres">
      <dgm:prSet presAssocID="{B7D8A8C7-FCC2-4CA0-952C-2755EBFCAC27}" presName="text3" presStyleLbl="fgAcc3" presStyleIdx="0" presStyleCnt="4">
        <dgm:presLayoutVars>
          <dgm:chPref val="3"/>
        </dgm:presLayoutVars>
      </dgm:prSet>
      <dgm:spPr/>
    </dgm:pt>
    <dgm:pt modelId="{5B74A529-F884-4D72-9FC4-79A73EB23495}" type="pres">
      <dgm:prSet presAssocID="{B7D8A8C7-FCC2-4CA0-952C-2755EBFCAC27}" presName="hierChild4" presStyleCnt="0"/>
      <dgm:spPr/>
    </dgm:pt>
    <dgm:pt modelId="{E6A56BDB-0BF8-4AB1-AF20-4EA5F94EC877}" type="pres">
      <dgm:prSet presAssocID="{160DBA2D-98D0-400F-8C4E-ADC70CEB5DB6}" presName="Name17" presStyleLbl="parChTrans1D3" presStyleIdx="1" presStyleCnt="4"/>
      <dgm:spPr/>
    </dgm:pt>
    <dgm:pt modelId="{C3FF4B3E-F764-4F1B-AF25-BB23B3487F24}" type="pres">
      <dgm:prSet presAssocID="{AF7FEC4C-F67A-4EBC-A793-62815E5A41E6}" presName="hierRoot3" presStyleCnt="0"/>
      <dgm:spPr/>
    </dgm:pt>
    <dgm:pt modelId="{C80E2305-E611-4E13-8976-2813929FC601}" type="pres">
      <dgm:prSet presAssocID="{AF7FEC4C-F67A-4EBC-A793-62815E5A41E6}" presName="composite3" presStyleCnt="0"/>
      <dgm:spPr/>
    </dgm:pt>
    <dgm:pt modelId="{38B9DE8F-9D07-4E4E-B0DB-5D26092DAD25}" type="pres">
      <dgm:prSet presAssocID="{AF7FEC4C-F67A-4EBC-A793-62815E5A41E6}" presName="background3" presStyleLbl="node3" presStyleIdx="1" presStyleCnt="4"/>
      <dgm:spPr/>
    </dgm:pt>
    <dgm:pt modelId="{2444E6BB-3265-46DC-8604-54BE066A9DA0}" type="pres">
      <dgm:prSet presAssocID="{AF7FEC4C-F67A-4EBC-A793-62815E5A41E6}" presName="text3" presStyleLbl="fgAcc3" presStyleIdx="1" presStyleCnt="4">
        <dgm:presLayoutVars>
          <dgm:chPref val="3"/>
        </dgm:presLayoutVars>
      </dgm:prSet>
      <dgm:spPr/>
    </dgm:pt>
    <dgm:pt modelId="{CCB98159-ED05-426B-B412-019F6BD627F1}" type="pres">
      <dgm:prSet presAssocID="{AF7FEC4C-F67A-4EBC-A793-62815E5A41E6}" presName="hierChild4" presStyleCnt="0"/>
      <dgm:spPr/>
    </dgm:pt>
    <dgm:pt modelId="{2FA9AD7A-6519-41DE-83FC-B80FD463D9C0}" type="pres">
      <dgm:prSet presAssocID="{AB1FB1B1-06C8-4854-AD1A-11CD969B90DF}" presName="Name23" presStyleLbl="parChTrans1D4" presStyleIdx="0" presStyleCnt="5"/>
      <dgm:spPr/>
    </dgm:pt>
    <dgm:pt modelId="{DE8ACE64-2FFA-4934-BECB-A027BDCFA1C7}" type="pres">
      <dgm:prSet presAssocID="{6F9DF830-9ACD-4FEA-81D7-7211EE71AC0C}" presName="hierRoot4" presStyleCnt="0"/>
      <dgm:spPr/>
    </dgm:pt>
    <dgm:pt modelId="{8191CFA5-36B8-4AB6-8B84-0DA48251600B}" type="pres">
      <dgm:prSet presAssocID="{6F9DF830-9ACD-4FEA-81D7-7211EE71AC0C}" presName="composite4" presStyleCnt="0"/>
      <dgm:spPr/>
    </dgm:pt>
    <dgm:pt modelId="{385063B5-F8A4-4733-8EEF-F97C531BE40A}" type="pres">
      <dgm:prSet presAssocID="{6F9DF830-9ACD-4FEA-81D7-7211EE71AC0C}" presName="background4" presStyleLbl="node4" presStyleIdx="0" presStyleCnt="5"/>
      <dgm:spPr/>
    </dgm:pt>
    <dgm:pt modelId="{DE56E726-EB4F-4798-91B3-A9267DF0A4C7}" type="pres">
      <dgm:prSet presAssocID="{6F9DF830-9ACD-4FEA-81D7-7211EE71AC0C}" presName="text4" presStyleLbl="fgAcc4" presStyleIdx="0" presStyleCnt="5">
        <dgm:presLayoutVars>
          <dgm:chPref val="3"/>
        </dgm:presLayoutVars>
      </dgm:prSet>
      <dgm:spPr/>
    </dgm:pt>
    <dgm:pt modelId="{9C269DB3-8155-4565-856F-A6978A50F0BD}" type="pres">
      <dgm:prSet presAssocID="{6F9DF830-9ACD-4FEA-81D7-7211EE71AC0C}" presName="hierChild5" presStyleCnt="0"/>
      <dgm:spPr/>
    </dgm:pt>
    <dgm:pt modelId="{2D7F89C7-FED4-47F6-A01A-1A57862DFD13}" type="pres">
      <dgm:prSet presAssocID="{E8595B72-F098-45F4-84D9-10EB4F171E90}" presName="Name17" presStyleLbl="parChTrans1D3" presStyleIdx="2" presStyleCnt="4"/>
      <dgm:spPr/>
    </dgm:pt>
    <dgm:pt modelId="{DDD6A6D1-615A-4B54-9946-C3EB85A24732}" type="pres">
      <dgm:prSet presAssocID="{799038C5-015B-404A-BD69-209B8B99579D}" presName="hierRoot3" presStyleCnt="0"/>
      <dgm:spPr/>
    </dgm:pt>
    <dgm:pt modelId="{D620348E-623F-409B-AEC3-793EC09CA25C}" type="pres">
      <dgm:prSet presAssocID="{799038C5-015B-404A-BD69-209B8B99579D}" presName="composite3" presStyleCnt="0"/>
      <dgm:spPr/>
    </dgm:pt>
    <dgm:pt modelId="{ABC928F3-42B9-44CC-BC91-6575E3DD8E67}" type="pres">
      <dgm:prSet presAssocID="{799038C5-015B-404A-BD69-209B8B99579D}" presName="background3" presStyleLbl="node3" presStyleIdx="2" presStyleCnt="4"/>
      <dgm:spPr/>
    </dgm:pt>
    <dgm:pt modelId="{DB5E586E-B471-4BC8-8E08-5AF0F7EF3615}" type="pres">
      <dgm:prSet presAssocID="{799038C5-015B-404A-BD69-209B8B99579D}" presName="text3" presStyleLbl="fgAcc3" presStyleIdx="2" presStyleCnt="4" custScaleX="124585">
        <dgm:presLayoutVars>
          <dgm:chPref val="3"/>
        </dgm:presLayoutVars>
      </dgm:prSet>
      <dgm:spPr/>
    </dgm:pt>
    <dgm:pt modelId="{2278540E-22B7-4DF5-BD2A-5913962396F3}" type="pres">
      <dgm:prSet presAssocID="{799038C5-015B-404A-BD69-209B8B99579D}" presName="hierChild4" presStyleCnt="0"/>
      <dgm:spPr/>
    </dgm:pt>
    <dgm:pt modelId="{76E2276D-3BBD-4508-A8F6-E8B61B4DFEF1}" type="pres">
      <dgm:prSet presAssocID="{50AFCF3C-8996-41ED-81F1-7417EC4234A5}" presName="Name23" presStyleLbl="parChTrans1D4" presStyleIdx="1" presStyleCnt="5"/>
      <dgm:spPr/>
    </dgm:pt>
    <dgm:pt modelId="{5E2D032A-7493-4458-ABD2-F1ACF0B87DE7}" type="pres">
      <dgm:prSet presAssocID="{9152FFA0-8FF5-4254-8AAA-8B921295CBA9}" presName="hierRoot4" presStyleCnt="0"/>
      <dgm:spPr/>
    </dgm:pt>
    <dgm:pt modelId="{FB8C8B14-33F4-4509-AD65-3D2BEB6E603E}" type="pres">
      <dgm:prSet presAssocID="{9152FFA0-8FF5-4254-8AAA-8B921295CBA9}" presName="composite4" presStyleCnt="0"/>
      <dgm:spPr/>
    </dgm:pt>
    <dgm:pt modelId="{7733769F-7E6D-4479-9E3E-14D08918C5DE}" type="pres">
      <dgm:prSet presAssocID="{9152FFA0-8FF5-4254-8AAA-8B921295CBA9}" presName="background4" presStyleLbl="node4" presStyleIdx="1" presStyleCnt="5"/>
      <dgm:spPr/>
    </dgm:pt>
    <dgm:pt modelId="{07F6FB06-0435-4515-8D10-39D0938CF6A5}" type="pres">
      <dgm:prSet presAssocID="{9152FFA0-8FF5-4254-8AAA-8B921295CBA9}" presName="text4" presStyleLbl="fgAcc4" presStyleIdx="1" presStyleCnt="5">
        <dgm:presLayoutVars>
          <dgm:chPref val="3"/>
        </dgm:presLayoutVars>
      </dgm:prSet>
      <dgm:spPr/>
    </dgm:pt>
    <dgm:pt modelId="{6BD954A5-0AB2-43A7-B9EB-4E3FE9F35949}" type="pres">
      <dgm:prSet presAssocID="{9152FFA0-8FF5-4254-8AAA-8B921295CBA9}" presName="hierChild5" presStyleCnt="0"/>
      <dgm:spPr/>
    </dgm:pt>
    <dgm:pt modelId="{8052DC2C-0154-4E94-A01B-D7A70406E48F}" type="pres">
      <dgm:prSet presAssocID="{8FDC4388-EE95-487C-84F4-BD9406DC7125}" presName="Name23" presStyleLbl="parChTrans1D4" presStyleIdx="2" presStyleCnt="5"/>
      <dgm:spPr/>
    </dgm:pt>
    <dgm:pt modelId="{1EDD4AED-79E9-4B6B-ADF1-5231091C716D}" type="pres">
      <dgm:prSet presAssocID="{A5028BF5-35EF-4204-83AE-EE827A734BF6}" presName="hierRoot4" presStyleCnt="0"/>
      <dgm:spPr/>
    </dgm:pt>
    <dgm:pt modelId="{7990E9F7-6997-451E-ABB7-566CD7340C1A}" type="pres">
      <dgm:prSet presAssocID="{A5028BF5-35EF-4204-83AE-EE827A734BF6}" presName="composite4" presStyleCnt="0"/>
      <dgm:spPr/>
    </dgm:pt>
    <dgm:pt modelId="{2FB7E5E3-56F3-407A-B550-16C8C24BC007}" type="pres">
      <dgm:prSet presAssocID="{A5028BF5-35EF-4204-83AE-EE827A734BF6}" presName="background4" presStyleLbl="node4" presStyleIdx="2" presStyleCnt="5"/>
      <dgm:spPr/>
    </dgm:pt>
    <dgm:pt modelId="{AD1B2C6A-18F8-441A-808A-E33A49564784}" type="pres">
      <dgm:prSet presAssocID="{A5028BF5-35EF-4204-83AE-EE827A734BF6}" presName="text4" presStyleLbl="fgAcc4" presStyleIdx="2" presStyleCnt="5" custScaleX="115960">
        <dgm:presLayoutVars>
          <dgm:chPref val="3"/>
        </dgm:presLayoutVars>
      </dgm:prSet>
      <dgm:spPr/>
    </dgm:pt>
    <dgm:pt modelId="{FAA8D26F-94D2-4011-9EC0-6F997476856D}" type="pres">
      <dgm:prSet presAssocID="{A5028BF5-35EF-4204-83AE-EE827A734BF6}" presName="hierChild5" presStyleCnt="0"/>
      <dgm:spPr/>
    </dgm:pt>
    <dgm:pt modelId="{10E82E5E-D373-4AA1-9965-378BE1D7E39D}" type="pres">
      <dgm:prSet presAssocID="{4D8053A7-DE7C-4727-BDC1-13B489D2D10D}" presName="Name10" presStyleLbl="parChTrans1D2" presStyleIdx="1" presStyleCnt="2"/>
      <dgm:spPr/>
    </dgm:pt>
    <dgm:pt modelId="{9CD822FB-5EED-4594-BE75-63967A967D44}" type="pres">
      <dgm:prSet presAssocID="{DA3E4A9C-3E0F-4396-984D-2C88067A2F25}" presName="hierRoot2" presStyleCnt="0"/>
      <dgm:spPr/>
    </dgm:pt>
    <dgm:pt modelId="{3A95FC0F-5AC2-4494-B3E6-21E77E939EDB}" type="pres">
      <dgm:prSet presAssocID="{DA3E4A9C-3E0F-4396-984D-2C88067A2F25}" presName="composite2" presStyleCnt="0"/>
      <dgm:spPr/>
    </dgm:pt>
    <dgm:pt modelId="{3D5A1B9C-31A1-4CE3-A090-91FF071E4662}" type="pres">
      <dgm:prSet presAssocID="{DA3E4A9C-3E0F-4396-984D-2C88067A2F25}" presName="background2" presStyleLbl="node2" presStyleIdx="1" presStyleCnt="2"/>
      <dgm:spPr/>
    </dgm:pt>
    <dgm:pt modelId="{65880E7E-25C0-431A-8419-CBBCB41A8B96}" type="pres">
      <dgm:prSet presAssocID="{DA3E4A9C-3E0F-4396-984D-2C88067A2F25}" presName="text2" presStyleLbl="fgAcc2" presStyleIdx="1" presStyleCnt="2">
        <dgm:presLayoutVars>
          <dgm:chPref val="3"/>
        </dgm:presLayoutVars>
      </dgm:prSet>
      <dgm:spPr/>
    </dgm:pt>
    <dgm:pt modelId="{40CD9253-E1D3-4904-BDCE-8D4999E9A8B5}" type="pres">
      <dgm:prSet presAssocID="{DA3E4A9C-3E0F-4396-984D-2C88067A2F25}" presName="hierChild3" presStyleCnt="0"/>
      <dgm:spPr/>
    </dgm:pt>
    <dgm:pt modelId="{6C7A2BF0-6804-4DFF-B52F-908DA95AE1A4}" type="pres">
      <dgm:prSet presAssocID="{50D8C473-F342-491E-803F-F5FC7AAD7934}" presName="Name17" presStyleLbl="parChTrans1D3" presStyleIdx="3" presStyleCnt="4"/>
      <dgm:spPr/>
    </dgm:pt>
    <dgm:pt modelId="{2D6D2056-FAEF-4F72-B184-D4B844C5C604}" type="pres">
      <dgm:prSet presAssocID="{1E9F081C-19D2-4CF6-9356-A1986F7EC12F}" presName="hierRoot3" presStyleCnt="0"/>
      <dgm:spPr/>
    </dgm:pt>
    <dgm:pt modelId="{34722FF7-55CA-43F8-B8F0-0F758A97DE09}" type="pres">
      <dgm:prSet presAssocID="{1E9F081C-19D2-4CF6-9356-A1986F7EC12F}" presName="composite3" presStyleCnt="0"/>
      <dgm:spPr/>
    </dgm:pt>
    <dgm:pt modelId="{51040BB2-624F-46DC-90BE-B939D9659AC5}" type="pres">
      <dgm:prSet presAssocID="{1E9F081C-19D2-4CF6-9356-A1986F7EC12F}" presName="background3" presStyleLbl="node3" presStyleIdx="3" presStyleCnt="4"/>
      <dgm:spPr/>
    </dgm:pt>
    <dgm:pt modelId="{E828D76E-7E3C-4C9E-A93A-A9788C5F11C3}" type="pres">
      <dgm:prSet presAssocID="{1E9F081C-19D2-4CF6-9356-A1986F7EC12F}" presName="text3" presStyleLbl="fgAcc3" presStyleIdx="3" presStyleCnt="4">
        <dgm:presLayoutVars>
          <dgm:chPref val="3"/>
        </dgm:presLayoutVars>
      </dgm:prSet>
      <dgm:spPr/>
    </dgm:pt>
    <dgm:pt modelId="{0E8ADD65-79F0-400D-A349-C355DC429A17}" type="pres">
      <dgm:prSet presAssocID="{1E9F081C-19D2-4CF6-9356-A1986F7EC12F}" presName="hierChild4" presStyleCnt="0"/>
      <dgm:spPr/>
    </dgm:pt>
    <dgm:pt modelId="{82FC90B2-F515-46DF-9E91-D500C8374ACE}" type="pres">
      <dgm:prSet presAssocID="{525EF51A-4021-4266-AABE-3920761AC0C2}" presName="Name23" presStyleLbl="parChTrans1D4" presStyleIdx="3" presStyleCnt="5"/>
      <dgm:spPr/>
    </dgm:pt>
    <dgm:pt modelId="{09069972-7E68-4073-B75A-BD79A017281C}" type="pres">
      <dgm:prSet presAssocID="{ECD56C5A-06C4-4D31-AA67-4459B6C4782D}" presName="hierRoot4" presStyleCnt="0"/>
      <dgm:spPr/>
    </dgm:pt>
    <dgm:pt modelId="{D730F06C-7ABD-4E81-AA03-024BF8E77975}" type="pres">
      <dgm:prSet presAssocID="{ECD56C5A-06C4-4D31-AA67-4459B6C4782D}" presName="composite4" presStyleCnt="0"/>
      <dgm:spPr/>
    </dgm:pt>
    <dgm:pt modelId="{B9B1BAD3-A7D8-45CB-8EDA-D2466B6E9BE8}" type="pres">
      <dgm:prSet presAssocID="{ECD56C5A-06C4-4D31-AA67-4459B6C4782D}" presName="background4" presStyleLbl="node4" presStyleIdx="3" presStyleCnt="5"/>
      <dgm:spPr/>
    </dgm:pt>
    <dgm:pt modelId="{597D0276-7215-4870-BAC5-36644DC3E57B}" type="pres">
      <dgm:prSet presAssocID="{ECD56C5A-06C4-4D31-AA67-4459B6C4782D}" presName="text4" presStyleLbl="fgAcc4" presStyleIdx="3" presStyleCnt="5">
        <dgm:presLayoutVars>
          <dgm:chPref val="3"/>
        </dgm:presLayoutVars>
      </dgm:prSet>
      <dgm:spPr/>
    </dgm:pt>
    <dgm:pt modelId="{2F3E88B0-3921-40EB-A57B-6E026594B8ED}" type="pres">
      <dgm:prSet presAssocID="{ECD56C5A-06C4-4D31-AA67-4459B6C4782D}" presName="hierChild5" presStyleCnt="0"/>
      <dgm:spPr/>
    </dgm:pt>
    <dgm:pt modelId="{7BF82ABF-5902-42CD-951A-45C972F5B149}" type="pres">
      <dgm:prSet presAssocID="{C24C60A6-7FBC-4116-A307-738481F28329}" presName="Name23" presStyleLbl="parChTrans1D4" presStyleIdx="4" presStyleCnt="5"/>
      <dgm:spPr/>
    </dgm:pt>
    <dgm:pt modelId="{1519CC2F-62B0-4219-8C9D-AB7D40547767}" type="pres">
      <dgm:prSet presAssocID="{5C8CB53D-7068-473D-B1D8-434A24CD19B5}" presName="hierRoot4" presStyleCnt="0"/>
      <dgm:spPr/>
    </dgm:pt>
    <dgm:pt modelId="{C000DC2B-DE7F-44BB-8C6F-A67AA7098DEB}" type="pres">
      <dgm:prSet presAssocID="{5C8CB53D-7068-473D-B1D8-434A24CD19B5}" presName="composite4" presStyleCnt="0"/>
      <dgm:spPr/>
    </dgm:pt>
    <dgm:pt modelId="{C2C9F8CB-68E8-4009-AADC-7FC821AB1A61}" type="pres">
      <dgm:prSet presAssocID="{5C8CB53D-7068-473D-B1D8-434A24CD19B5}" presName="background4" presStyleLbl="node4" presStyleIdx="4" presStyleCnt="5"/>
      <dgm:spPr/>
    </dgm:pt>
    <dgm:pt modelId="{46EFE813-3C74-4BE3-866A-295EF10A15BA}" type="pres">
      <dgm:prSet presAssocID="{5C8CB53D-7068-473D-B1D8-434A24CD19B5}" presName="text4" presStyleLbl="fgAcc4" presStyleIdx="4" presStyleCnt="5">
        <dgm:presLayoutVars>
          <dgm:chPref val="3"/>
        </dgm:presLayoutVars>
      </dgm:prSet>
      <dgm:spPr/>
    </dgm:pt>
    <dgm:pt modelId="{6EF68C6C-76E6-4B5B-9EEF-309DA0A8581A}" type="pres">
      <dgm:prSet presAssocID="{5C8CB53D-7068-473D-B1D8-434A24CD19B5}" presName="hierChild5" presStyleCnt="0"/>
      <dgm:spPr/>
    </dgm:pt>
  </dgm:ptLst>
  <dgm:cxnLst>
    <dgm:cxn modelId="{E665D000-CC2E-44B8-BE5B-A8E3705788EF}" type="presOf" srcId="{50AFCF3C-8996-41ED-81F1-7417EC4234A5}" destId="{76E2276D-3BBD-4508-A8F6-E8B61B4DFEF1}" srcOrd="0" destOrd="0" presId="urn:microsoft.com/office/officeart/2005/8/layout/hierarchy1"/>
    <dgm:cxn modelId="{8D083B0C-8548-4CDE-8257-5C210FA85C9C}" type="presOf" srcId="{9152FFA0-8FF5-4254-8AAA-8B921295CBA9}" destId="{07F6FB06-0435-4515-8D10-39D0938CF6A5}" srcOrd="0" destOrd="0" presId="urn:microsoft.com/office/officeart/2005/8/layout/hierarchy1"/>
    <dgm:cxn modelId="{68D3BA16-23AB-4F78-AD86-B9393F386276}" type="presOf" srcId="{525EF51A-4021-4266-AABE-3920761AC0C2}" destId="{82FC90B2-F515-46DF-9E91-D500C8374ACE}" srcOrd="0" destOrd="0" presId="urn:microsoft.com/office/officeart/2005/8/layout/hierarchy1"/>
    <dgm:cxn modelId="{10A3FE18-7221-4FE3-98A1-DF9EEF8EA335}" type="presOf" srcId="{A5028BF5-35EF-4204-83AE-EE827A734BF6}" destId="{AD1B2C6A-18F8-441A-808A-E33A49564784}" srcOrd="0" destOrd="0" presId="urn:microsoft.com/office/officeart/2005/8/layout/hierarchy1"/>
    <dgm:cxn modelId="{4637061D-E01A-47EA-9409-C2790EDCCD55}" type="presOf" srcId="{AF7FEC4C-F67A-4EBC-A793-62815E5A41E6}" destId="{2444E6BB-3265-46DC-8604-54BE066A9DA0}" srcOrd="0" destOrd="0" presId="urn:microsoft.com/office/officeart/2005/8/layout/hierarchy1"/>
    <dgm:cxn modelId="{039C331F-CE89-48C0-84FC-013835794792}" type="presOf" srcId="{BAE6036E-D9A7-4B91-8712-ADA630BEC09C}" destId="{95F358FC-8A34-4F6B-B0FB-7DAEB578D535}" srcOrd="0" destOrd="0" presId="urn:microsoft.com/office/officeart/2005/8/layout/hierarchy1"/>
    <dgm:cxn modelId="{F7F28D21-3F97-42AC-B572-3BBA060DCF43}" srcId="{AF7FEC4C-F67A-4EBC-A793-62815E5A41E6}" destId="{6F9DF830-9ACD-4FEA-81D7-7211EE71AC0C}" srcOrd="0" destOrd="0" parTransId="{AB1FB1B1-06C8-4854-AD1A-11CD969B90DF}" sibTransId="{DD910FC3-C7C0-4E95-A70E-B9D977398E5C}"/>
    <dgm:cxn modelId="{20D4CC25-9C4B-4B94-B772-C8EF99234A6B}" type="presOf" srcId="{1E9F081C-19D2-4CF6-9356-A1986F7EC12F}" destId="{E828D76E-7E3C-4C9E-A93A-A9788C5F11C3}" srcOrd="0" destOrd="0" presId="urn:microsoft.com/office/officeart/2005/8/layout/hierarchy1"/>
    <dgm:cxn modelId="{E686A228-1EC5-4B34-B4AA-91B526891D57}" srcId="{1E9F081C-19D2-4CF6-9356-A1986F7EC12F}" destId="{5C8CB53D-7068-473D-B1D8-434A24CD19B5}" srcOrd="1" destOrd="0" parTransId="{C24C60A6-7FBC-4116-A307-738481F28329}" sibTransId="{BAE6BBC4-1A57-4FD1-B2C2-4D0148F89A15}"/>
    <dgm:cxn modelId="{FA93D45C-059D-4876-8F69-3186845CEEDF}" type="presOf" srcId="{1B301631-1D00-4015-817B-BE4C9B3D1AAB}" destId="{C2D85B99-A853-48E7-9132-86C11EBB64F9}" srcOrd="0" destOrd="0" presId="urn:microsoft.com/office/officeart/2005/8/layout/hierarchy1"/>
    <dgm:cxn modelId="{21ECBE62-90B8-44BD-B9CB-DF340D37431F}" srcId="{799038C5-015B-404A-BD69-209B8B99579D}" destId="{9152FFA0-8FF5-4254-8AAA-8B921295CBA9}" srcOrd="0" destOrd="0" parTransId="{50AFCF3C-8996-41ED-81F1-7417EC4234A5}" sibTransId="{E0F2125D-40C5-4F1D-BC29-07CCDBB7AD98}"/>
    <dgm:cxn modelId="{54300A64-ACAF-4D66-8D0F-0EB355078F08}" type="presOf" srcId="{19F37125-ADBD-4F67-8785-5997D1F3818C}" destId="{6B343841-1EBE-413F-9049-9101BBBFEBC8}" srcOrd="0" destOrd="0" presId="urn:microsoft.com/office/officeart/2005/8/layout/hierarchy1"/>
    <dgm:cxn modelId="{76AB8367-CE3F-43A2-8671-EC776A41968C}" srcId="{19F37125-ADBD-4F67-8785-5997D1F3818C}" destId="{B7D8A8C7-FCC2-4CA0-952C-2755EBFCAC27}" srcOrd="0" destOrd="0" parTransId="{0C586AF8-0403-417F-A853-378D1F96E5A4}" sibTransId="{067392C8-381B-4C23-91BF-2ACBC469CE89}"/>
    <dgm:cxn modelId="{B4CCCE4F-FDBA-49E5-9185-93B137086916}" srcId="{2F7641FA-8AF0-4340-AE23-5A12B74EF5FE}" destId="{BAE6036E-D9A7-4B91-8712-ADA630BEC09C}" srcOrd="0" destOrd="0" parTransId="{584319AC-2225-4803-B256-76457E90B45D}" sibTransId="{38B72E58-C189-49CA-8862-BE9B5D9D5E87}"/>
    <dgm:cxn modelId="{B72D8B71-2702-4900-A009-EF8C493FD056}" srcId="{799038C5-015B-404A-BD69-209B8B99579D}" destId="{A5028BF5-35EF-4204-83AE-EE827A734BF6}" srcOrd="1" destOrd="0" parTransId="{8FDC4388-EE95-487C-84F4-BD9406DC7125}" sibTransId="{013A7C57-9A37-42CA-A337-A53EA560C0DE}"/>
    <dgm:cxn modelId="{1C745C54-0624-4CAD-9FB0-B00E2A980984}" srcId="{19F37125-ADBD-4F67-8785-5997D1F3818C}" destId="{AF7FEC4C-F67A-4EBC-A793-62815E5A41E6}" srcOrd="1" destOrd="0" parTransId="{160DBA2D-98D0-400F-8C4E-ADC70CEB5DB6}" sibTransId="{1B4AA200-8B37-4D68-BA46-FF7C96C5BCE5}"/>
    <dgm:cxn modelId="{FC1FCF57-E12B-4AD9-A0E4-ADFEC63057A9}" type="presOf" srcId="{2F7641FA-8AF0-4340-AE23-5A12B74EF5FE}" destId="{A5C65DA1-E80A-4A80-9270-64AEB9452996}" srcOrd="0" destOrd="0" presId="urn:microsoft.com/office/officeart/2005/8/layout/hierarchy1"/>
    <dgm:cxn modelId="{18B37559-BDD9-4350-AF68-CE2C6E4F3ACE}" srcId="{19F37125-ADBD-4F67-8785-5997D1F3818C}" destId="{799038C5-015B-404A-BD69-209B8B99579D}" srcOrd="2" destOrd="0" parTransId="{E8595B72-F098-45F4-84D9-10EB4F171E90}" sibTransId="{571B4613-471C-4284-99D8-2897B19C78E3}"/>
    <dgm:cxn modelId="{5DC4EA82-889C-4184-933A-A7EDBAA88F6E}" type="presOf" srcId="{ECD56C5A-06C4-4D31-AA67-4459B6C4782D}" destId="{597D0276-7215-4870-BAC5-36644DC3E57B}" srcOrd="0" destOrd="0" presId="urn:microsoft.com/office/officeart/2005/8/layout/hierarchy1"/>
    <dgm:cxn modelId="{83A59883-BFD3-4B1B-A05D-3A0534D2C15F}" srcId="{BAE6036E-D9A7-4B91-8712-ADA630BEC09C}" destId="{19F37125-ADBD-4F67-8785-5997D1F3818C}" srcOrd="0" destOrd="0" parTransId="{1B301631-1D00-4015-817B-BE4C9B3D1AAB}" sibTransId="{3DF5A324-7A7E-4916-933E-3559AE75C0D3}"/>
    <dgm:cxn modelId="{B1083285-37EA-4CF5-B0F8-8FF4A0CEA69D}" type="presOf" srcId="{E8595B72-F098-45F4-84D9-10EB4F171E90}" destId="{2D7F89C7-FED4-47F6-A01A-1A57862DFD13}" srcOrd="0" destOrd="0" presId="urn:microsoft.com/office/officeart/2005/8/layout/hierarchy1"/>
    <dgm:cxn modelId="{5651728E-C6D2-41BB-8694-7F37CB0923A0}" type="presOf" srcId="{8FDC4388-EE95-487C-84F4-BD9406DC7125}" destId="{8052DC2C-0154-4E94-A01B-D7A70406E48F}" srcOrd="0" destOrd="0" presId="urn:microsoft.com/office/officeart/2005/8/layout/hierarchy1"/>
    <dgm:cxn modelId="{1BA6E18E-73F3-4BC9-8915-E87D67C6A8A0}" srcId="{DA3E4A9C-3E0F-4396-984D-2C88067A2F25}" destId="{1E9F081C-19D2-4CF6-9356-A1986F7EC12F}" srcOrd="0" destOrd="0" parTransId="{50D8C473-F342-491E-803F-F5FC7AAD7934}" sibTransId="{DD662819-B1BE-4B60-BC2D-05663358244C}"/>
    <dgm:cxn modelId="{9412D395-6925-44A7-A8F2-4AC8AA8EB63B}" type="presOf" srcId="{5C8CB53D-7068-473D-B1D8-434A24CD19B5}" destId="{46EFE813-3C74-4BE3-866A-295EF10A15BA}" srcOrd="0" destOrd="0" presId="urn:microsoft.com/office/officeart/2005/8/layout/hierarchy1"/>
    <dgm:cxn modelId="{0F83249F-1FDA-47BF-96C8-9CA8DE495686}" type="presOf" srcId="{799038C5-015B-404A-BD69-209B8B99579D}" destId="{DB5E586E-B471-4BC8-8E08-5AF0F7EF3615}" srcOrd="0" destOrd="0" presId="urn:microsoft.com/office/officeart/2005/8/layout/hierarchy1"/>
    <dgm:cxn modelId="{ADF57AA1-A22C-4018-9317-494E244FD673}" srcId="{BAE6036E-D9A7-4B91-8712-ADA630BEC09C}" destId="{DA3E4A9C-3E0F-4396-984D-2C88067A2F25}" srcOrd="1" destOrd="0" parTransId="{4D8053A7-DE7C-4727-BDC1-13B489D2D10D}" sibTransId="{B07E621B-9B64-4931-869A-262DBFBC31BD}"/>
    <dgm:cxn modelId="{115421AF-EC53-448E-B02F-7935976D3E0F}" type="presOf" srcId="{50D8C473-F342-491E-803F-F5FC7AAD7934}" destId="{6C7A2BF0-6804-4DFF-B52F-908DA95AE1A4}" srcOrd="0" destOrd="0" presId="urn:microsoft.com/office/officeart/2005/8/layout/hierarchy1"/>
    <dgm:cxn modelId="{65FE63B2-9CE6-4C16-BA73-A972536C6D3D}" type="presOf" srcId="{0C586AF8-0403-417F-A853-378D1F96E5A4}" destId="{881866AC-81A1-4A20-8083-CAB6832D8099}" srcOrd="0" destOrd="0" presId="urn:microsoft.com/office/officeart/2005/8/layout/hierarchy1"/>
    <dgm:cxn modelId="{0AC35BB3-DC70-416F-8112-32D3A57DD19F}" type="presOf" srcId="{4D8053A7-DE7C-4727-BDC1-13B489D2D10D}" destId="{10E82E5E-D373-4AA1-9965-378BE1D7E39D}" srcOrd="0" destOrd="0" presId="urn:microsoft.com/office/officeart/2005/8/layout/hierarchy1"/>
    <dgm:cxn modelId="{24CBDFB7-43F9-471F-A63F-D00EF14BB9F6}" type="presOf" srcId="{AB1FB1B1-06C8-4854-AD1A-11CD969B90DF}" destId="{2FA9AD7A-6519-41DE-83FC-B80FD463D9C0}" srcOrd="0" destOrd="0" presId="urn:microsoft.com/office/officeart/2005/8/layout/hierarchy1"/>
    <dgm:cxn modelId="{D6B14DBE-B129-44EA-94BC-426291135D58}" srcId="{1E9F081C-19D2-4CF6-9356-A1986F7EC12F}" destId="{ECD56C5A-06C4-4D31-AA67-4459B6C4782D}" srcOrd="0" destOrd="0" parTransId="{525EF51A-4021-4266-AABE-3920761AC0C2}" sibTransId="{2356205E-8AF4-4D3D-9D98-E0F1BDC85F78}"/>
    <dgm:cxn modelId="{F27CE3C3-042F-47B7-9EA0-280F735DEF85}" type="presOf" srcId="{6F9DF830-9ACD-4FEA-81D7-7211EE71AC0C}" destId="{DE56E726-EB4F-4798-91B3-A9267DF0A4C7}" srcOrd="0" destOrd="0" presId="urn:microsoft.com/office/officeart/2005/8/layout/hierarchy1"/>
    <dgm:cxn modelId="{A5CE4DDA-42F2-471D-BB57-E86288EAB3A9}" type="presOf" srcId="{C24C60A6-7FBC-4116-A307-738481F28329}" destId="{7BF82ABF-5902-42CD-951A-45C972F5B149}" srcOrd="0" destOrd="0" presId="urn:microsoft.com/office/officeart/2005/8/layout/hierarchy1"/>
    <dgm:cxn modelId="{E66F56E3-86EF-4244-93D5-E39B78E4BB3E}" type="presOf" srcId="{160DBA2D-98D0-400F-8C4E-ADC70CEB5DB6}" destId="{E6A56BDB-0BF8-4AB1-AF20-4EA5F94EC877}" srcOrd="0" destOrd="0" presId="urn:microsoft.com/office/officeart/2005/8/layout/hierarchy1"/>
    <dgm:cxn modelId="{0D8A3CE7-B370-45B8-B944-56E4B42FD72B}" type="presOf" srcId="{DA3E4A9C-3E0F-4396-984D-2C88067A2F25}" destId="{65880E7E-25C0-431A-8419-CBBCB41A8B96}" srcOrd="0" destOrd="0" presId="urn:microsoft.com/office/officeart/2005/8/layout/hierarchy1"/>
    <dgm:cxn modelId="{12A7C9E7-3770-4C6C-94A3-D3BB7F993A05}" type="presOf" srcId="{B7D8A8C7-FCC2-4CA0-952C-2755EBFCAC27}" destId="{1BC0EBD0-E433-41EA-B647-34393E675AC5}" srcOrd="0" destOrd="0" presId="urn:microsoft.com/office/officeart/2005/8/layout/hierarchy1"/>
    <dgm:cxn modelId="{75885C0D-5D1E-4E96-B9AD-16797139CB9A}" type="presParOf" srcId="{A5C65DA1-E80A-4A80-9270-64AEB9452996}" destId="{7041D475-7D13-4B9E-BA0D-E98A43C71C97}" srcOrd="0" destOrd="0" presId="urn:microsoft.com/office/officeart/2005/8/layout/hierarchy1"/>
    <dgm:cxn modelId="{917FA24E-AA23-47CC-9DE6-433EB4CE0EBD}" type="presParOf" srcId="{7041D475-7D13-4B9E-BA0D-E98A43C71C97}" destId="{E16CABB3-B3A3-4F8C-940A-C5A2A9770A8C}" srcOrd="0" destOrd="0" presId="urn:microsoft.com/office/officeart/2005/8/layout/hierarchy1"/>
    <dgm:cxn modelId="{28718DB1-7A15-4A57-8FF1-E70AB13B1E40}" type="presParOf" srcId="{E16CABB3-B3A3-4F8C-940A-C5A2A9770A8C}" destId="{F019BE53-CBD0-4634-BBFF-656828577AA0}" srcOrd="0" destOrd="0" presId="urn:microsoft.com/office/officeart/2005/8/layout/hierarchy1"/>
    <dgm:cxn modelId="{7C4F9710-B28E-4BB6-BE7D-FF5958B25571}" type="presParOf" srcId="{E16CABB3-B3A3-4F8C-940A-C5A2A9770A8C}" destId="{95F358FC-8A34-4F6B-B0FB-7DAEB578D535}" srcOrd="1" destOrd="0" presId="urn:microsoft.com/office/officeart/2005/8/layout/hierarchy1"/>
    <dgm:cxn modelId="{2E2CF541-7C2A-497D-9E65-A919E94AAEAE}" type="presParOf" srcId="{7041D475-7D13-4B9E-BA0D-E98A43C71C97}" destId="{7AA294F2-1F9D-4F8E-94CF-0A410E01AD95}" srcOrd="1" destOrd="0" presId="urn:microsoft.com/office/officeart/2005/8/layout/hierarchy1"/>
    <dgm:cxn modelId="{CA5BCC76-9F67-4761-87DF-F664101B59EB}" type="presParOf" srcId="{7AA294F2-1F9D-4F8E-94CF-0A410E01AD95}" destId="{C2D85B99-A853-48E7-9132-86C11EBB64F9}" srcOrd="0" destOrd="0" presId="urn:microsoft.com/office/officeart/2005/8/layout/hierarchy1"/>
    <dgm:cxn modelId="{4230552B-6E63-4950-9AFF-89A3B471F782}" type="presParOf" srcId="{7AA294F2-1F9D-4F8E-94CF-0A410E01AD95}" destId="{B69F7A0D-F82C-4092-AF4F-45D49249FBE4}" srcOrd="1" destOrd="0" presId="urn:microsoft.com/office/officeart/2005/8/layout/hierarchy1"/>
    <dgm:cxn modelId="{0D894659-4483-4731-9526-8324AFA2C8C6}" type="presParOf" srcId="{B69F7A0D-F82C-4092-AF4F-45D49249FBE4}" destId="{529EEDB7-6E12-4AB3-9464-F984D32FC546}" srcOrd="0" destOrd="0" presId="urn:microsoft.com/office/officeart/2005/8/layout/hierarchy1"/>
    <dgm:cxn modelId="{5EFEC419-DA5E-4084-816C-0D20EB47493A}" type="presParOf" srcId="{529EEDB7-6E12-4AB3-9464-F984D32FC546}" destId="{FEC292BC-163D-44BF-9770-EE8AA41C4703}" srcOrd="0" destOrd="0" presId="urn:microsoft.com/office/officeart/2005/8/layout/hierarchy1"/>
    <dgm:cxn modelId="{BE7D99BE-2A59-4B1A-989B-BB3C2000EE06}" type="presParOf" srcId="{529EEDB7-6E12-4AB3-9464-F984D32FC546}" destId="{6B343841-1EBE-413F-9049-9101BBBFEBC8}" srcOrd="1" destOrd="0" presId="urn:microsoft.com/office/officeart/2005/8/layout/hierarchy1"/>
    <dgm:cxn modelId="{62854790-D794-4023-A6E3-A0D629F08E3B}" type="presParOf" srcId="{B69F7A0D-F82C-4092-AF4F-45D49249FBE4}" destId="{D7BFE49D-C5B0-45FE-BE93-56988FD583D0}" srcOrd="1" destOrd="0" presId="urn:microsoft.com/office/officeart/2005/8/layout/hierarchy1"/>
    <dgm:cxn modelId="{0AA3334A-370F-4C40-9017-620050DAC21A}" type="presParOf" srcId="{D7BFE49D-C5B0-45FE-BE93-56988FD583D0}" destId="{881866AC-81A1-4A20-8083-CAB6832D8099}" srcOrd="0" destOrd="0" presId="urn:microsoft.com/office/officeart/2005/8/layout/hierarchy1"/>
    <dgm:cxn modelId="{3AB16619-AFEF-4466-87C2-E5022B4BC821}" type="presParOf" srcId="{D7BFE49D-C5B0-45FE-BE93-56988FD583D0}" destId="{5C17EF3F-A96E-459B-9195-8AA6D45052BE}" srcOrd="1" destOrd="0" presId="urn:microsoft.com/office/officeart/2005/8/layout/hierarchy1"/>
    <dgm:cxn modelId="{398CD21D-A876-48DB-BAB9-6940BAEA045D}" type="presParOf" srcId="{5C17EF3F-A96E-459B-9195-8AA6D45052BE}" destId="{C044CE9F-25D2-439E-B5C0-16C4B358E3D7}" srcOrd="0" destOrd="0" presId="urn:microsoft.com/office/officeart/2005/8/layout/hierarchy1"/>
    <dgm:cxn modelId="{B43C9189-3608-4597-B978-C412E58CB9D4}" type="presParOf" srcId="{C044CE9F-25D2-439E-B5C0-16C4B358E3D7}" destId="{8B5EAD95-E063-44DD-B3A0-7D1E585AA295}" srcOrd="0" destOrd="0" presId="urn:microsoft.com/office/officeart/2005/8/layout/hierarchy1"/>
    <dgm:cxn modelId="{7BBACB74-7DA1-4AF8-96CC-16A1E2AEF112}" type="presParOf" srcId="{C044CE9F-25D2-439E-B5C0-16C4B358E3D7}" destId="{1BC0EBD0-E433-41EA-B647-34393E675AC5}" srcOrd="1" destOrd="0" presId="urn:microsoft.com/office/officeart/2005/8/layout/hierarchy1"/>
    <dgm:cxn modelId="{5CDBDC53-4376-4A8E-977C-B926167FC64D}" type="presParOf" srcId="{5C17EF3F-A96E-459B-9195-8AA6D45052BE}" destId="{5B74A529-F884-4D72-9FC4-79A73EB23495}" srcOrd="1" destOrd="0" presId="urn:microsoft.com/office/officeart/2005/8/layout/hierarchy1"/>
    <dgm:cxn modelId="{E2049C61-E2C6-4CA7-9308-934A77B9AFDC}" type="presParOf" srcId="{D7BFE49D-C5B0-45FE-BE93-56988FD583D0}" destId="{E6A56BDB-0BF8-4AB1-AF20-4EA5F94EC877}" srcOrd="2" destOrd="0" presId="urn:microsoft.com/office/officeart/2005/8/layout/hierarchy1"/>
    <dgm:cxn modelId="{64B5D672-44B2-4A1D-B315-66DF543675E6}" type="presParOf" srcId="{D7BFE49D-C5B0-45FE-BE93-56988FD583D0}" destId="{C3FF4B3E-F764-4F1B-AF25-BB23B3487F24}" srcOrd="3" destOrd="0" presId="urn:microsoft.com/office/officeart/2005/8/layout/hierarchy1"/>
    <dgm:cxn modelId="{E022D70A-A2E6-4184-B258-BC377C6FA7C3}" type="presParOf" srcId="{C3FF4B3E-F764-4F1B-AF25-BB23B3487F24}" destId="{C80E2305-E611-4E13-8976-2813929FC601}" srcOrd="0" destOrd="0" presId="urn:microsoft.com/office/officeart/2005/8/layout/hierarchy1"/>
    <dgm:cxn modelId="{FEB2319E-C7C1-41ED-915E-2B23F0C488A3}" type="presParOf" srcId="{C80E2305-E611-4E13-8976-2813929FC601}" destId="{38B9DE8F-9D07-4E4E-B0DB-5D26092DAD25}" srcOrd="0" destOrd="0" presId="urn:microsoft.com/office/officeart/2005/8/layout/hierarchy1"/>
    <dgm:cxn modelId="{6377936D-4EA7-484D-B337-3CDC1B102148}" type="presParOf" srcId="{C80E2305-E611-4E13-8976-2813929FC601}" destId="{2444E6BB-3265-46DC-8604-54BE066A9DA0}" srcOrd="1" destOrd="0" presId="urn:microsoft.com/office/officeart/2005/8/layout/hierarchy1"/>
    <dgm:cxn modelId="{D8B8A8C4-26EE-4597-88B2-B22FA6E421DA}" type="presParOf" srcId="{C3FF4B3E-F764-4F1B-AF25-BB23B3487F24}" destId="{CCB98159-ED05-426B-B412-019F6BD627F1}" srcOrd="1" destOrd="0" presId="urn:microsoft.com/office/officeart/2005/8/layout/hierarchy1"/>
    <dgm:cxn modelId="{54D13C14-C3AC-4320-A75E-24F29403E747}" type="presParOf" srcId="{CCB98159-ED05-426B-B412-019F6BD627F1}" destId="{2FA9AD7A-6519-41DE-83FC-B80FD463D9C0}" srcOrd="0" destOrd="0" presId="urn:microsoft.com/office/officeart/2005/8/layout/hierarchy1"/>
    <dgm:cxn modelId="{C114500D-D933-4231-AEBD-FD2B32C2BA47}" type="presParOf" srcId="{CCB98159-ED05-426B-B412-019F6BD627F1}" destId="{DE8ACE64-2FFA-4934-BECB-A027BDCFA1C7}" srcOrd="1" destOrd="0" presId="urn:microsoft.com/office/officeart/2005/8/layout/hierarchy1"/>
    <dgm:cxn modelId="{077A4A9E-82E2-4800-9C5A-31E98F7914A9}" type="presParOf" srcId="{DE8ACE64-2FFA-4934-BECB-A027BDCFA1C7}" destId="{8191CFA5-36B8-4AB6-8B84-0DA48251600B}" srcOrd="0" destOrd="0" presId="urn:microsoft.com/office/officeart/2005/8/layout/hierarchy1"/>
    <dgm:cxn modelId="{89BE39AB-F0AB-4213-AA85-E60B817A43F8}" type="presParOf" srcId="{8191CFA5-36B8-4AB6-8B84-0DA48251600B}" destId="{385063B5-F8A4-4733-8EEF-F97C531BE40A}" srcOrd="0" destOrd="0" presId="urn:microsoft.com/office/officeart/2005/8/layout/hierarchy1"/>
    <dgm:cxn modelId="{1DB8B856-88B3-497B-A423-5D339A5D7BCE}" type="presParOf" srcId="{8191CFA5-36B8-4AB6-8B84-0DA48251600B}" destId="{DE56E726-EB4F-4798-91B3-A9267DF0A4C7}" srcOrd="1" destOrd="0" presId="urn:microsoft.com/office/officeart/2005/8/layout/hierarchy1"/>
    <dgm:cxn modelId="{1A149DC8-9949-4F9E-838E-9B68DC1D1F61}" type="presParOf" srcId="{DE8ACE64-2FFA-4934-BECB-A027BDCFA1C7}" destId="{9C269DB3-8155-4565-856F-A6978A50F0BD}" srcOrd="1" destOrd="0" presId="urn:microsoft.com/office/officeart/2005/8/layout/hierarchy1"/>
    <dgm:cxn modelId="{8D388CBD-A2E1-42E7-8301-C880DEB79DD1}" type="presParOf" srcId="{D7BFE49D-C5B0-45FE-BE93-56988FD583D0}" destId="{2D7F89C7-FED4-47F6-A01A-1A57862DFD13}" srcOrd="4" destOrd="0" presId="urn:microsoft.com/office/officeart/2005/8/layout/hierarchy1"/>
    <dgm:cxn modelId="{CE71D15E-4D00-4BFD-8568-01C34DD98D25}" type="presParOf" srcId="{D7BFE49D-C5B0-45FE-BE93-56988FD583D0}" destId="{DDD6A6D1-615A-4B54-9946-C3EB85A24732}" srcOrd="5" destOrd="0" presId="urn:microsoft.com/office/officeart/2005/8/layout/hierarchy1"/>
    <dgm:cxn modelId="{3BC0AC02-BFD0-48CD-9CBC-4139699E03F1}" type="presParOf" srcId="{DDD6A6D1-615A-4B54-9946-C3EB85A24732}" destId="{D620348E-623F-409B-AEC3-793EC09CA25C}" srcOrd="0" destOrd="0" presId="urn:microsoft.com/office/officeart/2005/8/layout/hierarchy1"/>
    <dgm:cxn modelId="{F3EB376C-7583-4062-8AD4-A6E482F81AEC}" type="presParOf" srcId="{D620348E-623F-409B-AEC3-793EC09CA25C}" destId="{ABC928F3-42B9-44CC-BC91-6575E3DD8E67}" srcOrd="0" destOrd="0" presId="urn:microsoft.com/office/officeart/2005/8/layout/hierarchy1"/>
    <dgm:cxn modelId="{064378C0-87B4-4919-A393-C118376D67A3}" type="presParOf" srcId="{D620348E-623F-409B-AEC3-793EC09CA25C}" destId="{DB5E586E-B471-4BC8-8E08-5AF0F7EF3615}" srcOrd="1" destOrd="0" presId="urn:microsoft.com/office/officeart/2005/8/layout/hierarchy1"/>
    <dgm:cxn modelId="{207DA5A6-D10C-4A6B-90D6-29DA5FC10271}" type="presParOf" srcId="{DDD6A6D1-615A-4B54-9946-C3EB85A24732}" destId="{2278540E-22B7-4DF5-BD2A-5913962396F3}" srcOrd="1" destOrd="0" presId="urn:microsoft.com/office/officeart/2005/8/layout/hierarchy1"/>
    <dgm:cxn modelId="{139EF228-7D75-4971-9325-5B265D6DDDC2}" type="presParOf" srcId="{2278540E-22B7-4DF5-BD2A-5913962396F3}" destId="{76E2276D-3BBD-4508-A8F6-E8B61B4DFEF1}" srcOrd="0" destOrd="0" presId="urn:microsoft.com/office/officeart/2005/8/layout/hierarchy1"/>
    <dgm:cxn modelId="{3CEF3D7A-8BC8-4661-A5DD-945A1D09E7BC}" type="presParOf" srcId="{2278540E-22B7-4DF5-BD2A-5913962396F3}" destId="{5E2D032A-7493-4458-ABD2-F1ACF0B87DE7}" srcOrd="1" destOrd="0" presId="urn:microsoft.com/office/officeart/2005/8/layout/hierarchy1"/>
    <dgm:cxn modelId="{449A644D-0BAE-477F-899B-5C255AF56974}" type="presParOf" srcId="{5E2D032A-7493-4458-ABD2-F1ACF0B87DE7}" destId="{FB8C8B14-33F4-4509-AD65-3D2BEB6E603E}" srcOrd="0" destOrd="0" presId="urn:microsoft.com/office/officeart/2005/8/layout/hierarchy1"/>
    <dgm:cxn modelId="{6582432D-496E-42FB-9AF1-FF7608F49B81}" type="presParOf" srcId="{FB8C8B14-33F4-4509-AD65-3D2BEB6E603E}" destId="{7733769F-7E6D-4479-9E3E-14D08918C5DE}" srcOrd="0" destOrd="0" presId="urn:microsoft.com/office/officeart/2005/8/layout/hierarchy1"/>
    <dgm:cxn modelId="{70090329-9A14-4DD3-93BC-02B1F2D279DA}" type="presParOf" srcId="{FB8C8B14-33F4-4509-AD65-3D2BEB6E603E}" destId="{07F6FB06-0435-4515-8D10-39D0938CF6A5}" srcOrd="1" destOrd="0" presId="urn:microsoft.com/office/officeart/2005/8/layout/hierarchy1"/>
    <dgm:cxn modelId="{69DC29A9-761F-4104-8501-DB7696B8204F}" type="presParOf" srcId="{5E2D032A-7493-4458-ABD2-F1ACF0B87DE7}" destId="{6BD954A5-0AB2-43A7-B9EB-4E3FE9F35949}" srcOrd="1" destOrd="0" presId="urn:microsoft.com/office/officeart/2005/8/layout/hierarchy1"/>
    <dgm:cxn modelId="{523BB972-1DB5-4C5A-ABA5-26B06B6C12D1}" type="presParOf" srcId="{2278540E-22B7-4DF5-BD2A-5913962396F3}" destId="{8052DC2C-0154-4E94-A01B-D7A70406E48F}" srcOrd="2" destOrd="0" presId="urn:microsoft.com/office/officeart/2005/8/layout/hierarchy1"/>
    <dgm:cxn modelId="{6EA2F874-95FD-4BD5-A3D4-4469937DBB1B}" type="presParOf" srcId="{2278540E-22B7-4DF5-BD2A-5913962396F3}" destId="{1EDD4AED-79E9-4B6B-ADF1-5231091C716D}" srcOrd="3" destOrd="0" presId="urn:microsoft.com/office/officeart/2005/8/layout/hierarchy1"/>
    <dgm:cxn modelId="{2156D036-6F96-49EC-9838-EAC6DD4F4740}" type="presParOf" srcId="{1EDD4AED-79E9-4B6B-ADF1-5231091C716D}" destId="{7990E9F7-6997-451E-ABB7-566CD7340C1A}" srcOrd="0" destOrd="0" presId="urn:microsoft.com/office/officeart/2005/8/layout/hierarchy1"/>
    <dgm:cxn modelId="{443F724E-2F85-4CC7-AB02-E11D4A99B0F8}" type="presParOf" srcId="{7990E9F7-6997-451E-ABB7-566CD7340C1A}" destId="{2FB7E5E3-56F3-407A-B550-16C8C24BC007}" srcOrd="0" destOrd="0" presId="urn:microsoft.com/office/officeart/2005/8/layout/hierarchy1"/>
    <dgm:cxn modelId="{FEF8A669-E578-4B3D-8014-1D542127BD2D}" type="presParOf" srcId="{7990E9F7-6997-451E-ABB7-566CD7340C1A}" destId="{AD1B2C6A-18F8-441A-808A-E33A49564784}" srcOrd="1" destOrd="0" presId="urn:microsoft.com/office/officeart/2005/8/layout/hierarchy1"/>
    <dgm:cxn modelId="{58B84F82-5669-4969-8602-7ECCFD8817A1}" type="presParOf" srcId="{1EDD4AED-79E9-4B6B-ADF1-5231091C716D}" destId="{FAA8D26F-94D2-4011-9EC0-6F997476856D}" srcOrd="1" destOrd="0" presId="urn:microsoft.com/office/officeart/2005/8/layout/hierarchy1"/>
    <dgm:cxn modelId="{C32153F6-0685-431F-AC2F-B1AC64C67448}" type="presParOf" srcId="{7AA294F2-1F9D-4F8E-94CF-0A410E01AD95}" destId="{10E82E5E-D373-4AA1-9965-378BE1D7E39D}" srcOrd="2" destOrd="0" presId="urn:microsoft.com/office/officeart/2005/8/layout/hierarchy1"/>
    <dgm:cxn modelId="{CB968D59-48A1-4554-980E-A1360A74CB07}" type="presParOf" srcId="{7AA294F2-1F9D-4F8E-94CF-0A410E01AD95}" destId="{9CD822FB-5EED-4594-BE75-63967A967D44}" srcOrd="3" destOrd="0" presId="urn:microsoft.com/office/officeart/2005/8/layout/hierarchy1"/>
    <dgm:cxn modelId="{A8997CA1-E025-4C00-ADDF-9BD3911CED3C}" type="presParOf" srcId="{9CD822FB-5EED-4594-BE75-63967A967D44}" destId="{3A95FC0F-5AC2-4494-B3E6-21E77E939EDB}" srcOrd="0" destOrd="0" presId="urn:microsoft.com/office/officeart/2005/8/layout/hierarchy1"/>
    <dgm:cxn modelId="{EB3D3483-2632-415D-877F-F8E7782E474B}" type="presParOf" srcId="{3A95FC0F-5AC2-4494-B3E6-21E77E939EDB}" destId="{3D5A1B9C-31A1-4CE3-A090-91FF071E4662}" srcOrd="0" destOrd="0" presId="urn:microsoft.com/office/officeart/2005/8/layout/hierarchy1"/>
    <dgm:cxn modelId="{90B48CE6-5F41-4D1B-9F4A-2EE32A83D9C1}" type="presParOf" srcId="{3A95FC0F-5AC2-4494-B3E6-21E77E939EDB}" destId="{65880E7E-25C0-431A-8419-CBBCB41A8B96}" srcOrd="1" destOrd="0" presId="urn:microsoft.com/office/officeart/2005/8/layout/hierarchy1"/>
    <dgm:cxn modelId="{CDA0142C-7D74-4085-9720-6299E4D40439}" type="presParOf" srcId="{9CD822FB-5EED-4594-BE75-63967A967D44}" destId="{40CD9253-E1D3-4904-BDCE-8D4999E9A8B5}" srcOrd="1" destOrd="0" presId="urn:microsoft.com/office/officeart/2005/8/layout/hierarchy1"/>
    <dgm:cxn modelId="{9B8D6FCC-E815-4974-A8A9-6A26EAEA6A05}" type="presParOf" srcId="{40CD9253-E1D3-4904-BDCE-8D4999E9A8B5}" destId="{6C7A2BF0-6804-4DFF-B52F-908DA95AE1A4}" srcOrd="0" destOrd="0" presId="urn:microsoft.com/office/officeart/2005/8/layout/hierarchy1"/>
    <dgm:cxn modelId="{87670FDD-9F8C-4288-A763-13B841D01C57}" type="presParOf" srcId="{40CD9253-E1D3-4904-BDCE-8D4999E9A8B5}" destId="{2D6D2056-FAEF-4F72-B184-D4B844C5C604}" srcOrd="1" destOrd="0" presId="urn:microsoft.com/office/officeart/2005/8/layout/hierarchy1"/>
    <dgm:cxn modelId="{908EF5D7-79AD-4412-B8CC-F134092D1642}" type="presParOf" srcId="{2D6D2056-FAEF-4F72-B184-D4B844C5C604}" destId="{34722FF7-55CA-43F8-B8F0-0F758A97DE09}" srcOrd="0" destOrd="0" presId="urn:microsoft.com/office/officeart/2005/8/layout/hierarchy1"/>
    <dgm:cxn modelId="{5CB839FF-7EDC-4318-BCCD-38B34E0E6465}" type="presParOf" srcId="{34722FF7-55CA-43F8-B8F0-0F758A97DE09}" destId="{51040BB2-624F-46DC-90BE-B939D9659AC5}" srcOrd="0" destOrd="0" presId="urn:microsoft.com/office/officeart/2005/8/layout/hierarchy1"/>
    <dgm:cxn modelId="{8E2269AC-6D8D-4216-ADB4-93952579351D}" type="presParOf" srcId="{34722FF7-55CA-43F8-B8F0-0F758A97DE09}" destId="{E828D76E-7E3C-4C9E-A93A-A9788C5F11C3}" srcOrd="1" destOrd="0" presId="urn:microsoft.com/office/officeart/2005/8/layout/hierarchy1"/>
    <dgm:cxn modelId="{BC1C2990-E0A3-4A9F-9A8B-FED75F348857}" type="presParOf" srcId="{2D6D2056-FAEF-4F72-B184-D4B844C5C604}" destId="{0E8ADD65-79F0-400D-A349-C355DC429A17}" srcOrd="1" destOrd="0" presId="urn:microsoft.com/office/officeart/2005/8/layout/hierarchy1"/>
    <dgm:cxn modelId="{D668A57E-A32C-4D32-8BD2-18205DA9CF4A}" type="presParOf" srcId="{0E8ADD65-79F0-400D-A349-C355DC429A17}" destId="{82FC90B2-F515-46DF-9E91-D500C8374ACE}" srcOrd="0" destOrd="0" presId="urn:microsoft.com/office/officeart/2005/8/layout/hierarchy1"/>
    <dgm:cxn modelId="{DFAC5BC1-1EC2-4074-9ED6-38FC0F9ACC82}" type="presParOf" srcId="{0E8ADD65-79F0-400D-A349-C355DC429A17}" destId="{09069972-7E68-4073-B75A-BD79A017281C}" srcOrd="1" destOrd="0" presId="urn:microsoft.com/office/officeart/2005/8/layout/hierarchy1"/>
    <dgm:cxn modelId="{8D902D8D-F6D2-48D0-BBC3-080D3D08B35C}" type="presParOf" srcId="{09069972-7E68-4073-B75A-BD79A017281C}" destId="{D730F06C-7ABD-4E81-AA03-024BF8E77975}" srcOrd="0" destOrd="0" presId="urn:microsoft.com/office/officeart/2005/8/layout/hierarchy1"/>
    <dgm:cxn modelId="{A228334C-D754-4B12-9B7A-3C55C8331E02}" type="presParOf" srcId="{D730F06C-7ABD-4E81-AA03-024BF8E77975}" destId="{B9B1BAD3-A7D8-45CB-8EDA-D2466B6E9BE8}" srcOrd="0" destOrd="0" presId="urn:microsoft.com/office/officeart/2005/8/layout/hierarchy1"/>
    <dgm:cxn modelId="{57CE94E0-C296-44A6-8DD3-BFD803F17950}" type="presParOf" srcId="{D730F06C-7ABD-4E81-AA03-024BF8E77975}" destId="{597D0276-7215-4870-BAC5-36644DC3E57B}" srcOrd="1" destOrd="0" presId="urn:microsoft.com/office/officeart/2005/8/layout/hierarchy1"/>
    <dgm:cxn modelId="{91501800-C339-42D8-99EC-16F02BD6B8E9}" type="presParOf" srcId="{09069972-7E68-4073-B75A-BD79A017281C}" destId="{2F3E88B0-3921-40EB-A57B-6E026594B8ED}" srcOrd="1" destOrd="0" presId="urn:microsoft.com/office/officeart/2005/8/layout/hierarchy1"/>
    <dgm:cxn modelId="{0DDBB4B8-E399-4DAC-BF8A-D808CCA8D686}" type="presParOf" srcId="{0E8ADD65-79F0-400D-A349-C355DC429A17}" destId="{7BF82ABF-5902-42CD-951A-45C972F5B149}" srcOrd="2" destOrd="0" presId="urn:microsoft.com/office/officeart/2005/8/layout/hierarchy1"/>
    <dgm:cxn modelId="{3B78DF2A-86E6-43A4-B166-77194150B28F}" type="presParOf" srcId="{0E8ADD65-79F0-400D-A349-C355DC429A17}" destId="{1519CC2F-62B0-4219-8C9D-AB7D40547767}" srcOrd="3" destOrd="0" presId="urn:microsoft.com/office/officeart/2005/8/layout/hierarchy1"/>
    <dgm:cxn modelId="{9B30BF62-BC4B-42F9-9703-8E076B1CD2E4}" type="presParOf" srcId="{1519CC2F-62B0-4219-8C9D-AB7D40547767}" destId="{C000DC2B-DE7F-44BB-8C6F-A67AA7098DEB}" srcOrd="0" destOrd="0" presId="urn:microsoft.com/office/officeart/2005/8/layout/hierarchy1"/>
    <dgm:cxn modelId="{58B86276-ADB9-4135-B5B1-97B7B0730931}" type="presParOf" srcId="{C000DC2B-DE7F-44BB-8C6F-A67AA7098DEB}" destId="{C2C9F8CB-68E8-4009-AADC-7FC821AB1A61}" srcOrd="0" destOrd="0" presId="urn:microsoft.com/office/officeart/2005/8/layout/hierarchy1"/>
    <dgm:cxn modelId="{BA238B48-0DC5-42D6-9564-08B66652DB39}" type="presParOf" srcId="{C000DC2B-DE7F-44BB-8C6F-A67AA7098DEB}" destId="{46EFE813-3C74-4BE3-866A-295EF10A15BA}" srcOrd="1" destOrd="0" presId="urn:microsoft.com/office/officeart/2005/8/layout/hierarchy1"/>
    <dgm:cxn modelId="{DB8E6F58-F01A-4A5A-A70B-E6DF5066D126}" type="presParOf" srcId="{1519CC2F-62B0-4219-8C9D-AB7D40547767}" destId="{6EF68C6C-76E6-4B5B-9EEF-309DA0A8581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0CD0C0-C62F-4FC7-A044-6D39D42326F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7A13253A-5C3D-4145-8CC0-12D5CA720DAA}">
      <dgm:prSet phldrT="[Texto]" phldr="0" custT="1"/>
      <dgm:spPr/>
      <dgm:t>
        <a:bodyPr/>
        <a:lstStyle/>
        <a:p>
          <a:r>
            <a:rPr lang="es-ES" sz="2000" dirty="0"/>
            <a:t>Posible Fibrosis Hepática</a:t>
          </a:r>
        </a:p>
      </dgm:t>
    </dgm:pt>
    <dgm:pt modelId="{70BAD1E3-BBC1-4F0E-95F9-400FACE28A47}" type="parTrans" cxnId="{AC63E181-1D88-4687-9A0E-DFD3E7F58BA5}">
      <dgm:prSet/>
      <dgm:spPr/>
      <dgm:t>
        <a:bodyPr/>
        <a:lstStyle/>
        <a:p>
          <a:endParaRPr lang="es-ES" sz="1100"/>
        </a:p>
      </dgm:t>
    </dgm:pt>
    <dgm:pt modelId="{8E221318-FB2F-417D-8A36-74A52BC3F5A5}" type="sibTrans" cxnId="{AC63E181-1D88-4687-9A0E-DFD3E7F58BA5}">
      <dgm:prSet/>
      <dgm:spPr/>
      <dgm:t>
        <a:bodyPr/>
        <a:lstStyle/>
        <a:p>
          <a:endParaRPr lang="es-ES" sz="1100"/>
        </a:p>
      </dgm:t>
    </dgm:pt>
    <dgm:pt modelId="{F2050BCD-F1DF-4CF7-BB76-CFAF1BEB2E9E}">
      <dgm:prSet phldrT="[Texto]" phldr="0" custT="1"/>
      <dgm:spPr/>
      <dgm:t>
        <a:bodyPr/>
        <a:lstStyle/>
        <a:p>
          <a:r>
            <a:rPr lang="es-ES" sz="2000" dirty="0"/>
            <a:t>Fibrosis No HPCS</a:t>
          </a:r>
        </a:p>
      </dgm:t>
    </dgm:pt>
    <dgm:pt modelId="{08B8DF78-C680-4DD1-A987-B39C3F3D1DCF}" type="parTrans" cxnId="{16B75648-D16E-4DDA-A94B-D5E22A1E628B}">
      <dgm:prSet/>
      <dgm:spPr/>
      <dgm:t>
        <a:bodyPr/>
        <a:lstStyle/>
        <a:p>
          <a:endParaRPr lang="es-ES" sz="1100"/>
        </a:p>
      </dgm:t>
    </dgm:pt>
    <dgm:pt modelId="{E36DC629-CCEB-40D9-91A8-8C2AABDF3774}" type="sibTrans" cxnId="{16B75648-D16E-4DDA-A94B-D5E22A1E628B}">
      <dgm:prSet/>
      <dgm:spPr/>
      <dgm:t>
        <a:bodyPr/>
        <a:lstStyle/>
        <a:p>
          <a:endParaRPr lang="es-ES" sz="1100"/>
        </a:p>
      </dgm:t>
    </dgm:pt>
    <dgm:pt modelId="{8CD3D965-6400-4D86-8E24-AFDDB6B0EC65}">
      <dgm:prSet phldrT="[Texto]" phldr="0" custT="1"/>
      <dgm:spPr/>
      <dgm:t>
        <a:bodyPr/>
        <a:lstStyle/>
        <a:p>
          <a:r>
            <a:rPr lang="es-ES" sz="2000" dirty="0"/>
            <a:t>Cirrosis Descompensada</a:t>
          </a:r>
        </a:p>
      </dgm:t>
    </dgm:pt>
    <dgm:pt modelId="{0A451EB8-96DD-4F7C-A622-D9E93CED8515}" type="parTrans" cxnId="{AABD579A-766D-45F6-A6A6-732BCA25FAF9}">
      <dgm:prSet/>
      <dgm:spPr/>
      <dgm:t>
        <a:bodyPr/>
        <a:lstStyle/>
        <a:p>
          <a:endParaRPr lang="es-ES" sz="1100"/>
        </a:p>
      </dgm:t>
    </dgm:pt>
    <dgm:pt modelId="{2F74845D-D34F-4399-B0C6-41F8B582CE46}" type="sibTrans" cxnId="{AABD579A-766D-45F6-A6A6-732BCA25FAF9}">
      <dgm:prSet/>
      <dgm:spPr/>
      <dgm:t>
        <a:bodyPr/>
        <a:lstStyle/>
        <a:p>
          <a:endParaRPr lang="es-ES" sz="1100"/>
        </a:p>
      </dgm:t>
    </dgm:pt>
    <dgm:pt modelId="{6A4981B4-B7E2-4A0B-BB1D-21F286EBA131}">
      <dgm:prSet phldrT="[Texto]" phldr="0" custT="1"/>
      <dgm:spPr/>
      <dgm:t>
        <a:bodyPr/>
        <a:lstStyle/>
        <a:p>
          <a:r>
            <a:rPr lang="es-ES" sz="2000" dirty="0"/>
            <a:t>Probable HPCS</a:t>
          </a:r>
        </a:p>
      </dgm:t>
    </dgm:pt>
    <dgm:pt modelId="{25388325-9BA1-4244-87C6-76F56D69E194}" type="parTrans" cxnId="{391C31E5-3B82-4DA8-AE71-C1F58FE76272}">
      <dgm:prSet/>
      <dgm:spPr/>
      <dgm:t>
        <a:bodyPr/>
        <a:lstStyle/>
        <a:p>
          <a:endParaRPr lang="es-ES" sz="1100"/>
        </a:p>
      </dgm:t>
    </dgm:pt>
    <dgm:pt modelId="{7EF93C77-D765-4FA6-B080-E0BD5DC0FFDB}" type="sibTrans" cxnId="{391C31E5-3B82-4DA8-AE71-C1F58FE76272}">
      <dgm:prSet/>
      <dgm:spPr/>
      <dgm:t>
        <a:bodyPr/>
        <a:lstStyle/>
        <a:p>
          <a:endParaRPr lang="es-ES" sz="1100"/>
        </a:p>
      </dgm:t>
    </dgm:pt>
    <dgm:pt modelId="{722CC99E-552C-4E28-827C-4606626450FD}">
      <dgm:prSet phldrT="[Texto]" phldr="0" custT="1"/>
      <dgm:spPr/>
      <dgm:t>
        <a:bodyPr/>
        <a:lstStyle/>
        <a:p>
          <a:r>
            <a:rPr lang="es-ES" sz="2000"/>
            <a:t>Muy probable HPCS</a:t>
          </a:r>
          <a:endParaRPr lang="es-ES" sz="2000" dirty="0"/>
        </a:p>
      </dgm:t>
    </dgm:pt>
    <dgm:pt modelId="{43CDE15F-1889-4F9A-8F99-258DF472B10E}" type="parTrans" cxnId="{313F1E2E-B60F-4DAE-A86E-D69D8576E50C}">
      <dgm:prSet/>
      <dgm:spPr/>
      <dgm:t>
        <a:bodyPr/>
        <a:lstStyle/>
        <a:p>
          <a:endParaRPr lang="es-ES" sz="1100"/>
        </a:p>
      </dgm:t>
    </dgm:pt>
    <dgm:pt modelId="{63B7B7BF-FB8A-4F05-A5F3-D987BE0AD29C}" type="sibTrans" cxnId="{313F1E2E-B60F-4DAE-A86E-D69D8576E50C}">
      <dgm:prSet/>
      <dgm:spPr/>
      <dgm:t>
        <a:bodyPr/>
        <a:lstStyle/>
        <a:p>
          <a:endParaRPr lang="es-ES" sz="1100"/>
        </a:p>
      </dgm:t>
    </dgm:pt>
    <dgm:pt modelId="{59915B7C-C58D-43F6-81B2-E4FC097122A4}" type="pres">
      <dgm:prSet presAssocID="{400CD0C0-C62F-4FC7-A044-6D39D42326F8}" presName="diagram" presStyleCnt="0">
        <dgm:presLayoutVars>
          <dgm:dir/>
          <dgm:resizeHandles val="exact"/>
        </dgm:presLayoutVars>
      </dgm:prSet>
      <dgm:spPr/>
    </dgm:pt>
    <dgm:pt modelId="{4DBC8D4F-22C5-47D9-B871-C4A641539603}" type="pres">
      <dgm:prSet presAssocID="{7A13253A-5C3D-4145-8CC0-12D5CA720DAA}" presName="node" presStyleLbl="node1" presStyleIdx="0" presStyleCnt="5">
        <dgm:presLayoutVars>
          <dgm:bulletEnabled val="1"/>
        </dgm:presLayoutVars>
      </dgm:prSet>
      <dgm:spPr/>
    </dgm:pt>
    <dgm:pt modelId="{D6FD760E-7D22-48AD-94EB-84564B86B793}" type="pres">
      <dgm:prSet presAssocID="{8E221318-FB2F-417D-8A36-74A52BC3F5A5}" presName="sibTrans" presStyleCnt="0"/>
      <dgm:spPr/>
    </dgm:pt>
    <dgm:pt modelId="{60CB4980-F26D-4A1B-889E-7794A6280DA7}" type="pres">
      <dgm:prSet presAssocID="{F2050BCD-F1DF-4CF7-BB76-CFAF1BEB2E9E}" presName="node" presStyleLbl="node1" presStyleIdx="1" presStyleCnt="5">
        <dgm:presLayoutVars>
          <dgm:bulletEnabled val="1"/>
        </dgm:presLayoutVars>
      </dgm:prSet>
      <dgm:spPr/>
    </dgm:pt>
    <dgm:pt modelId="{D1CD942F-8501-4382-84EE-1FDE7DB3DC6F}" type="pres">
      <dgm:prSet presAssocID="{E36DC629-CCEB-40D9-91A8-8C2AABDF3774}" presName="sibTrans" presStyleCnt="0"/>
      <dgm:spPr/>
    </dgm:pt>
    <dgm:pt modelId="{606CDDAE-9DF8-49F4-9325-2394E670C39D}" type="pres">
      <dgm:prSet presAssocID="{6A4981B4-B7E2-4A0B-BB1D-21F286EBA131}" presName="node" presStyleLbl="node1" presStyleIdx="2" presStyleCnt="5">
        <dgm:presLayoutVars>
          <dgm:bulletEnabled val="1"/>
        </dgm:presLayoutVars>
      </dgm:prSet>
      <dgm:spPr/>
    </dgm:pt>
    <dgm:pt modelId="{8F0BA334-F8ED-4C4B-B797-7181518008C7}" type="pres">
      <dgm:prSet presAssocID="{7EF93C77-D765-4FA6-B080-E0BD5DC0FFDB}" presName="sibTrans" presStyleCnt="0"/>
      <dgm:spPr/>
    </dgm:pt>
    <dgm:pt modelId="{2E668921-9D5D-4532-B8BD-89654CA06C1A}" type="pres">
      <dgm:prSet presAssocID="{722CC99E-552C-4E28-827C-4606626450FD}" presName="node" presStyleLbl="node1" presStyleIdx="3" presStyleCnt="5">
        <dgm:presLayoutVars>
          <dgm:bulletEnabled val="1"/>
        </dgm:presLayoutVars>
      </dgm:prSet>
      <dgm:spPr/>
    </dgm:pt>
    <dgm:pt modelId="{F08A812A-90B7-4363-A8D0-78D178E12CF9}" type="pres">
      <dgm:prSet presAssocID="{63B7B7BF-FB8A-4F05-A5F3-D987BE0AD29C}" presName="sibTrans" presStyleCnt="0"/>
      <dgm:spPr/>
    </dgm:pt>
    <dgm:pt modelId="{E952C237-DDEB-42DD-9626-4C30F97F31DF}" type="pres">
      <dgm:prSet presAssocID="{8CD3D965-6400-4D86-8E24-AFDDB6B0EC65}" presName="node" presStyleLbl="node1" presStyleIdx="4" presStyleCnt="5">
        <dgm:presLayoutVars>
          <dgm:bulletEnabled val="1"/>
        </dgm:presLayoutVars>
      </dgm:prSet>
      <dgm:spPr/>
    </dgm:pt>
  </dgm:ptLst>
  <dgm:cxnLst>
    <dgm:cxn modelId="{313F1E2E-B60F-4DAE-A86E-D69D8576E50C}" srcId="{400CD0C0-C62F-4FC7-A044-6D39D42326F8}" destId="{722CC99E-552C-4E28-827C-4606626450FD}" srcOrd="3" destOrd="0" parTransId="{43CDE15F-1889-4F9A-8F99-258DF472B10E}" sibTransId="{63B7B7BF-FB8A-4F05-A5F3-D987BE0AD29C}"/>
    <dgm:cxn modelId="{19696737-CC04-40C6-A6C4-3B8B47B1CEB5}" type="presOf" srcId="{6A4981B4-B7E2-4A0B-BB1D-21F286EBA131}" destId="{606CDDAE-9DF8-49F4-9325-2394E670C39D}" srcOrd="0" destOrd="0" presId="urn:microsoft.com/office/officeart/2005/8/layout/default"/>
    <dgm:cxn modelId="{16B75648-D16E-4DDA-A94B-D5E22A1E628B}" srcId="{400CD0C0-C62F-4FC7-A044-6D39D42326F8}" destId="{F2050BCD-F1DF-4CF7-BB76-CFAF1BEB2E9E}" srcOrd="1" destOrd="0" parTransId="{08B8DF78-C680-4DD1-A987-B39C3F3D1DCF}" sibTransId="{E36DC629-CCEB-40D9-91A8-8C2AABDF3774}"/>
    <dgm:cxn modelId="{6316517D-CAB8-4867-BAB5-568A67D6F959}" type="presOf" srcId="{722CC99E-552C-4E28-827C-4606626450FD}" destId="{2E668921-9D5D-4532-B8BD-89654CA06C1A}" srcOrd="0" destOrd="0" presId="urn:microsoft.com/office/officeart/2005/8/layout/default"/>
    <dgm:cxn modelId="{AC63E181-1D88-4687-9A0E-DFD3E7F58BA5}" srcId="{400CD0C0-C62F-4FC7-A044-6D39D42326F8}" destId="{7A13253A-5C3D-4145-8CC0-12D5CA720DAA}" srcOrd="0" destOrd="0" parTransId="{70BAD1E3-BBC1-4F0E-95F9-400FACE28A47}" sibTransId="{8E221318-FB2F-417D-8A36-74A52BC3F5A5}"/>
    <dgm:cxn modelId="{AABD579A-766D-45F6-A6A6-732BCA25FAF9}" srcId="{400CD0C0-C62F-4FC7-A044-6D39D42326F8}" destId="{8CD3D965-6400-4D86-8E24-AFDDB6B0EC65}" srcOrd="4" destOrd="0" parTransId="{0A451EB8-96DD-4F7C-A622-D9E93CED8515}" sibTransId="{2F74845D-D34F-4399-B0C6-41F8B582CE46}"/>
    <dgm:cxn modelId="{470FB5BE-5C4F-4FD2-881F-F4CDD549D4C6}" type="presOf" srcId="{F2050BCD-F1DF-4CF7-BB76-CFAF1BEB2E9E}" destId="{60CB4980-F26D-4A1B-889E-7794A6280DA7}" srcOrd="0" destOrd="0" presId="urn:microsoft.com/office/officeart/2005/8/layout/default"/>
    <dgm:cxn modelId="{9E7828C1-BE4A-4B8C-96CD-2838FDDC13B9}" type="presOf" srcId="{8CD3D965-6400-4D86-8E24-AFDDB6B0EC65}" destId="{E952C237-DDEB-42DD-9626-4C30F97F31DF}" srcOrd="0" destOrd="0" presId="urn:microsoft.com/office/officeart/2005/8/layout/default"/>
    <dgm:cxn modelId="{FABB61C9-203D-433D-9CA4-C4879B21BB13}" type="presOf" srcId="{400CD0C0-C62F-4FC7-A044-6D39D42326F8}" destId="{59915B7C-C58D-43F6-81B2-E4FC097122A4}" srcOrd="0" destOrd="0" presId="urn:microsoft.com/office/officeart/2005/8/layout/default"/>
    <dgm:cxn modelId="{391C31E5-3B82-4DA8-AE71-C1F58FE76272}" srcId="{400CD0C0-C62F-4FC7-A044-6D39D42326F8}" destId="{6A4981B4-B7E2-4A0B-BB1D-21F286EBA131}" srcOrd="2" destOrd="0" parTransId="{25388325-9BA1-4244-87C6-76F56D69E194}" sibTransId="{7EF93C77-D765-4FA6-B080-E0BD5DC0FFDB}"/>
    <dgm:cxn modelId="{2AF61EEE-7123-42A7-A0AB-72444BE5343E}" type="presOf" srcId="{7A13253A-5C3D-4145-8CC0-12D5CA720DAA}" destId="{4DBC8D4F-22C5-47D9-B871-C4A641539603}" srcOrd="0" destOrd="0" presId="urn:microsoft.com/office/officeart/2005/8/layout/default"/>
    <dgm:cxn modelId="{20667824-AF1A-48A2-B6BB-2C9BB94CF688}" type="presParOf" srcId="{59915B7C-C58D-43F6-81B2-E4FC097122A4}" destId="{4DBC8D4F-22C5-47D9-B871-C4A641539603}" srcOrd="0" destOrd="0" presId="urn:microsoft.com/office/officeart/2005/8/layout/default"/>
    <dgm:cxn modelId="{48565B84-57F0-4913-B075-141E9D9B4D7F}" type="presParOf" srcId="{59915B7C-C58D-43F6-81B2-E4FC097122A4}" destId="{D6FD760E-7D22-48AD-94EB-84564B86B793}" srcOrd="1" destOrd="0" presId="urn:microsoft.com/office/officeart/2005/8/layout/default"/>
    <dgm:cxn modelId="{3BEE1C54-CF87-4E4D-AF2A-FC9DA809562E}" type="presParOf" srcId="{59915B7C-C58D-43F6-81B2-E4FC097122A4}" destId="{60CB4980-F26D-4A1B-889E-7794A6280DA7}" srcOrd="2" destOrd="0" presId="urn:microsoft.com/office/officeart/2005/8/layout/default"/>
    <dgm:cxn modelId="{96254648-4BA6-46CE-8FB3-A803CA381FE1}" type="presParOf" srcId="{59915B7C-C58D-43F6-81B2-E4FC097122A4}" destId="{D1CD942F-8501-4382-84EE-1FDE7DB3DC6F}" srcOrd="3" destOrd="0" presId="urn:microsoft.com/office/officeart/2005/8/layout/default"/>
    <dgm:cxn modelId="{CBA5F674-0FCA-4529-958E-3B2A33A2C3F7}" type="presParOf" srcId="{59915B7C-C58D-43F6-81B2-E4FC097122A4}" destId="{606CDDAE-9DF8-49F4-9325-2394E670C39D}" srcOrd="4" destOrd="0" presId="urn:microsoft.com/office/officeart/2005/8/layout/default"/>
    <dgm:cxn modelId="{E48EF0DD-CE2B-454F-84BB-930B6DB2A2CC}" type="presParOf" srcId="{59915B7C-C58D-43F6-81B2-E4FC097122A4}" destId="{8F0BA334-F8ED-4C4B-B797-7181518008C7}" srcOrd="5" destOrd="0" presId="urn:microsoft.com/office/officeart/2005/8/layout/default"/>
    <dgm:cxn modelId="{52FEF5B8-D0EC-4984-AF7F-69689C488A12}" type="presParOf" srcId="{59915B7C-C58D-43F6-81B2-E4FC097122A4}" destId="{2E668921-9D5D-4532-B8BD-89654CA06C1A}" srcOrd="6" destOrd="0" presId="urn:microsoft.com/office/officeart/2005/8/layout/default"/>
    <dgm:cxn modelId="{D0CFC737-1F62-4F0C-A6A7-FC3483A93ACB}" type="presParOf" srcId="{59915B7C-C58D-43F6-81B2-E4FC097122A4}" destId="{F08A812A-90B7-4363-A8D0-78D178E12CF9}" srcOrd="7" destOrd="0" presId="urn:microsoft.com/office/officeart/2005/8/layout/default"/>
    <dgm:cxn modelId="{F7F88520-EA7B-4EF6-855D-8A5AC2E1D64C}" type="presParOf" srcId="{59915B7C-C58D-43F6-81B2-E4FC097122A4}" destId="{E952C237-DDEB-42DD-9626-4C30F97F31D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0CD0C0-C62F-4FC7-A044-6D39D42326F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F2050BCD-F1DF-4CF7-BB76-CFAF1BEB2E9E}">
      <dgm:prSet phldrT="[Texto]" phldr="0" custT="1"/>
      <dgm:spPr>
        <a:solidFill>
          <a:srgbClr val="00B050"/>
        </a:solidFill>
      </dgm:spPr>
      <dgm:t>
        <a:bodyPr/>
        <a:lstStyle/>
        <a:p>
          <a:r>
            <a:rPr lang="es-ES" sz="2000" dirty="0"/>
            <a:t>5-9,9 kPa</a:t>
          </a:r>
        </a:p>
      </dgm:t>
    </dgm:pt>
    <dgm:pt modelId="{08B8DF78-C680-4DD1-A987-B39C3F3D1DCF}" type="parTrans" cxnId="{16B75648-D16E-4DDA-A94B-D5E22A1E628B}">
      <dgm:prSet/>
      <dgm:spPr/>
      <dgm:t>
        <a:bodyPr/>
        <a:lstStyle/>
        <a:p>
          <a:endParaRPr lang="es-ES" sz="1100"/>
        </a:p>
      </dgm:t>
    </dgm:pt>
    <dgm:pt modelId="{E36DC629-CCEB-40D9-91A8-8C2AABDF3774}" type="sibTrans" cxnId="{16B75648-D16E-4DDA-A94B-D5E22A1E628B}">
      <dgm:prSet/>
      <dgm:spPr/>
      <dgm:t>
        <a:bodyPr/>
        <a:lstStyle/>
        <a:p>
          <a:endParaRPr lang="es-ES" sz="1100"/>
        </a:p>
      </dgm:t>
    </dgm:pt>
    <dgm:pt modelId="{8CD3D965-6400-4D86-8E24-AFDDB6B0EC65}">
      <dgm:prSet phldrT="[Texto]" phldr="0" custT="1"/>
      <dgm:spPr>
        <a:solidFill>
          <a:schemeClr val="bg1">
            <a:lumMod val="85000"/>
          </a:schemeClr>
        </a:solidFill>
      </dgm:spPr>
      <dgm:t>
        <a:bodyPr/>
        <a:lstStyle/>
        <a:p>
          <a:r>
            <a:rPr lang="es-ES" sz="2000" dirty="0">
              <a:solidFill>
                <a:schemeClr val="tx1">
                  <a:lumMod val="75000"/>
                  <a:lumOff val="25000"/>
                </a:schemeClr>
              </a:solidFill>
            </a:rPr>
            <a:t>NO útil ET</a:t>
          </a:r>
        </a:p>
      </dgm:t>
    </dgm:pt>
    <dgm:pt modelId="{0A451EB8-96DD-4F7C-A622-D9E93CED8515}" type="parTrans" cxnId="{AABD579A-766D-45F6-A6A6-732BCA25FAF9}">
      <dgm:prSet/>
      <dgm:spPr/>
      <dgm:t>
        <a:bodyPr/>
        <a:lstStyle/>
        <a:p>
          <a:endParaRPr lang="es-ES" sz="1100"/>
        </a:p>
      </dgm:t>
    </dgm:pt>
    <dgm:pt modelId="{2F74845D-D34F-4399-B0C6-41F8B582CE46}" type="sibTrans" cxnId="{AABD579A-766D-45F6-A6A6-732BCA25FAF9}">
      <dgm:prSet/>
      <dgm:spPr/>
      <dgm:t>
        <a:bodyPr/>
        <a:lstStyle/>
        <a:p>
          <a:endParaRPr lang="es-ES" sz="1100"/>
        </a:p>
      </dgm:t>
    </dgm:pt>
    <dgm:pt modelId="{6A4981B4-B7E2-4A0B-BB1D-21F286EBA131}">
      <dgm:prSet phldrT="[Texto]" phldr="0" custT="1"/>
      <dgm:spPr>
        <a:solidFill>
          <a:srgbClr val="FFC000"/>
        </a:solidFill>
      </dgm:spPr>
      <dgm:t>
        <a:bodyPr/>
        <a:lstStyle/>
        <a:p>
          <a:r>
            <a:rPr lang="es-ES" sz="2000" dirty="0"/>
            <a:t>10-14 kPa</a:t>
          </a:r>
        </a:p>
      </dgm:t>
    </dgm:pt>
    <dgm:pt modelId="{25388325-9BA1-4244-87C6-76F56D69E194}" type="parTrans" cxnId="{391C31E5-3B82-4DA8-AE71-C1F58FE76272}">
      <dgm:prSet/>
      <dgm:spPr/>
      <dgm:t>
        <a:bodyPr/>
        <a:lstStyle/>
        <a:p>
          <a:endParaRPr lang="es-ES" sz="1100"/>
        </a:p>
      </dgm:t>
    </dgm:pt>
    <dgm:pt modelId="{7EF93C77-D765-4FA6-B080-E0BD5DC0FFDB}" type="sibTrans" cxnId="{391C31E5-3B82-4DA8-AE71-C1F58FE76272}">
      <dgm:prSet/>
      <dgm:spPr/>
      <dgm:t>
        <a:bodyPr/>
        <a:lstStyle/>
        <a:p>
          <a:endParaRPr lang="es-ES" sz="1100"/>
        </a:p>
      </dgm:t>
    </dgm:pt>
    <dgm:pt modelId="{722CC99E-552C-4E28-827C-4606626450FD}">
      <dgm:prSet phldrT="[Texto]" phldr="0" custT="1"/>
      <dgm:spPr>
        <a:solidFill>
          <a:schemeClr val="accent2">
            <a:lumMod val="75000"/>
          </a:schemeClr>
        </a:solidFill>
      </dgm:spPr>
      <dgm:t>
        <a:bodyPr/>
        <a:lstStyle/>
        <a:p>
          <a:r>
            <a:rPr lang="es-ES" sz="2000" dirty="0"/>
            <a:t>15-19,9 kPa</a:t>
          </a:r>
        </a:p>
      </dgm:t>
    </dgm:pt>
    <dgm:pt modelId="{43CDE15F-1889-4F9A-8F99-258DF472B10E}" type="parTrans" cxnId="{313F1E2E-B60F-4DAE-A86E-D69D8576E50C}">
      <dgm:prSet/>
      <dgm:spPr/>
      <dgm:t>
        <a:bodyPr/>
        <a:lstStyle/>
        <a:p>
          <a:endParaRPr lang="es-ES" sz="1100"/>
        </a:p>
      </dgm:t>
    </dgm:pt>
    <dgm:pt modelId="{63B7B7BF-FB8A-4F05-A5F3-D987BE0AD29C}" type="sibTrans" cxnId="{313F1E2E-B60F-4DAE-A86E-D69D8576E50C}">
      <dgm:prSet/>
      <dgm:spPr/>
      <dgm:t>
        <a:bodyPr/>
        <a:lstStyle/>
        <a:p>
          <a:endParaRPr lang="es-ES" sz="1100"/>
        </a:p>
      </dgm:t>
    </dgm:pt>
    <dgm:pt modelId="{CEA39196-BBEC-4F83-9B14-0A3080D09D58}">
      <dgm:prSet phldrT="[Texto]" phldr="0" custT="1"/>
      <dgm:spPr>
        <a:solidFill>
          <a:srgbClr val="FF0000"/>
        </a:solidFill>
      </dgm:spPr>
      <dgm:t>
        <a:bodyPr/>
        <a:lstStyle/>
        <a:p>
          <a:r>
            <a:rPr lang="es-ES" sz="2000" dirty="0"/>
            <a:t>&gt;20 kPa</a:t>
          </a:r>
        </a:p>
      </dgm:t>
    </dgm:pt>
    <dgm:pt modelId="{C487621D-CFDC-4039-961A-ECB9355053D8}" type="parTrans" cxnId="{FB354692-218F-4DE0-900E-21B270471E57}">
      <dgm:prSet/>
      <dgm:spPr/>
      <dgm:t>
        <a:bodyPr/>
        <a:lstStyle/>
        <a:p>
          <a:endParaRPr lang="es-ES"/>
        </a:p>
      </dgm:t>
    </dgm:pt>
    <dgm:pt modelId="{F7729245-2155-4A19-A6A5-59EF102CBEBF}" type="sibTrans" cxnId="{FB354692-218F-4DE0-900E-21B270471E57}">
      <dgm:prSet/>
      <dgm:spPr/>
      <dgm:t>
        <a:bodyPr/>
        <a:lstStyle/>
        <a:p>
          <a:endParaRPr lang="es-ES"/>
        </a:p>
      </dgm:t>
    </dgm:pt>
    <dgm:pt modelId="{59915B7C-C58D-43F6-81B2-E4FC097122A4}" type="pres">
      <dgm:prSet presAssocID="{400CD0C0-C62F-4FC7-A044-6D39D42326F8}" presName="diagram" presStyleCnt="0">
        <dgm:presLayoutVars>
          <dgm:dir/>
          <dgm:resizeHandles val="exact"/>
        </dgm:presLayoutVars>
      </dgm:prSet>
      <dgm:spPr/>
    </dgm:pt>
    <dgm:pt modelId="{60CB4980-F26D-4A1B-889E-7794A6280DA7}" type="pres">
      <dgm:prSet presAssocID="{F2050BCD-F1DF-4CF7-BB76-CFAF1BEB2E9E}" presName="node" presStyleLbl="node1" presStyleIdx="0" presStyleCnt="5">
        <dgm:presLayoutVars>
          <dgm:bulletEnabled val="1"/>
        </dgm:presLayoutVars>
      </dgm:prSet>
      <dgm:spPr/>
    </dgm:pt>
    <dgm:pt modelId="{D1CD942F-8501-4382-84EE-1FDE7DB3DC6F}" type="pres">
      <dgm:prSet presAssocID="{E36DC629-CCEB-40D9-91A8-8C2AABDF3774}" presName="sibTrans" presStyleCnt="0"/>
      <dgm:spPr/>
    </dgm:pt>
    <dgm:pt modelId="{606CDDAE-9DF8-49F4-9325-2394E670C39D}" type="pres">
      <dgm:prSet presAssocID="{6A4981B4-B7E2-4A0B-BB1D-21F286EBA131}" presName="node" presStyleLbl="node1" presStyleIdx="1" presStyleCnt="5">
        <dgm:presLayoutVars>
          <dgm:bulletEnabled val="1"/>
        </dgm:presLayoutVars>
      </dgm:prSet>
      <dgm:spPr/>
    </dgm:pt>
    <dgm:pt modelId="{8F0BA334-F8ED-4C4B-B797-7181518008C7}" type="pres">
      <dgm:prSet presAssocID="{7EF93C77-D765-4FA6-B080-E0BD5DC0FFDB}" presName="sibTrans" presStyleCnt="0"/>
      <dgm:spPr/>
    </dgm:pt>
    <dgm:pt modelId="{2E668921-9D5D-4532-B8BD-89654CA06C1A}" type="pres">
      <dgm:prSet presAssocID="{722CC99E-552C-4E28-827C-4606626450FD}" presName="node" presStyleLbl="node1" presStyleIdx="2" presStyleCnt="5">
        <dgm:presLayoutVars>
          <dgm:bulletEnabled val="1"/>
        </dgm:presLayoutVars>
      </dgm:prSet>
      <dgm:spPr/>
    </dgm:pt>
    <dgm:pt modelId="{F08A812A-90B7-4363-A8D0-78D178E12CF9}" type="pres">
      <dgm:prSet presAssocID="{63B7B7BF-FB8A-4F05-A5F3-D987BE0AD29C}" presName="sibTrans" presStyleCnt="0"/>
      <dgm:spPr/>
    </dgm:pt>
    <dgm:pt modelId="{E5F4E0E4-86AD-4E3B-A468-02BCA397596D}" type="pres">
      <dgm:prSet presAssocID="{CEA39196-BBEC-4F83-9B14-0A3080D09D58}" presName="node" presStyleLbl="node1" presStyleIdx="3" presStyleCnt="5">
        <dgm:presLayoutVars>
          <dgm:bulletEnabled val="1"/>
        </dgm:presLayoutVars>
      </dgm:prSet>
      <dgm:spPr/>
    </dgm:pt>
    <dgm:pt modelId="{EECD08DC-D17C-483C-80BF-DDC5FACDA33C}" type="pres">
      <dgm:prSet presAssocID="{F7729245-2155-4A19-A6A5-59EF102CBEBF}" presName="sibTrans" presStyleCnt="0"/>
      <dgm:spPr/>
    </dgm:pt>
    <dgm:pt modelId="{E952C237-DDEB-42DD-9626-4C30F97F31DF}" type="pres">
      <dgm:prSet presAssocID="{8CD3D965-6400-4D86-8E24-AFDDB6B0EC65}" presName="node" presStyleLbl="node1" presStyleIdx="4" presStyleCnt="5">
        <dgm:presLayoutVars>
          <dgm:bulletEnabled val="1"/>
        </dgm:presLayoutVars>
      </dgm:prSet>
      <dgm:spPr/>
    </dgm:pt>
  </dgm:ptLst>
  <dgm:cxnLst>
    <dgm:cxn modelId="{E3D83F20-D982-48CA-A853-DC2F34FC6A31}" type="presOf" srcId="{CEA39196-BBEC-4F83-9B14-0A3080D09D58}" destId="{E5F4E0E4-86AD-4E3B-A468-02BCA397596D}" srcOrd="0" destOrd="0" presId="urn:microsoft.com/office/officeart/2005/8/layout/default"/>
    <dgm:cxn modelId="{313F1E2E-B60F-4DAE-A86E-D69D8576E50C}" srcId="{400CD0C0-C62F-4FC7-A044-6D39D42326F8}" destId="{722CC99E-552C-4E28-827C-4606626450FD}" srcOrd="2" destOrd="0" parTransId="{43CDE15F-1889-4F9A-8F99-258DF472B10E}" sibTransId="{63B7B7BF-FB8A-4F05-A5F3-D987BE0AD29C}"/>
    <dgm:cxn modelId="{19696737-CC04-40C6-A6C4-3B8B47B1CEB5}" type="presOf" srcId="{6A4981B4-B7E2-4A0B-BB1D-21F286EBA131}" destId="{606CDDAE-9DF8-49F4-9325-2394E670C39D}" srcOrd="0" destOrd="0" presId="urn:microsoft.com/office/officeart/2005/8/layout/default"/>
    <dgm:cxn modelId="{16B75648-D16E-4DDA-A94B-D5E22A1E628B}" srcId="{400CD0C0-C62F-4FC7-A044-6D39D42326F8}" destId="{F2050BCD-F1DF-4CF7-BB76-CFAF1BEB2E9E}" srcOrd="0" destOrd="0" parTransId="{08B8DF78-C680-4DD1-A987-B39C3F3D1DCF}" sibTransId="{E36DC629-CCEB-40D9-91A8-8C2AABDF3774}"/>
    <dgm:cxn modelId="{6316517D-CAB8-4867-BAB5-568A67D6F959}" type="presOf" srcId="{722CC99E-552C-4E28-827C-4606626450FD}" destId="{2E668921-9D5D-4532-B8BD-89654CA06C1A}" srcOrd="0" destOrd="0" presId="urn:microsoft.com/office/officeart/2005/8/layout/default"/>
    <dgm:cxn modelId="{FB354692-218F-4DE0-900E-21B270471E57}" srcId="{400CD0C0-C62F-4FC7-A044-6D39D42326F8}" destId="{CEA39196-BBEC-4F83-9B14-0A3080D09D58}" srcOrd="3" destOrd="0" parTransId="{C487621D-CFDC-4039-961A-ECB9355053D8}" sibTransId="{F7729245-2155-4A19-A6A5-59EF102CBEBF}"/>
    <dgm:cxn modelId="{AABD579A-766D-45F6-A6A6-732BCA25FAF9}" srcId="{400CD0C0-C62F-4FC7-A044-6D39D42326F8}" destId="{8CD3D965-6400-4D86-8E24-AFDDB6B0EC65}" srcOrd="4" destOrd="0" parTransId="{0A451EB8-96DD-4F7C-A622-D9E93CED8515}" sibTransId="{2F74845D-D34F-4399-B0C6-41F8B582CE46}"/>
    <dgm:cxn modelId="{470FB5BE-5C4F-4FD2-881F-F4CDD549D4C6}" type="presOf" srcId="{F2050BCD-F1DF-4CF7-BB76-CFAF1BEB2E9E}" destId="{60CB4980-F26D-4A1B-889E-7794A6280DA7}" srcOrd="0" destOrd="0" presId="urn:microsoft.com/office/officeart/2005/8/layout/default"/>
    <dgm:cxn modelId="{9E7828C1-BE4A-4B8C-96CD-2838FDDC13B9}" type="presOf" srcId="{8CD3D965-6400-4D86-8E24-AFDDB6B0EC65}" destId="{E952C237-DDEB-42DD-9626-4C30F97F31DF}" srcOrd="0" destOrd="0" presId="urn:microsoft.com/office/officeart/2005/8/layout/default"/>
    <dgm:cxn modelId="{FABB61C9-203D-433D-9CA4-C4879B21BB13}" type="presOf" srcId="{400CD0C0-C62F-4FC7-A044-6D39D42326F8}" destId="{59915B7C-C58D-43F6-81B2-E4FC097122A4}" srcOrd="0" destOrd="0" presId="urn:microsoft.com/office/officeart/2005/8/layout/default"/>
    <dgm:cxn modelId="{391C31E5-3B82-4DA8-AE71-C1F58FE76272}" srcId="{400CD0C0-C62F-4FC7-A044-6D39D42326F8}" destId="{6A4981B4-B7E2-4A0B-BB1D-21F286EBA131}" srcOrd="1" destOrd="0" parTransId="{25388325-9BA1-4244-87C6-76F56D69E194}" sibTransId="{7EF93C77-D765-4FA6-B080-E0BD5DC0FFDB}"/>
    <dgm:cxn modelId="{3BEE1C54-CF87-4E4D-AF2A-FC9DA809562E}" type="presParOf" srcId="{59915B7C-C58D-43F6-81B2-E4FC097122A4}" destId="{60CB4980-F26D-4A1B-889E-7794A6280DA7}" srcOrd="0" destOrd="0" presId="urn:microsoft.com/office/officeart/2005/8/layout/default"/>
    <dgm:cxn modelId="{96254648-4BA6-46CE-8FB3-A803CA381FE1}" type="presParOf" srcId="{59915B7C-C58D-43F6-81B2-E4FC097122A4}" destId="{D1CD942F-8501-4382-84EE-1FDE7DB3DC6F}" srcOrd="1" destOrd="0" presId="urn:microsoft.com/office/officeart/2005/8/layout/default"/>
    <dgm:cxn modelId="{CBA5F674-0FCA-4529-958E-3B2A33A2C3F7}" type="presParOf" srcId="{59915B7C-C58D-43F6-81B2-E4FC097122A4}" destId="{606CDDAE-9DF8-49F4-9325-2394E670C39D}" srcOrd="2" destOrd="0" presId="urn:microsoft.com/office/officeart/2005/8/layout/default"/>
    <dgm:cxn modelId="{E48EF0DD-CE2B-454F-84BB-930B6DB2A2CC}" type="presParOf" srcId="{59915B7C-C58D-43F6-81B2-E4FC097122A4}" destId="{8F0BA334-F8ED-4C4B-B797-7181518008C7}" srcOrd="3" destOrd="0" presId="urn:microsoft.com/office/officeart/2005/8/layout/default"/>
    <dgm:cxn modelId="{52FEF5B8-D0EC-4984-AF7F-69689C488A12}" type="presParOf" srcId="{59915B7C-C58D-43F6-81B2-E4FC097122A4}" destId="{2E668921-9D5D-4532-B8BD-89654CA06C1A}" srcOrd="4" destOrd="0" presId="urn:microsoft.com/office/officeart/2005/8/layout/default"/>
    <dgm:cxn modelId="{D0CFC737-1F62-4F0C-A6A7-FC3483A93ACB}" type="presParOf" srcId="{59915B7C-C58D-43F6-81B2-E4FC097122A4}" destId="{F08A812A-90B7-4363-A8D0-78D178E12CF9}" srcOrd="5" destOrd="0" presId="urn:microsoft.com/office/officeart/2005/8/layout/default"/>
    <dgm:cxn modelId="{7820C2F3-F526-45C8-B9A3-A9D49F621636}" type="presParOf" srcId="{59915B7C-C58D-43F6-81B2-E4FC097122A4}" destId="{E5F4E0E4-86AD-4E3B-A468-02BCA397596D}" srcOrd="6" destOrd="0" presId="urn:microsoft.com/office/officeart/2005/8/layout/default"/>
    <dgm:cxn modelId="{6A4AF094-72FE-4FB4-8546-426289F2827E}" type="presParOf" srcId="{59915B7C-C58D-43F6-81B2-E4FC097122A4}" destId="{EECD08DC-D17C-483C-80BF-DDC5FACDA33C}" srcOrd="7" destOrd="0" presId="urn:microsoft.com/office/officeart/2005/8/layout/default"/>
    <dgm:cxn modelId="{F7F88520-EA7B-4EF6-855D-8A5AC2E1D64C}" type="presParOf" srcId="{59915B7C-C58D-43F6-81B2-E4FC097122A4}" destId="{E952C237-DDEB-42DD-9626-4C30F97F31DF}"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0CD0C0-C62F-4FC7-A044-6D39D42326F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F2050BCD-F1DF-4CF7-BB76-CFAF1BEB2E9E}">
      <dgm:prSet phldrT="[Texto]" phldr="0" custT="1"/>
      <dgm:spPr>
        <a:solidFill>
          <a:schemeClr val="bg1">
            <a:lumMod val="85000"/>
          </a:schemeClr>
        </a:solidFill>
      </dgm:spPr>
      <dgm:t>
        <a:bodyPr/>
        <a:lstStyle/>
        <a:p>
          <a:r>
            <a:rPr lang="es-ES" sz="2000" dirty="0">
              <a:solidFill>
                <a:schemeClr val="tx1">
                  <a:lumMod val="75000"/>
                  <a:lumOff val="25000"/>
                </a:schemeClr>
              </a:solidFill>
            </a:rPr>
            <a:t>DESCARTA HPCS</a:t>
          </a:r>
        </a:p>
      </dgm:t>
    </dgm:pt>
    <dgm:pt modelId="{08B8DF78-C680-4DD1-A987-B39C3F3D1DCF}" type="parTrans" cxnId="{16B75648-D16E-4DDA-A94B-D5E22A1E628B}">
      <dgm:prSet/>
      <dgm:spPr/>
      <dgm:t>
        <a:bodyPr/>
        <a:lstStyle/>
        <a:p>
          <a:endParaRPr lang="es-ES" sz="1100"/>
        </a:p>
      </dgm:t>
    </dgm:pt>
    <dgm:pt modelId="{E36DC629-CCEB-40D9-91A8-8C2AABDF3774}" type="sibTrans" cxnId="{16B75648-D16E-4DDA-A94B-D5E22A1E628B}">
      <dgm:prSet/>
      <dgm:spPr/>
      <dgm:t>
        <a:bodyPr/>
        <a:lstStyle/>
        <a:p>
          <a:endParaRPr lang="es-ES" sz="1100"/>
        </a:p>
      </dgm:t>
    </dgm:pt>
    <dgm:pt modelId="{8CD3D965-6400-4D86-8E24-AFDDB6B0EC65}">
      <dgm:prSet phldrT="[Texto]" phldr="0" custT="1"/>
      <dgm:spPr>
        <a:solidFill>
          <a:schemeClr val="bg1">
            <a:lumMod val="85000"/>
          </a:schemeClr>
        </a:solidFill>
      </dgm:spPr>
      <dgm:t>
        <a:bodyPr/>
        <a:lstStyle/>
        <a:p>
          <a:r>
            <a:rPr lang="es-ES" sz="2000" dirty="0">
              <a:solidFill>
                <a:schemeClr val="tx1">
                  <a:lumMod val="75000"/>
                  <a:lumOff val="25000"/>
                </a:schemeClr>
              </a:solidFill>
            </a:rPr>
            <a:t>HTPCS</a:t>
          </a:r>
        </a:p>
      </dgm:t>
    </dgm:pt>
    <dgm:pt modelId="{0A451EB8-96DD-4F7C-A622-D9E93CED8515}" type="parTrans" cxnId="{AABD579A-766D-45F6-A6A6-732BCA25FAF9}">
      <dgm:prSet/>
      <dgm:spPr/>
      <dgm:t>
        <a:bodyPr/>
        <a:lstStyle/>
        <a:p>
          <a:endParaRPr lang="es-ES" sz="1100"/>
        </a:p>
      </dgm:t>
    </dgm:pt>
    <dgm:pt modelId="{2F74845D-D34F-4399-B0C6-41F8B582CE46}" type="sibTrans" cxnId="{AABD579A-766D-45F6-A6A6-732BCA25FAF9}">
      <dgm:prSet/>
      <dgm:spPr/>
      <dgm:t>
        <a:bodyPr/>
        <a:lstStyle/>
        <a:p>
          <a:endParaRPr lang="es-ES" sz="1100"/>
        </a:p>
      </dgm:t>
    </dgm:pt>
    <dgm:pt modelId="{6A4981B4-B7E2-4A0B-BB1D-21F286EBA131}">
      <dgm:prSet phldrT="[Texto]" phldr="0" custT="1"/>
      <dgm:spPr>
        <a:solidFill>
          <a:srgbClr val="FFC000"/>
        </a:solidFill>
      </dgm:spPr>
      <dgm:t>
        <a:bodyPr/>
        <a:lstStyle/>
        <a:p>
          <a:r>
            <a:rPr lang="es-ES" sz="2000" dirty="0"/>
            <a:t>&lt;15 kPa</a:t>
          </a:r>
        </a:p>
        <a:p>
          <a:r>
            <a:rPr lang="es-ES" sz="2000" dirty="0" err="1"/>
            <a:t>Plat</a:t>
          </a:r>
          <a:r>
            <a:rPr lang="es-ES" sz="2000" dirty="0"/>
            <a:t>&gt;150</a:t>
          </a:r>
        </a:p>
      </dgm:t>
    </dgm:pt>
    <dgm:pt modelId="{25388325-9BA1-4244-87C6-76F56D69E194}" type="parTrans" cxnId="{391C31E5-3B82-4DA8-AE71-C1F58FE76272}">
      <dgm:prSet/>
      <dgm:spPr/>
      <dgm:t>
        <a:bodyPr/>
        <a:lstStyle/>
        <a:p>
          <a:endParaRPr lang="es-ES" sz="1100"/>
        </a:p>
      </dgm:t>
    </dgm:pt>
    <dgm:pt modelId="{7EF93C77-D765-4FA6-B080-E0BD5DC0FFDB}" type="sibTrans" cxnId="{391C31E5-3B82-4DA8-AE71-C1F58FE76272}">
      <dgm:prSet/>
      <dgm:spPr/>
      <dgm:t>
        <a:bodyPr/>
        <a:lstStyle/>
        <a:p>
          <a:endParaRPr lang="es-ES" sz="1100"/>
        </a:p>
      </dgm:t>
    </dgm:pt>
    <dgm:pt modelId="{722CC99E-552C-4E28-827C-4606626450FD}">
      <dgm:prSet phldrT="[Texto]" phldr="0" custT="1"/>
      <dgm:spPr>
        <a:solidFill>
          <a:schemeClr val="accent2">
            <a:lumMod val="75000"/>
          </a:schemeClr>
        </a:solidFill>
      </dgm:spPr>
      <dgm:t>
        <a:bodyPr/>
        <a:lstStyle/>
        <a:p>
          <a:r>
            <a:rPr lang="es-ES" sz="2000" dirty="0"/>
            <a:t>15-20 kPa</a:t>
          </a:r>
        </a:p>
        <a:p>
          <a:r>
            <a:rPr lang="es-ES" sz="2000" dirty="0" err="1"/>
            <a:t>Plat</a:t>
          </a:r>
          <a:r>
            <a:rPr lang="es-ES" sz="2000" dirty="0"/>
            <a:t>&lt;110</a:t>
          </a:r>
        </a:p>
      </dgm:t>
    </dgm:pt>
    <dgm:pt modelId="{43CDE15F-1889-4F9A-8F99-258DF472B10E}" type="parTrans" cxnId="{313F1E2E-B60F-4DAE-A86E-D69D8576E50C}">
      <dgm:prSet/>
      <dgm:spPr/>
      <dgm:t>
        <a:bodyPr/>
        <a:lstStyle/>
        <a:p>
          <a:endParaRPr lang="es-ES" sz="1100"/>
        </a:p>
      </dgm:t>
    </dgm:pt>
    <dgm:pt modelId="{63B7B7BF-FB8A-4F05-A5F3-D987BE0AD29C}" type="sibTrans" cxnId="{313F1E2E-B60F-4DAE-A86E-D69D8576E50C}">
      <dgm:prSet/>
      <dgm:spPr/>
      <dgm:t>
        <a:bodyPr/>
        <a:lstStyle/>
        <a:p>
          <a:endParaRPr lang="es-ES" sz="1100"/>
        </a:p>
      </dgm:t>
    </dgm:pt>
    <dgm:pt modelId="{CEA39196-BBEC-4F83-9B14-0A3080D09D58}">
      <dgm:prSet phldrT="[Texto]" phldr="0" custT="1"/>
      <dgm:spPr>
        <a:solidFill>
          <a:srgbClr val="FF0000"/>
        </a:solidFill>
      </dgm:spPr>
      <dgm:t>
        <a:bodyPr/>
        <a:lstStyle/>
        <a:p>
          <a:r>
            <a:rPr lang="es-ES" sz="2000" dirty="0"/>
            <a:t>20-25 kPa</a:t>
          </a:r>
        </a:p>
        <a:p>
          <a:r>
            <a:rPr lang="es-ES" sz="2000" dirty="0" err="1"/>
            <a:t>Plat</a:t>
          </a:r>
          <a:r>
            <a:rPr lang="es-ES" sz="2000" dirty="0"/>
            <a:t>&lt;150</a:t>
          </a:r>
        </a:p>
      </dgm:t>
    </dgm:pt>
    <dgm:pt modelId="{C487621D-CFDC-4039-961A-ECB9355053D8}" type="parTrans" cxnId="{FB354692-218F-4DE0-900E-21B270471E57}">
      <dgm:prSet/>
      <dgm:spPr/>
      <dgm:t>
        <a:bodyPr/>
        <a:lstStyle/>
        <a:p>
          <a:endParaRPr lang="es-ES"/>
        </a:p>
      </dgm:t>
    </dgm:pt>
    <dgm:pt modelId="{F7729245-2155-4A19-A6A5-59EF102CBEBF}" type="sibTrans" cxnId="{FB354692-218F-4DE0-900E-21B270471E57}">
      <dgm:prSet/>
      <dgm:spPr/>
      <dgm:t>
        <a:bodyPr/>
        <a:lstStyle/>
        <a:p>
          <a:endParaRPr lang="es-ES"/>
        </a:p>
      </dgm:t>
    </dgm:pt>
    <dgm:pt modelId="{59915B7C-C58D-43F6-81B2-E4FC097122A4}" type="pres">
      <dgm:prSet presAssocID="{400CD0C0-C62F-4FC7-A044-6D39D42326F8}" presName="diagram" presStyleCnt="0">
        <dgm:presLayoutVars>
          <dgm:dir/>
          <dgm:resizeHandles val="exact"/>
        </dgm:presLayoutVars>
      </dgm:prSet>
      <dgm:spPr/>
    </dgm:pt>
    <dgm:pt modelId="{60CB4980-F26D-4A1B-889E-7794A6280DA7}" type="pres">
      <dgm:prSet presAssocID="{F2050BCD-F1DF-4CF7-BB76-CFAF1BEB2E9E}" presName="node" presStyleLbl="node1" presStyleIdx="0" presStyleCnt="5" custScaleY="64005">
        <dgm:presLayoutVars>
          <dgm:bulletEnabled val="1"/>
        </dgm:presLayoutVars>
      </dgm:prSet>
      <dgm:spPr/>
    </dgm:pt>
    <dgm:pt modelId="{D1CD942F-8501-4382-84EE-1FDE7DB3DC6F}" type="pres">
      <dgm:prSet presAssocID="{E36DC629-CCEB-40D9-91A8-8C2AABDF3774}" presName="sibTrans" presStyleCnt="0"/>
      <dgm:spPr/>
    </dgm:pt>
    <dgm:pt modelId="{606CDDAE-9DF8-49F4-9325-2394E670C39D}" type="pres">
      <dgm:prSet presAssocID="{6A4981B4-B7E2-4A0B-BB1D-21F286EBA131}" presName="node" presStyleLbl="node1" presStyleIdx="1" presStyleCnt="5" custScaleX="54043" custScaleY="64005">
        <dgm:presLayoutVars>
          <dgm:bulletEnabled val="1"/>
        </dgm:presLayoutVars>
      </dgm:prSet>
      <dgm:spPr/>
    </dgm:pt>
    <dgm:pt modelId="{8F0BA334-F8ED-4C4B-B797-7181518008C7}" type="pres">
      <dgm:prSet presAssocID="{7EF93C77-D765-4FA6-B080-E0BD5DC0FFDB}" presName="sibTrans" presStyleCnt="0"/>
      <dgm:spPr/>
    </dgm:pt>
    <dgm:pt modelId="{2E668921-9D5D-4532-B8BD-89654CA06C1A}" type="pres">
      <dgm:prSet presAssocID="{722CC99E-552C-4E28-827C-4606626450FD}" presName="node" presStyleLbl="node1" presStyleIdx="2" presStyleCnt="5" custScaleX="54043" custScaleY="64005">
        <dgm:presLayoutVars>
          <dgm:bulletEnabled val="1"/>
        </dgm:presLayoutVars>
      </dgm:prSet>
      <dgm:spPr/>
    </dgm:pt>
    <dgm:pt modelId="{F08A812A-90B7-4363-A8D0-78D178E12CF9}" type="pres">
      <dgm:prSet presAssocID="{63B7B7BF-FB8A-4F05-A5F3-D987BE0AD29C}" presName="sibTrans" presStyleCnt="0"/>
      <dgm:spPr/>
    </dgm:pt>
    <dgm:pt modelId="{E5F4E0E4-86AD-4E3B-A468-02BCA397596D}" type="pres">
      <dgm:prSet presAssocID="{CEA39196-BBEC-4F83-9B14-0A3080D09D58}" presName="node" presStyleLbl="node1" presStyleIdx="3" presStyleCnt="5" custScaleX="54043" custScaleY="64005">
        <dgm:presLayoutVars>
          <dgm:bulletEnabled val="1"/>
        </dgm:presLayoutVars>
      </dgm:prSet>
      <dgm:spPr/>
    </dgm:pt>
    <dgm:pt modelId="{EECD08DC-D17C-483C-80BF-DDC5FACDA33C}" type="pres">
      <dgm:prSet presAssocID="{F7729245-2155-4A19-A6A5-59EF102CBEBF}" presName="sibTrans" presStyleCnt="0"/>
      <dgm:spPr/>
    </dgm:pt>
    <dgm:pt modelId="{E952C237-DDEB-42DD-9626-4C30F97F31DF}" type="pres">
      <dgm:prSet presAssocID="{8CD3D965-6400-4D86-8E24-AFDDB6B0EC65}" presName="node" presStyleLbl="node1" presStyleIdx="4" presStyleCnt="5" custScaleY="64005">
        <dgm:presLayoutVars>
          <dgm:bulletEnabled val="1"/>
        </dgm:presLayoutVars>
      </dgm:prSet>
      <dgm:spPr/>
    </dgm:pt>
  </dgm:ptLst>
  <dgm:cxnLst>
    <dgm:cxn modelId="{E3D83F20-D982-48CA-A853-DC2F34FC6A31}" type="presOf" srcId="{CEA39196-BBEC-4F83-9B14-0A3080D09D58}" destId="{E5F4E0E4-86AD-4E3B-A468-02BCA397596D}" srcOrd="0" destOrd="0" presId="urn:microsoft.com/office/officeart/2005/8/layout/default"/>
    <dgm:cxn modelId="{313F1E2E-B60F-4DAE-A86E-D69D8576E50C}" srcId="{400CD0C0-C62F-4FC7-A044-6D39D42326F8}" destId="{722CC99E-552C-4E28-827C-4606626450FD}" srcOrd="2" destOrd="0" parTransId="{43CDE15F-1889-4F9A-8F99-258DF472B10E}" sibTransId="{63B7B7BF-FB8A-4F05-A5F3-D987BE0AD29C}"/>
    <dgm:cxn modelId="{19696737-CC04-40C6-A6C4-3B8B47B1CEB5}" type="presOf" srcId="{6A4981B4-B7E2-4A0B-BB1D-21F286EBA131}" destId="{606CDDAE-9DF8-49F4-9325-2394E670C39D}" srcOrd="0" destOrd="0" presId="urn:microsoft.com/office/officeart/2005/8/layout/default"/>
    <dgm:cxn modelId="{16B75648-D16E-4DDA-A94B-D5E22A1E628B}" srcId="{400CD0C0-C62F-4FC7-A044-6D39D42326F8}" destId="{F2050BCD-F1DF-4CF7-BB76-CFAF1BEB2E9E}" srcOrd="0" destOrd="0" parTransId="{08B8DF78-C680-4DD1-A987-B39C3F3D1DCF}" sibTransId="{E36DC629-CCEB-40D9-91A8-8C2AABDF3774}"/>
    <dgm:cxn modelId="{6316517D-CAB8-4867-BAB5-568A67D6F959}" type="presOf" srcId="{722CC99E-552C-4E28-827C-4606626450FD}" destId="{2E668921-9D5D-4532-B8BD-89654CA06C1A}" srcOrd="0" destOrd="0" presId="urn:microsoft.com/office/officeart/2005/8/layout/default"/>
    <dgm:cxn modelId="{FB354692-218F-4DE0-900E-21B270471E57}" srcId="{400CD0C0-C62F-4FC7-A044-6D39D42326F8}" destId="{CEA39196-BBEC-4F83-9B14-0A3080D09D58}" srcOrd="3" destOrd="0" parTransId="{C487621D-CFDC-4039-961A-ECB9355053D8}" sibTransId="{F7729245-2155-4A19-A6A5-59EF102CBEBF}"/>
    <dgm:cxn modelId="{AABD579A-766D-45F6-A6A6-732BCA25FAF9}" srcId="{400CD0C0-C62F-4FC7-A044-6D39D42326F8}" destId="{8CD3D965-6400-4D86-8E24-AFDDB6B0EC65}" srcOrd="4" destOrd="0" parTransId="{0A451EB8-96DD-4F7C-A622-D9E93CED8515}" sibTransId="{2F74845D-D34F-4399-B0C6-41F8B582CE46}"/>
    <dgm:cxn modelId="{470FB5BE-5C4F-4FD2-881F-F4CDD549D4C6}" type="presOf" srcId="{F2050BCD-F1DF-4CF7-BB76-CFAF1BEB2E9E}" destId="{60CB4980-F26D-4A1B-889E-7794A6280DA7}" srcOrd="0" destOrd="0" presId="urn:microsoft.com/office/officeart/2005/8/layout/default"/>
    <dgm:cxn modelId="{9E7828C1-BE4A-4B8C-96CD-2838FDDC13B9}" type="presOf" srcId="{8CD3D965-6400-4D86-8E24-AFDDB6B0EC65}" destId="{E952C237-DDEB-42DD-9626-4C30F97F31DF}" srcOrd="0" destOrd="0" presId="urn:microsoft.com/office/officeart/2005/8/layout/default"/>
    <dgm:cxn modelId="{FABB61C9-203D-433D-9CA4-C4879B21BB13}" type="presOf" srcId="{400CD0C0-C62F-4FC7-A044-6D39D42326F8}" destId="{59915B7C-C58D-43F6-81B2-E4FC097122A4}" srcOrd="0" destOrd="0" presId="urn:microsoft.com/office/officeart/2005/8/layout/default"/>
    <dgm:cxn modelId="{391C31E5-3B82-4DA8-AE71-C1F58FE76272}" srcId="{400CD0C0-C62F-4FC7-A044-6D39D42326F8}" destId="{6A4981B4-B7E2-4A0B-BB1D-21F286EBA131}" srcOrd="1" destOrd="0" parTransId="{25388325-9BA1-4244-87C6-76F56D69E194}" sibTransId="{7EF93C77-D765-4FA6-B080-E0BD5DC0FFDB}"/>
    <dgm:cxn modelId="{3BEE1C54-CF87-4E4D-AF2A-FC9DA809562E}" type="presParOf" srcId="{59915B7C-C58D-43F6-81B2-E4FC097122A4}" destId="{60CB4980-F26D-4A1B-889E-7794A6280DA7}" srcOrd="0" destOrd="0" presId="urn:microsoft.com/office/officeart/2005/8/layout/default"/>
    <dgm:cxn modelId="{96254648-4BA6-46CE-8FB3-A803CA381FE1}" type="presParOf" srcId="{59915B7C-C58D-43F6-81B2-E4FC097122A4}" destId="{D1CD942F-8501-4382-84EE-1FDE7DB3DC6F}" srcOrd="1" destOrd="0" presId="urn:microsoft.com/office/officeart/2005/8/layout/default"/>
    <dgm:cxn modelId="{CBA5F674-0FCA-4529-958E-3B2A33A2C3F7}" type="presParOf" srcId="{59915B7C-C58D-43F6-81B2-E4FC097122A4}" destId="{606CDDAE-9DF8-49F4-9325-2394E670C39D}" srcOrd="2" destOrd="0" presId="urn:microsoft.com/office/officeart/2005/8/layout/default"/>
    <dgm:cxn modelId="{E48EF0DD-CE2B-454F-84BB-930B6DB2A2CC}" type="presParOf" srcId="{59915B7C-C58D-43F6-81B2-E4FC097122A4}" destId="{8F0BA334-F8ED-4C4B-B797-7181518008C7}" srcOrd="3" destOrd="0" presId="urn:microsoft.com/office/officeart/2005/8/layout/default"/>
    <dgm:cxn modelId="{52FEF5B8-D0EC-4984-AF7F-69689C488A12}" type="presParOf" srcId="{59915B7C-C58D-43F6-81B2-E4FC097122A4}" destId="{2E668921-9D5D-4532-B8BD-89654CA06C1A}" srcOrd="4" destOrd="0" presId="urn:microsoft.com/office/officeart/2005/8/layout/default"/>
    <dgm:cxn modelId="{D0CFC737-1F62-4F0C-A6A7-FC3483A93ACB}" type="presParOf" srcId="{59915B7C-C58D-43F6-81B2-E4FC097122A4}" destId="{F08A812A-90B7-4363-A8D0-78D178E12CF9}" srcOrd="5" destOrd="0" presId="urn:microsoft.com/office/officeart/2005/8/layout/default"/>
    <dgm:cxn modelId="{7820C2F3-F526-45C8-B9A3-A9D49F621636}" type="presParOf" srcId="{59915B7C-C58D-43F6-81B2-E4FC097122A4}" destId="{E5F4E0E4-86AD-4E3B-A468-02BCA397596D}" srcOrd="6" destOrd="0" presId="urn:microsoft.com/office/officeart/2005/8/layout/default"/>
    <dgm:cxn modelId="{6A4AF094-72FE-4FB4-8546-426289F2827E}" type="presParOf" srcId="{59915B7C-C58D-43F6-81B2-E4FC097122A4}" destId="{EECD08DC-D17C-483C-80BF-DDC5FACDA33C}" srcOrd="7" destOrd="0" presId="urn:microsoft.com/office/officeart/2005/8/layout/default"/>
    <dgm:cxn modelId="{F7F88520-EA7B-4EF6-855D-8A5AC2E1D64C}" type="presParOf" srcId="{59915B7C-C58D-43F6-81B2-E4FC097122A4}" destId="{E952C237-DDEB-42DD-9626-4C30F97F31DF}" srcOrd="8"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4A3E51-F232-475E-8644-C53D8CECBD9E}" type="doc">
      <dgm:prSet loTypeId="urn:microsoft.com/office/officeart/2005/8/layout/venn3" loCatId="relationship" qsTypeId="urn:microsoft.com/office/officeart/2005/8/quickstyle/simple1" qsCatId="simple" csTypeId="urn:microsoft.com/office/officeart/2005/8/colors/colorful5" csCatId="colorful" phldr="1"/>
      <dgm:spPr/>
      <dgm:t>
        <a:bodyPr/>
        <a:lstStyle/>
        <a:p>
          <a:endParaRPr lang="es-ES"/>
        </a:p>
      </dgm:t>
    </dgm:pt>
    <dgm:pt modelId="{F243653B-EEA7-495E-BD3A-8A17D9C51516}">
      <dgm:prSet phldrT="[Texto]" phldr="0"/>
      <dgm:spPr>
        <a:noFill/>
        <a:ln w="76200">
          <a:solidFill>
            <a:srgbClr val="FF0066"/>
          </a:solidFill>
        </a:ln>
      </dgm:spPr>
      <dgm:t>
        <a:bodyPr/>
        <a:lstStyle/>
        <a:p>
          <a:r>
            <a:rPr lang="es-ES" dirty="0"/>
            <a:t>Mama</a:t>
          </a:r>
        </a:p>
      </dgm:t>
    </dgm:pt>
    <dgm:pt modelId="{507DAAFB-DDB6-4A77-880B-300F68041B90}" type="parTrans" cxnId="{D2D2193A-CEA3-44DA-BC65-FF92DF18E044}">
      <dgm:prSet/>
      <dgm:spPr/>
      <dgm:t>
        <a:bodyPr/>
        <a:lstStyle/>
        <a:p>
          <a:endParaRPr lang="es-ES"/>
        </a:p>
      </dgm:t>
    </dgm:pt>
    <dgm:pt modelId="{9D34FC11-7605-4303-A4C0-1AA7FB953730}" type="sibTrans" cxnId="{D2D2193A-CEA3-44DA-BC65-FF92DF18E044}">
      <dgm:prSet/>
      <dgm:spPr/>
      <dgm:t>
        <a:bodyPr/>
        <a:lstStyle/>
        <a:p>
          <a:endParaRPr lang="es-ES"/>
        </a:p>
      </dgm:t>
    </dgm:pt>
    <dgm:pt modelId="{01AF51B5-5640-4445-91D5-5861C7D6F48A}">
      <dgm:prSet phldrT="[Texto]" phldr="0"/>
      <dgm:spPr>
        <a:noFill/>
        <a:ln w="76200">
          <a:solidFill>
            <a:srgbClr val="B5A8AF"/>
          </a:solidFill>
        </a:ln>
      </dgm:spPr>
      <dgm:t>
        <a:bodyPr/>
        <a:lstStyle/>
        <a:p>
          <a:r>
            <a:rPr lang="es-ES" dirty="0"/>
            <a:t>Bebé</a:t>
          </a:r>
        </a:p>
      </dgm:t>
    </dgm:pt>
    <dgm:pt modelId="{41FB9F51-56B0-4020-A3AA-CFBA74B78C2C}" type="parTrans" cxnId="{56C8FE96-7289-4E76-98F2-72B6B09CC7F1}">
      <dgm:prSet/>
      <dgm:spPr/>
      <dgm:t>
        <a:bodyPr/>
        <a:lstStyle/>
        <a:p>
          <a:endParaRPr lang="es-ES"/>
        </a:p>
      </dgm:t>
    </dgm:pt>
    <dgm:pt modelId="{C4579744-5A5C-4A98-83CB-371EC97DBAED}" type="sibTrans" cxnId="{56C8FE96-7289-4E76-98F2-72B6B09CC7F1}">
      <dgm:prSet/>
      <dgm:spPr/>
      <dgm:t>
        <a:bodyPr/>
        <a:lstStyle/>
        <a:p>
          <a:endParaRPr lang="es-ES"/>
        </a:p>
      </dgm:t>
    </dgm:pt>
    <dgm:pt modelId="{914912EE-0094-44E8-9C1E-E986D8940612}" type="pres">
      <dgm:prSet presAssocID="{274A3E51-F232-475E-8644-C53D8CECBD9E}" presName="Name0" presStyleCnt="0">
        <dgm:presLayoutVars>
          <dgm:dir/>
          <dgm:resizeHandles val="exact"/>
        </dgm:presLayoutVars>
      </dgm:prSet>
      <dgm:spPr/>
    </dgm:pt>
    <dgm:pt modelId="{73019D7B-29DE-46D9-94A5-D0CE66625DED}" type="pres">
      <dgm:prSet presAssocID="{F243653B-EEA7-495E-BD3A-8A17D9C51516}" presName="Name5" presStyleLbl="vennNode1" presStyleIdx="0" presStyleCnt="2" custScaleX="137998">
        <dgm:presLayoutVars>
          <dgm:bulletEnabled val="1"/>
        </dgm:presLayoutVars>
      </dgm:prSet>
      <dgm:spPr/>
    </dgm:pt>
    <dgm:pt modelId="{8E76E406-9EBD-4FDA-B4DD-9828573D8241}" type="pres">
      <dgm:prSet presAssocID="{9D34FC11-7605-4303-A4C0-1AA7FB953730}" presName="space" presStyleCnt="0"/>
      <dgm:spPr/>
    </dgm:pt>
    <dgm:pt modelId="{E86FCE0A-4A4F-44E8-95DB-2897B1EAA404}" type="pres">
      <dgm:prSet presAssocID="{01AF51B5-5640-4445-91D5-5861C7D6F48A}" presName="Name5" presStyleLbl="vennNode1" presStyleIdx="1" presStyleCnt="2" custScaleX="153244">
        <dgm:presLayoutVars>
          <dgm:bulletEnabled val="1"/>
        </dgm:presLayoutVars>
      </dgm:prSet>
      <dgm:spPr/>
    </dgm:pt>
  </dgm:ptLst>
  <dgm:cxnLst>
    <dgm:cxn modelId="{D2D2193A-CEA3-44DA-BC65-FF92DF18E044}" srcId="{274A3E51-F232-475E-8644-C53D8CECBD9E}" destId="{F243653B-EEA7-495E-BD3A-8A17D9C51516}" srcOrd="0" destOrd="0" parTransId="{507DAAFB-DDB6-4A77-880B-300F68041B90}" sibTransId="{9D34FC11-7605-4303-A4C0-1AA7FB953730}"/>
    <dgm:cxn modelId="{5588BA48-F7AC-4C70-AD14-F1059C98B8F0}" type="presOf" srcId="{01AF51B5-5640-4445-91D5-5861C7D6F48A}" destId="{E86FCE0A-4A4F-44E8-95DB-2897B1EAA404}" srcOrd="0" destOrd="0" presId="urn:microsoft.com/office/officeart/2005/8/layout/venn3"/>
    <dgm:cxn modelId="{56C8FE96-7289-4E76-98F2-72B6B09CC7F1}" srcId="{274A3E51-F232-475E-8644-C53D8CECBD9E}" destId="{01AF51B5-5640-4445-91D5-5861C7D6F48A}" srcOrd="1" destOrd="0" parTransId="{41FB9F51-56B0-4020-A3AA-CFBA74B78C2C}" sibTransId="{C4579744-5A5C-4A98-83CB-371EC97DBAED}"/>
    <dgm:cxn modelId="{1F1CE79F-EA81-4C5B-AE7E-D8C07D45CC0F}" type="presOf" srcId="{274A3E51-F232-475E-8644-C53D8CECBD9E}" destId="{914912EE-0094-44E8-9C1E-E986D8940612}" srcOrd="0" destOrd="0" presId="urn:microsoft.com/office/officeart/2005/8/layout/venn3"/>
    <dgm:cxn modelId="{5D18A8BF-DC38-42A3-A822-6FB7517123E8}" type="presOf" srcId="{F243653B-EEA7-495E-BD3A-8A17D9C51516}" destId="{73019D7B-29DE-46D9-94A5-D0CE66625DED}" srcOrd="0" destOrd="0" presId="urn:microsoft.com/office/officeart/2005/8/layout/venn3"/>
    <dgm:cxn modelId="{12A7C605-522C-4025-84B0-6C260BDB7ED3}" type="presParOf" srcId="{914912EE-0094-44E8-9C1E-E986D8940612}" destId="{73019D7B-29DE-46D9-94A5-D0CE66625DED}" srcOrd="0" destOrd="0" presId="urn:microsoft.com/office/officeart/2005/8/layout/venn3"/>
    <dgm:cxn modelId="{EE1B04F8-74BA-4619-94C2-9EDC497D25DF}" type="presParOf" srcId="{914912EE-0094-44E8-9C1E-E986D8940612}" destId="{8E76E406-9EBD-4FDA-B4DD-9828573D8241}" srcOrd="1" destOrd="0" presId="urn:microsoft.com/office/officeart/2005/8/layout/venn3"/>
    <dgm:cxn modelId="{C67EE7A3-AD0A-460F-8676-4911329AE35D}" type="presParOf" srcId="{914912EE-0094-44E8-9C1E-E986D8940612}" destId="{E86FCE0A-4A4F-44E8-95DB-2897B1EAA404}"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E5A64-1A3E-4496-8B6C-8AF929A6062C}">
      <dsp:nvSpPr>
        <dsp:cNvPr id="0" name=""/>
        <dsp:cNvSpPr/>
      </dsp:nvSpPr>
      <dsp:spPr>
        <a:xfrm>
          <a:off x="3393777" y="2243942"/>
          <a:ext cx="1340445" cy="13404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t>Aumento de la HTP</a:t>
          </a:r>
        </a:p>
      </dsp:txBody>
      <dsp:txXfrm>
        <a:off x="3590081" y="2440246"/>
        <a:ext cx="947837" cy="947837"/>
      </dsp:txXfrm>
    </dsp:sp>
    <dsp:sp modelId="{FC8B8F05-E090-4C41-A55F-452989226A77}">
      <dsp:nvSpPr>
        <dsp:cNvPr id="0" name=""/>
        <dsp:cNvSpPr/>
      </dsp:nvSpPr>
      <dsp:spPr>
        <a:xfrm rot="5400000" flipV="1">
          <a:off x="3876158" y="1639727"/>
          <a:ext cx="375683" cy="520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rot="10800000">
        <a:off x="3932511" y="1687547"/>
        <a:ext cx="262978" cy="312514"/>
      </dsp:txXfrm>
    </dsp:sp>
    <dsp:sp modelId="{715EC0CC-0B46-4311-9A42-41110C96851D}">
      <dsp:nvSpPr>
        <dsp:cNvPr id="0" name=""/>
        <dsp:cNvSpPr/>
      </dsp:nvSpPr>
      <dsp:spPr>
        <a:xfrm>
          <a:off x="3211032" y="3169"/>
          <a:ext cx="1705934" cy="15319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Vasodilatación Esplácnica</a:t>
          </a:r>
        </a:p>
      </dsp:txBody>
      <dsp:txXfrm>
        <a:off x="3460860" y="227516"/>
        <a:ext cx="1206278" cy="1083243"/>
      </dsp:txXfrm>
    </dsp:sp>
    <dsp:sp modelId="{C967A165-F827-407C-A33F-6E00CAD1709A}">
      <dsp:nvSpPr>
        <dsp:cNvPr id="0" name=""/>
        <dsp:cNvSpPr/>
      </dsp:nvSpPr>
      <dsp:spPr>
        <a:xfrm rot="9720000">
          <a:off x="4840537" y="2340390"/>
          <a:ext cx="375683" cy="520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4950484" y="2427148"/>
        <a:ext cx="262978" cy="312514"/>
      </dsp:txXfrm>
    </dsp:sp>
    <dsp:sp modelId="{39193978-734A-41EC-AA1A-D10D37A57553}">
      <dsp:nvSpPr>
        <dsp:cNvPr id="0" name=""/>
        <dsp:cNvSpPr/>
      </dsp:nvSpPr>
      <dsp:spPr>
        <a:xfrm>
          <a:off x="5338073" y="1485346"/>
          <a:ext cx="1531937" cy="15319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Volumen Sanguíneo</a:t>
          </a:r>
        </a:p>
      </dsp:txBody>
      <dsp:txXfrm>
        <a:off x="5562420" y="1709693"/>
        <a:ext cx="1083243" cy="1083243"/>
      </dsp:txXfrm>
    </dsp:sp>
    <dsp:sp modelId="{1129C5A0-9832-4565-AFAF-9667E0930BF2}">
      <dsp:nvSpPr>
        <dsp:cNvPr id="0" name=""/>
        <dsp:cNvSpPr/>
      </dsp:nvSpPr>
      <dsp:spPr>
        <a:xfrm rot="14040000">
          <a:off x="4472177" y="3474085"/>
          <a:ext cx="375683" cy="520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4561653" y="3623847"/>
        <a:ext cx="262978" cy="312514"/>
      </dsp:txXfrm>
    </dsp:sp>
    <dsp:sp modelId="{BA2ABF1D-66D9-4EE9-ACAD-DB0BD5CC173D}">
      <dsp:nvSpPr>
        <dsp:cNvPr id="0" name=""/>
        <dsp:cNvSpPr/>
      </dsp:nvSpPr>
      <dsp:spPr>
        <a:xfrm>
          <a:off x="4558846" y="3883560"/>
          <a:ext cx="1531937" cy="15319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Flujo colaterales</a:t>
          </a:r>
        </a:p>
      </dsp:txBody>
      <dsp:txXfrm>
        <a:off x="4783193" y="4107907"/>
        <a:ext cx="1083243" cy="1083243"/>
      </dsp:txXfrm>
    </dsp:sp>
    <dsp:sp modelId="{BD139856-E2D7-4935-A248-B4CB2DB7A251}">
      <dsp:nvSpPr>
        <dsp:cNvPr id="0" name=""/>
        <dsp:cNvSpPr/>
      </dsp:nvSpPr>
      <dsp:spPr>
        <a:xfrm rot="18360000">
          <a:off x="3280139" y="3474085"/>
          <a:ext cx="375683" cy="520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rot="10800000">
        <a:off x="3303368" y="3623847"/>
        <a:ext cx="262978" cy="312514"/>
      </dsp:txXfrm>
    </dsp:sp>
    <dsp:sp modelId="{9446A9ED-DF0E-4F66-B6F9-9D139CE8E16C}">
      <dsp:nvSpPr>
        <dsp:cNvPr id="0" name=""/>
        <dsp:cNvSpPr/>
      </dsp:nvSpPr>
      <dsp:spPr>
        <a:xfrm>
          <a:off x="2037215" y="3883560"/>
          <a:ext cx="1531937" cy="15319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Flujo Portal y Resistencia intrahepática</a:t>
          </a:r>
        </a:p>
      </dsp:txBody>
      <dsp:txXfrm>
        <a:off x="2261562" y="4107907"/>
        <a:ext cx="1083243" cy="1083243"/>
      </dsp:txXfrm>
    </dsp:sp>
    <dsp:sp modelId="{D7664262-79B9-45FC-8F30-415B23D28A93}">
      <dsp:nvSpPr>
        <dsp:cNvPr id="0" name=""/>
        <dsp:cNvSpPr/>
      </dsp:nvSpPr>
      <dsp:spPr>
        <a:xfrm rot="1080000">
          <a:off x="2911779" y="2340390"/>
          <a:ext cx="375683" cy="520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rot="10800000">
        <a:off x="2914537" y="2427148"/>
        <a:ext cx="262978" cy="312514"/>
      </dsp:txXfrm>
    </dsp:sp>
    <dsp:sp modelId="{AEC00875-BC6C-4743-B962-7AEA98FC8743}">
      <dsp:nvSpPr>
        <dsp:cNvPr id="0" name=""/>
        <dsp:cNvSpPr/>
      </dsp:nvSpPr>
      <dsp:spPr>
        <a:xfrm>
          <a:off x="1257988" y="1485346"/>
          <a:ext cx="1531937" cy="15319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a:t>Resistencia Vascular y presión sanguinea</a:t>
          </a:r>
          <a:endParaRPr lang="es-ES" sz="1500" kern="1200" dirty="0"/>
        </a:p>
      </dsp:txBody>
      <dsp:txXfrm>
        <a:off x="1482335" y="1709693"/>
        <a:ext cx="1083243" cy="10832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2ABF-5902-42CD-951A-45C972F5B149}">
      <dsp:nvSpPr>
        <dsp:cNvPr id="0" name=""/>
        <dsp:cNvSpPr/>
      </dsp:nvSpPr>
      <dsp:spPr>
        <a:xfrm>
          <a:off x="7404687" y="3982780"/>
          <a:ext cx="734261" cy="349441"/>
        </a:xfrm>
        <a:custGeom>
          <a:avLst/>
          <a:gdLst/>
          <a:ahLst/>
          <a:cxnLst/>
          <a:rect l="0" t="0" r="0" b="0"/>
          <a:pathLst>
            <a:path>
              <a:moveTo>
                <a:pt x="0" y="0"/>
              </a:moveTo>
              <a:lnTo>
                <a:pt x="0" y="238134"/>
              </a:lnTo>
              <a:lnTo>
                <a:pt x="734261" y="238134"/>
              </a:lnTo>
              <a:lnTo>
                <a:pt x="734261" y="3494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FC90B2-F515-46DF-9E91-D500C8374ACE}">
      <dsp:nvSpPr>
        <dsp:cNvPr id="0" name=""/>
        <dsp:cNvSpPr/>
      </dsp:nvSpPr>
      <dsp:spPr>
        <a:xfrm>
          <a:off x="6670426" y="3982780"/>
          <a:ext cx="734261" cy="349441"/>
        </a:xfrm>
        <a:custGeom>
          <a:avLst/>
          <a:gdLst/>
          <a:ahLst/>
          <a:cxnLst/>
          <a:rect l="0" t="0" r="0" b="0"/>
          <a:pathLst>
            <a:path>
              <a:moveTo>
                <a:pt x="734261" y="0"/>
              </a:moveTo>
              <a:lnTo>
                <a:pt x="734261" y="238134"/>
              </a:lnTo>
              <a:lnTo>
                <a:pt x="0" y="238134"/>
              </a:lnTo>
              <a:lnTo>
                <a:pt x="0" y="3494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7A2BF0-6804-4DFF-B52F-908DA95AE1A4}">
      <dsp:nvSpPr>
        <dsp:cNvPr id="0" name=""/>
        <dsp:cNvSpPr/>
      </dsp:nvSpPr>
      <dsp:spPr>
        <a:xfrm>
          <a:off x="7358967" y="2870374"/>
          <a:ext cx="91440" cy="349441"/>
        </a:xfrm>
        <a:custGeom>
          <a:avLst/>
          <a:gdLst/>
          <a:ahLst/>
          <a:cxnLst/>
          <a:rect l="0" t="0" r="0" b="0"/>
          <a:pathLst>
            <a:path>
              <a:moveTo>
                <a:pt x="45720" y="0"/>
              </a:moveTo>
              <a:lnTo>
                <a:pt x="45720" y="3494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E82E5E-D373-4AA1-9965-378BE1D7E39D}">
      <dsp:nvSpPr>
        <dsp:cNvPr id="0" name=""/>
        <dsp:cNvSpPr/>
      </dsp:nvSpPr>
      <dsp:spPr>
        <a:xfrm>
          <a:off x="4983351" y="1757968"/>
          <a:ext cx="2421336" cy="349441"/>
        </a:xfrm>
        <a:custGeom>
          <a:avLst/>
          <a:gdLst/>
          <a:ahLst/>
          <a:cxnLst/>
          <a:rect l="0" t="0" r="0" b="0"/>
          <a:pathLst>
            <a:path>
              <a:moveTo>
                <a:pt x="0" y="0"/>
              </a:moveTo>
              <a:lnTo>
                <a:pt x="0" y="238134"/>
              </a:lnTo>
              <a:lnTo>
                <a:pt x="2421336" y="238134"/>
              </a:lnTo>
              <a:lnTo>
                <a:pt x="2421336" y="3494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52DC2C-0154-4E94-A01B-D7A70406E48F}">
      <dsp:nvSpPr>
        <dsp:cNvPr id="0" name=""/>
        <dsp:cNvSpPr/>
      </dsp:nvSpPr>
      <dsp:spPr>
        <a:xfrm>
          <a:off x="4371760" y="3982780"/>
          <a:ext cx="734261" cy="349441"/>
        </a:xfrm>
        <a:custGeom>
          <a:avLst/>
          <a:gdLst/>
          <a:ahLst/>
          <a:cxnLst/>
          <a:rect l="0" t="0" r="0" b="0"/>
          <a:pathLst>
            <a:path>
              <a:moveTo>
                <a:pt x="0" y="0"/>
              </a:moveTo>
              <a:lnTo>
                <a:pt x="0" y="238134"/>
              </a:lnTo>
              <a:lnTo>
                <a:pt x="734261" y="238134"/>
              </a:lnTo>
              <a:lnTo>
                <a:pt x="734261" y="3494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E2276D-3BBD-4508-A8F6-E8B61B4DFEF1}">
      <dsp:nvSpPr>
        <dsp:cNvPr id="0" name=""/>
        <dsp:cNvSpPr/>
      </dsp:nvSpPr>
      <dsp:spPr>
        <a:xfrm>
          <a:off x="3541617" y="3982780"/>
          <a:ext cx="830142" cy="349441"/>
        </a:xfrm>
        <a:custGeom>
          <a:avLst/>
          <a:gdLst/>
          <a:ahLst/>
          <a:cxnLst/>
          <a:rect l="0" t="0" r="0" b="0"/>
          <a:pathLst>
            <a:path>
              <a:moveTo>
                <a:pt x="830142" y="0"/>
              </a:moveTo>
              <a:lnTo>
                <a:pt x="830142" y="238134"/>
              </a:lnTo>
              <a:lnTo>
                <a:pt x="0" y="238134"/>
              </a:lnTo>
              <a:lnTo>
                <a:pt x="0" y="3494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7F89C7-FED4-47F6-A01A-1A57862DFD13}">
      <dsp:nvSpPr>
        <dsp:cNvPr id="0" name=""/>
        <dsp:cNvSpPr/>
      </dsp:nvSpPr>
      <dsp:spPr>
        <a:xfrm>
          <a:off x="2562014" y="2870374"/>
          <a:ext cx="1809746" cy="349441"/>
        </a:xfrm>
        <a:custGeom>
          <a:avLst/>
          <a:gdLst/>
          <a:ahLst/>
          <a:cxnLst/>
          <a:rect l="0" t="0" r="0" b="0"/>
          <a:pathLst>
            <a:path>
              <a:moveTo>
                <a:pt x="0" y="0"/>
              </a:moveTo>
              <a:lnTo>
                <a:pt x="0" y="238134"/>
              </a:lnTo>
              <a:lnTo>
                <a:pt x="1809746" y="238134"/>
              </a:lnTo>
              <a:lnTo>
                <a:pt x="1809746" y="3494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A9AD7A-6519-41DE-83FC-B80FD463D9C0}">
      <dsp:nvSpPr>
        <dsp:cNvPr id="0" name=""/>
        <dsp:cNvSpPr/>
      </dsp:nvSpPr>
      <dsp:spPr>
        <a:xfrm>
          <a:off x="2027374" y="3982780"/>
          <a:ext cx="91440" cy="349441"/>
        </a:xfrm>
        <a:custGeom>
          <a:avLst/>
          <a:gdLst/>
          <a:ahLst/>
          <a:cxnLst/>
          <a:rect l="0" t="0" r="0" b="0"/>
          <a:pathLst>
            <a:path>
              <a:moveTo>
                <a:pt x="45720" y="0"/>
              </a:moveTo>
              <a:lnTo>
                <a:pt x="45720" y="3494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56BDB-0BF8-4AB1-AF20-4EA5F94EC877}">
      <dsp:nvSpPr>
        <dsp:cNvPr id="0" name=""/>
        <dsp:cNvSpPr/>
      </dsp:nvSpPr>
      <dsp:spPr>
        <a:xfrm>
          <a:off x="2073094" y="2870374"/>
          <a:ext cx="488919" cy="349441"/>
        </a:xfrm>
        <a:custGeom>
          <a:avLst/>
          <a:gdLst/>
          <a:ahLst/>
          <a:cxnLst/>
          <a:rect l="0" t="0" r="0" b="0"/>
          <a:pathLst>
            <a:path>
              <a:moveTo>
                <a:pt x="488919" y="0"/>
              </a:moveTo>
              <a:lnTo>
                <a:pt x="488919" y="238134"/>
              </a:lnTo>
              <a:lnTo>
                <a:pt x="0" y="238134"/>
              </a:lnTo>
              <a:lnTo>
                <a:pt x="0" y="3494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1866AC-81A1-4A20-8083-CAB6832D8099}">
      <dsp:nvSpPr>
        <dsp:cNvPr id="0" name=""/>
        <dsp:cNvSpPr/>
      </dsp:nvSpPr>
      <dsp:spPr>
        <a:xfrm>
          <a:off x="604571" y="2870374"/>
          <a:ext cx="1957442" cy="349441"/>
        </a:xfrm>
        <a:custGeom>
          <a:avLst/>
          <a:gdLst/>
          <a:ahLst/>
          <a:cxnLst/>
          <a:rect l="0" t="0" r="0" b="0"/>
          <a:pathLst>
            <a:path>
              <a:moveTo>
                <a:pt x="1957442" y="0"/>
              </a:moveTo>
              <a:lnTo>
                <a:pt x="1957442" y="238134"/>
              </a:lnTo>
              <a:lnTo>
                <a:pt x="0" y="238134"/>
              </a:lnTo>
              <a:lnTo>
                <a:pt x="0" y="3494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D85B99-A853-48E7-9132-86C11EBB64F9}">
      <dsp:nvSpPr>
        <dsp:cNvPr id="0" name=""/>
        <dsp:cNvSpPr/>
      </dsp:nvSpPr>
      <dsp:spPr>
        <a:xfrm>
          <a:off x="2562014" y="1757968"/>
          <a:ext cx="2421336" cy="349441"/>
        </a:xfrm>
        <a:custGeom>
          <a:avLst/>
          <a:gdLst/>
          <a:ahLst/>
          <a:cxnLst/>
          <a:rect l="0" t="0" r="0" b="0"/>
          <a:pathLst>
            <a:path>
              <a:moveTo>
                <a:pt x="2421336" y="0"/>
              </a:moveTo>
              <a:lnTo>
                <a:pt x="2421336" y="238134"/>
              </a:lnTo>
              <a:lnTo>
                <a:pt x="0" y="238134"/>
              </a:lnTo>
              <a:lnTo>
                <a:pt x="0" y="3494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19BE53-CBD0-4634-BBFF-656828577AA0}">
      <dsp:nvSpPr>
        <dsp:cNvPr id="0" name=""/>
        <dsp:cNvSpPr/>
      </dsp:nvSpPr>
      <dsp:spPr>
        <a:xfrm>
          <a:off x="4045607" y="995003"/>
          <a:ext cx="1875486" cy="762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F358FC-8A34-4F6B-B0FB-7DAEB578D535}">
      <dsp:nvSpPr>
        <dsp:cNvPr id="0" name=""/>
        <dsp:cNvSpPr/>
      </dsp:nvSpPr>
      <dsp:spPr>
        <a:xfrm>
          <a:off x="4179109" y="1121830"/>
          <a:ext cx="1875486" cy="762964"/>
        </a:xfrm>
        <a:prstGeom prst="roundRect">
          <a:avLst>
            <a:gd name="adj" fmla="val 10000"/>
          </a:avLst>
        </a:prstGeom>
        <a:solidFill>
          <a:schemeClr val="bg1">
            <a:lumMod val="9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Cribado de varices 1 año antes del embarazo</a:t>
          </a:r>
        </a:p>
      </dsp:txBody>
      <dsp:txXfrm>
        <a:off x="4201455" y="1144176"/>
        <a:ext cx="1830794" cy="718272"/>
      </dsp:txXfrm>
    </dsp:sp>
    <dsp:sp modelId="{FEC292BC-163D-44BF-9770-EE8AA41C4703}">
      <dsp:nvSpPr>
        <dsp:cNvPr id="0" name=""/>
        <dsp:cNvSpPr/>
      </dsp:nvSpPr>
      <dsp:spPr>
        <a:xfrm>
          <a:off x="1961254" y="2107410"/>
          <a:ext cx="1201518" cy="762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343841-1EBE-413F-9049-9101BBBFEBC8}">
      <dsp:nvSpPr>
        <dsp:cNvPr id="0" name=""/>
        <dsp:cNvSpPr/>
      </dsp:nvSpPr>
      <dsp:spPr>
        <a:xfrm>
          <a:off x="2094756" y="2234237"/>
          <a:ext cx="1201518" cy="7629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SI</a:t>
          </a:r>
        </a:p>
      </dsp:txBody>
      <dsp:txXfrm>
        <a:off x="2117102" y="2256583"/>
        <a:ext cx="1156826" cy="718272"/>
      </dsp:txXfrm>
    </dsp:sp>
    <dsp:sp modelId="{8B5EAD95-E063-44DD-B3A0-7D1E585AA295}">
      <dsp:nvSpPr>
        <dsp:cNvPr id="0" name=""/>
        <dsp:cNvSpPr/>
      </dsp:nvSpPr>
      <dsp:spPr>
        <a:xfrm>
          <a:off x="3811" y="3219816"/>
          <a:ext cx="1201518" cy="762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0EBD0-E433-41EA-B647-34393E675AC5}">
      <dsp:nvSpPr>
        <dsp:cNvPr id="0" name=""/>
        <dsp:cNvSpPr/>
      </dsp:nvSpPr>
      <dsp:spPr>
        <a:xfrm>
          <a:off x="137314" y="3346643"/>
          <a:ext cx="1201518" cy="7629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NO VARICES</a:t>
          </a:r>
        </a:p>
      </dsp:txBody>
      <dsp:txXfrm>
        <a:off x="159660" y="3368989"/>
        <a:ext cx="1156826" cy="718272"/>
      </dsp:txXfrm>
    </dsp:sp>
    <dsp:sp modelId="{38B9DE8F-9D07-4E4E-B0DB-5D26092DAD25}">
      <dsp:nvSpPr>
        <dsp:cNvPr id="0" name=""/>
        <dsp:cNvSpPr/>
      </dsp:nvSpPr>
      <dsp:spPr>
        <a:xfrm>
          <a:off x="1472335" y="3219816"/>
          <a:ext cx="1201518" cy="762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44E6BB-3265-46DC-8604-54BE066A9DA0}">
      <dsp:nvSpPr>
        <dsp:cNvPr id="0" name=""/>
        <dsp:cNvSpPr/>
      </dsp:nvSpPr>
      <dsp:spPr>
        <a:xfrm>
          <a:off x="1605837" y="3346643"/>
          <a:ext cx="1201518" cy="7629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VARICES PEQUEÑAS &lt;5 mm</a:t>
          </a:r>
        </a:p>
      </dsp:txBody>
      <dsp:txXfrm>
        <a:off x="1628183" y="3368989"/>
        <a:ext cx="1156826" cy="718272"/>
      </dsp:txXfrm>
    </dsp:sp>
    <dsp:sp modelId="{385063B5-F8A4-4733-8EEF-F97C531BE40A}">
      <dsp:nvSpPr>
        <dsp:cNvPr id="0" name=""/>
        <dsp:cNvSpPr/>
      </dsp:nvSpPr>
      <dsp:spPr>
        <a:xfrm>
          <a:off x="1472335" y="4332222"/>
          <a:ext cx="1201518" cy="762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56E726-EB4F-4798-91B3-A9267DF0A4C7}">
      <dsp:nvSpPr>
        <dsp:cNvPr id="0" name=""/>
        <dsp:cNvSpPr/>
      </dsp:nvSpPr>
      <dsp:spPr>
        <a:xfrm>
          <a:off x="1605837" y="4459049"/>
          <a:ext cx="1201518" cy="7629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NSBB</a:t>
          </a:r>
        </a:p>
      </dsp:txBody>
      <dsp:txXfrm>
        <a:off x="1628183" y="4481395"/>
        <a:ext cx="1156826" cy="718272"/>
      </dsp:txXfrm>
    </dsp:sp>
    <dsp:sp modelId="{ABC928F3-42B9-44CC-BC91-6575E3DD8E67}">
      <dsp:nvSpPr>
        <dsp:cNvPr id="0" name=""/>
        <dsp:cNvSpPr/>
      </dsp:nvSpPr>
      <dsp:spPr>
        <a:xfrm>
          <a:off x="3623304" y="3219816"/>
          <a:ext cx="1496912" cy="762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E586E-B471-4BC8-8E08-5AF0F7EF3615}">
      <dsp:nvSpPr>
        <dsp:cNvPr id="0" name=""/>
        <dsp:cNvSpPr/>
      </dsp:nvSpPr>
      <dsp:spPr>
        <a:xfrm>
          <a:off x="3756806" y="3346643"/>
          <a:ext cx="1496912" cy="7629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VARICES MEDIANAS-GRANDES&gt;5 mm</a:t>
          </a:r>
        </a:p>
      </dsp:txBody>
      <dsp:txXfrm>
        <a:off x="3779152" y="3368989"/>
        <a:ext cx="1452220" cy="718272"/>
      </dsp:txXfrm>
    </dsp:sp>
    <dsp:sp modelId="{7733769F-7E6D-4479-9E3E-14D08918C5DE}">
      <dsp:nvSpPr>
        <dsp:cNvPr id="0" name=""/>
        <dsp:cNvSpPr/>
      </dsp:nvSpPr>
      <dsp:spPr>
        <a:xfrm>
          <a:off x="2940858" y="4332222"/>
          <a:ext cx="1201518" cy="762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F6FB06-0435-4515-8D10-39D0938CF6A5}">
      <dsp:nvSpPr>
        <dsp:cNvPr id="0" name=""/>
        <dsp:cNvSpPr/>
      </dsp:nvSpPr>
      <dsp:spPr>
        <a:xfrm>
          <a:off x="3074360" y="4459049"/>
          <a:ext cx="1201518" cy="7629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NSBB</a:t>
          </a:r>
        </a:p>
      </dsp:txBody>
      <dsp:txXfrm>
        <a:off x="3096706" y="4481395"/>
        <a:ext cx="1156826" cy="718272"/>
      </dsp:txXfrm>
    </dsp:sp>
    <dsp:sp modelId="{2FB7E5E3-56F3-407A-B550-16C8C24BC007}">
      <dsp:nvSpPr>
        <dsp:cNvPr id="0" name=""/>
        <dsp:cNvSpPr/>
      </dsp:nvSpPr>
      <dsp:spPr>
        <a:xfrm>
          <a:off x="4409381" y="4332222"/>
          <a:ext cx="1393281" cy="762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1B2C6A-18F8-441A-808A-E33A49564784}">
      <dsp:nvSpPr>
        <dsp:cNvPr id="0" name=""/>
        <dsp:cNvSpPr/>
      </dsp:nvSpPr>
      <dsp:spPr>
        <a:xfrm>
          <a:off x="4542883" y="4459049"/>
          <a:ext cx="1393281" cy="7629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LVE ERRADICACION</a:t>
          </a:r>
        </a:p>
      </dsp:txBody>
      <dsp:txXfrm>
        <a:off x="4565229" y="4481395"/>
        <a:ext cx="1348589" cy="718272"/>
      </dsp:txXfrm>
    </dsp:sp>
    <dsp:sp modelId="{3D5A1B9C-31A1-4CE3-A090-91FF071E4662}">
      <dsp:nvSpPr>
        <dsp:cNvPr id="0" name=""/>
        <dsp:cNvSpPr/>
      </dsp:nvSpPr>
      <dsp:spPr>
        <a:xfrm>
          <a:off x="6803928" y="2107410"/>
          <a:ext cx="1201518" cy="762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880E7E-25C0-431A-8419-CBBCB41A8B96}">
      <dsp:nvSpPr>
        <dsp:cNvPr id="0" name=""/>
        <dsp:cNvSpPr/>
      </dsp:nvSpPr>
      <dsp:spPr>
        <a:xfrm>
          <a:off x="6937430" y="2234237"/>
          <a:ext cx="1201518" cy="7629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NO</a:t>
          </a:r>
        </a:p>
      </dsp:txBody>
      <dsp:txXfrm>
        <a:off x="6959776" y="2256583"/>
        <a:ext cx="1156826" cy="718272"/>
      </dsp:txXfrm>
    </dsp:sp>
    <dsp:sp modelId="{51040BB2-624F-46DC-90BE-B939D9659AC5}">
      <dsp:nvSpPr>
        <dsp:cNvPr id="0" name=""/>
        <dsp:cNvSpPr/>
      </dsp:nvSpPr>
      <dsp:spPr>
        <a:xfrm>
          <a:off x="6803928" y="3219816"/>
          <a:ext cx="1201518" cy="762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28D76E-7E3C-4C9E-A93A-A9788C5F11C3}">
      <dsp:nvSpPr>
        <dsp:cNvPr id="0" name=""/>
        <dsp:cNvSpPr/>
      </dsp:nvSpPr>
      <dsp:spPr>
        <a:xfrm>
          <a:off x="6937430" y="3346643"/>
          <a:ext cx="1201518" cy="7629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GASTRO 2º TRIMESTRE EMBARAZO</a:t>
          </a:r>
        </a:p>
      </dsp:txBody>
      <dsp:txXfrm>
        <a:off x="6959776" y="3368989"/>
        <a:ext cx="1156826" cy="718272"/>
      </dsp:txXfrm>
    </dsp:sp>
    <dsp:sp modelId="{B9B1BAD3-A7D8-45CB-8EDA-D2466B6E9BE8}">
      <dsp:nvSpPr>
        <dsp:cNvPr id="0" name=""/>
        <dsp:cNvSpPr/>
      </dsp:nvSpPr>
      <dsp:spPr>
        <a:xfrm>
          <a:off x="6069666" y="4332222"/>
          <a:ext cx="1201518" cy="762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7D0276-7215-4870-BAC5-36644DC3E57B}">
      <dsp:nvSpPr>
        <dsp:cNvPr id="0" name=""/>
        <dsp:cNvSpPr/>
      </dsp:nvSpPr>
      <dsp:spPr>
        <a:xfrm>
          <a:off x="6203169" y="4459049"/>
          <a:ext cx="1201518" cy="7629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Si varices pequeñas NSBB</a:t>
          </a:r>
        </a:p>
      </dsp:txBody>
      <dsp:txXfrm>
        <a:off x="6225515" y="4481395"/>
        <a:ext cx="1156826" cy="718272"/>
      </dsp:txXfrm>
    </dsp:sp>
    <dsp:sp modelId="{C2C9F8CB-68E8-4009-AADC-7FC821AB1A61}">
      <dsp:nvSpPr>
        <dsp:cNvPr id="0" name=""/>
        <dsp:cNvSpPr/>
      </dsp:nvSpPr>
      <dsp:spPr>
        <a:xfrm>
          <a:off x="7538190" y="4332222"/>
          <a:ext cx="1201518" cy="762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EFE813-3C74-4BE3-866A-295EF10A15BA}">
      <dsp:nvSpPr>
        <dsp:cNvPr id="0" name=""/>
        <dsp:cNvSpPr/>
      </dsp:nvSpPr>
      <dsp:spPr>
        <a:xfrm>
          <a:off x="7671692" y="4459049"/>
          <a:ext cx="1201518" cy="7629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Si medianas o grandes NSBB O LVE</a:t>
          </a:r>
        </a:p>
      </dsp:txBody>
      <dsp:txXfrm>
        <a:off x="7694038" y="4481395"/>
        <a:ext cx="1156826" cy="7182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C8D4F-22C5-47D9-B871-C4A641539603}">
      <dsp:nvSpPr>
        <dsp:cNvPr id="0" name=""/>
        <dsp:cNvSpPr/>
      </dsp:nvSpPr>
      <dsp:spPr>
        <a:xfrm>
          <a:off x="3715" y="700262"/>
          <a:ext cx="2011922" cy="12071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Posible Fibrosis Hepática</a:t>
          </a:r>
        </a:p>
      </dsp:txBody>
      <dsp:txXfrm>
        <a:off x="3715" y="700262"/>
        <a:ext cx="2011922" cy="1207153"/>
      </dsp:txXfrm>
    </dsp:sp>
    <dsp:sp modelId="{60CB4980-F26D-4A1B-889E-7794A6280DA7}">
      <dsp:nvSpPr>
        <dsp:cNvPr id="0" name=""/>
        <dsp:cNvSpPr/>
      </dsp:nvSpPr>
      <dsp:spPr>
        <a:xfrm>
          <a:off x="2216830" y="700262"/>
          <a:ext cx="2011922" cy="12071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Fibrosis No HPCS</a:t>
          </a:r>
        </a:p>
      </dsp:txBody>
      <dsp:txXfrm>
        <a:off x="2216830" y="700262"/>
        <a:ext cx="2011922" cy="1207153"/>
      </dsp:txXfrm>
    </dsp:sp>
    <dsp:sp modelId="{606CDDAE-9DF8-49F4-9325-2394E670C39D}">
      <dsp:nvSpPr>
        <dsp:cNvPr id="0" name=""/>
        <dsp:cNvSpPr/>
      </dsp:nvSpPr>
      <dsp:spPr>
        <a:xfrm>
          <a:off x="4429945" y="700262"/>
          <a:ext cx="2011922" cy="12071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Probable HPCS</a:t>
          </a:r>
        </a:p>
      </dsp:txBody>
      <dsp:txXfrm>
        <a:off x="4429945" y="700262"/>
        <a:ext cx="2011922" cy="1207153"/>
      </dsp:txXfrm>
    </dsp:sp>
    <dsp:sp modelId="{2E668921-9D5D-4532-B8BD-89654CA06C1A}">
      <dsp:nvSpPr>
        <dsp:cNvPr id="0" name=""/>
        <dsp:cNvSpPr/>
      </dsp:nvSpPr>
      <dsp:spPr>
        <a:xfrm>
          <a:off x="6643059" y="700262"/>
          <a:ext cx="2011922" cy="12071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a:t>Muy probable HPCS</a:t>
          </a:r>
          <a:endParaRPr lang="es-ES" sz="2000" kern="1200" dirty="0"/>
        </a:p>
      </dsp:txBody>
      <dsp:txXfrm>
        <a:off x="6643059" y="700262"/>
        <a:ext cx="2011922" cy="1207153"/>
      </dsp:txXfrm>
    </dsp:sp>
    <dsp:sp modelId="{E952C237-DDEB-42DD-9626-4C30F97F31DF}">
      <dsp:nvSpPr>
        <dsp:cNvPr id="0" name=""/>
        <dsp:cNvSpPr/>
      </dsp:nvSpPr>
      <dsp:spPr>
        <a:xfrm>
          <a:off x="8856174" y="700262"/>
          <a:ext cx="2011922" cy="12071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Cirrosis Descompensada</a:t>
          </a:r>
        </a:p>
      </dsp:txBody>
      <dsp:txXfrm>
        <a:off x="8856174" y="700262"/>
        <a:ext cx="2011922" cy="12071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B4980-F26D-4A1B-889E-7794A6280DA7}">
      <dsp:nvSpPr>
        <dsp:cNvPr id="0" name=""/>
        <dsp:cNvSpPr/>
      </dsp:nvSpPr>
      <dsp:spPr>
        <a:xfrm>
          <a:off x="3740" y="696242"/>
          <a:ext cx="2025322" cy="1215193"/>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5-9,9 kPa</a:t>
          </a:r>
        </a:p>
      </dsp:txBody>
      <dsp:txXfrm>
        <a:off x="3740" y="696242"/>
        <a:ext cx="2025322" cy="1215193"/>
      </dsp:txXfrm>
    </dsp:sp>
    <dsp:sp modelId="{606CDDAE-9DF8-49F4-9325-2394E670C39D}">
      <dsp:nvSpPr>
        <dsp:cNvPr id="0" name=""/>
        <dsp:cNvSpPr/>
      </dsp:nvSpPr>
      <dsp:spPr>
        <a:xfrm>
          <a:off x="2231595" y="696242"/>
          <a:ext cx="2025322" cy="1215193"/>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10-14 kPa</a:t>
          </a:r>
        </a:p>
      </dsp:txBody>
      <dsp:txXfrm>
        <a:off x="2231595" y="696242"/>
        <a:ext cx="2025322" cy="1215193"/>
      </dsp:txXfrm>
    </dsp:sp>
    <dsp:sp modelId="{2E668921-9D5D-4532-B8BD-89654CA06C1A}">
      <dsp:nvSpPr>
        <dsp:cNvPr id="0" name=""/>
        <dsp:cNvSpPr/>
      </dsp:nvSpPr>
      <dsp:spPr>
        <a:xfrm>
          <a:off x="4459451" y="696242"/>
          <a:ext cx="2025322" cy="1215193"/>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15-19,9 kPa</a:t>
          </a:r>
        </a:p>
      </dsp:txBody>
      <dsp:txXfrm>
        <a:off x="4459451" y="696242"/>
        <a:ext cx="2025322" cy="1215193"/>
      </dsp:txXfrm>
    </dsp:sp>
    <dsp:sp modelId="{E5F4E0E4-86AD-4E3B-A468-02BCA397596D}">
      <dsp:nvSpPr>
        <dsp:cNvPr id="0" name=""/>
        <dsp:cNvSpPr/>
      </dsp:nvSpPr>
      <dsp:spPr>
        <a:xfrm>
          <a:off x="6687306" y="696242"/>
          <a:ext cx="2025322" cy="1215193"/>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&gt;20 kPa</a:t>
          </a:r>
        </a:p>
      </dsp:txBody>
      <dsp:txXfrm>
        <a:off x="6687306" y="696242"/>
        <a:ext cx="2025322" cy="1215193"/>
      </dsp:txXfrm>
    </dsp:sp>
    <dsp:sp modelId="{E952C237-DDEB-42DD-9626-4C30F97F31DF}">
      <dsp:nvSpPr>
        <dsp:cNvPr id="0" name=""/>
        <dsp:cNvSpPr/>
      </dsp:nvSpPr>
      <dsp:spPr>
        <a:xfrm>
          <a:off x="8915161" y="696242"/>
          <a:ext cx="2025322" cy="1215193"/>
        </a:xfrm>
        <a:prstGeom prst="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75000"/>
                  <a:lumOff val="25000"/>
                </a:schemeClr>
              </a:solidFill>
            </a:rPr>
            <a:t>NO útil ET</a:t>
          </a:r>
        </a:p>
      </dsp:txBody>
      <dsp:txXfrm>
        <a:off x="8915161" y="696242"/>
        <a:ext cx="2025322" cy="12151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B4980-F26D-4A1B-889E-7794A6280DA7}">
      <dsp:nvSpPr>
        <dsp:cNvPr id="0" name=""/>
        <dsp:cNvSpPr/>
      </dsp:nvSpPr>
      <dsp:spPr>
        <a:xfrm>
          <a:off x="2883" y="369147"/>
          <a:ext cx="2522893" cy="968866"/>
        </a:xfrm>
        <a:prstGeom prst="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75000"/>
                  <a:lumOff val="25000"/>
                </a:schemeClr>
              </a:solidFill>
            </a:rPr>
            <a:t>DESCARTA HPCS</a:t>
          </a:r>
        </a:p>
      </dsp:txBody>
      <dsp:txXfrm>
        <a:off x="2883" y="369147"/>
        <a:ext cx="2522893" cy="968866"/>
      </dsp:txXfrm>
    </dsp:sp>
    <dsp:sp modelId="{606CDDAE-9DF8-49F4-9325-2394E670C39D}">
      <dsp:nvSpPr>
        <dsp:cNvPr id="0" name=""/>
        <dsp:cNvSpPr/>
      </dsp:nvSpPr>
      <dsp:spPr>
        <a:xfrm>
          <a:off x="2778065" y="369147"/>
          <a:ext cx="1363447" cy="96886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&lt;15 kPa</a:t>
          </a:r>
        </a:p>
        <a:p>
          <a:pPr marL="0" lvl="0" indent="0" algn="ctr" defTabSz="889000">
            <a:lnSpc>
              <a:spcPct val="90000"/>
            </a:lnSpc>
            <a:spcBef>
              <a:spcPct val="0"/>
            </a:spcBef>
            <a:spcAft>
              <a:spcPct val="35000"/>
            </a:spcAft>
            <a:buNone/>
          </a:pPr>
          <a:r>
            <a:rPr lang="es-ES" sz="2000" kern="1200" dirty="0" err="1"/>
            <a:t>Plat</a:t>
          </a:r>
          <a:r>
            <a:rPr lang="es-ES" sz="2000" kern="1200" dirty="0"/>
            <a:t>&gt;150</a:t>
          </a:r>
        </a:p>
      </dsp:txBody>
      <dsp:txXfrm>
        <a:off x="2778065" y="369147"/>
        <a:ext cx="1363447" cy="968866"/>
      </dsp:txXfrm>
    </dsp:sp>
    <dsp:sp modelId="{2E668921-9D5D-4532-B8BD-89654CA06C1A}">
      <dsp:nvSpPr>
        <dsp:cNvPr id="0" name=""/>
        <dsp:cNvSpPr/>
      </dsp:nvSpPr>
      <dsp:spPr>
        <a:xfrm>
          <a:off x="4393802" y="369147"/>
          <a:ext cx="1363447" cy="968866"/>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15-20 kPa</a:t>
          </a:r>
        </a:p>
        <a:p>
          <a:pPr marL="0" lvl="0" indent="0" algn="ctr" defTabSz="889000">
            <a:lnSpc>
              <a:spcPct val="90000"/>
            </a:lnSpc>
            <a:spcBef>
              <a:spcPct val="0"/>
            </a:spcBef>
            <a:spcAft>
              <a:spcPct val="35000"/>
            </a:spcAft>
            <a:buNone/>
          </a:pPr>
          <a:r>
            <a:rPr lang="es-ES" sz="2000" kern="1200" dirty="0" err="1"/>
            <a:t>Plat</a:t>
          </a:r>
          <a:r>
            <a:rPr lang="es-ES" sz="2000" kern="1200" dirty="0"/>
            <a:t>&lt;110</a:t>
          </a:r>
        </a:p>
      </dsp:txBody>
      <dsp:txXfrm>
        <a:off x="4393802" y="369147"/>
        <a:ext cx="1363447" cy="968866"/>
      </dsp:txXfrm>
    </dsp:sp>
    <dsp:sp modelId="{E5F4E0E4-86AD-4E3B-A468-02BCA397596D}">
      <dsp:nvSpPr>
        <dsp:cNvPr id="0" name=""/>
        <dsp:cNvSpPr/>
      </dsp:nvSpPr>
      <dsp:spPr>
        <a:xfrm>
          <a:off x="6009538" y="369147"/>
          <a:ext cx="1363447" cy="968866"/>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20-25 kPa</a:t>
          </a:r>
        </a:p>
        <a:p>
          <a:pPr marL="0" lvl="0" indent="0" algn="ctr" defTabSz="889000">
            <a:lnSpc>
              <a:spcPct val="90000"/>
            </a:lnSpc>
            <a:spcBef>
              <a:spcPct val="0"/>
            </a:spcBef>
            <a:spcAft>
              <a:spcPct val="35000"/>
            </a:spcAft>
            <a:buNone/>
          </a:pPr>
          <a:r>
            <a:rPr lang="es-ES" sz="2000" kern="1200" dirty="0" err="1"/>
            <a:t>Plat</a:t>
          </a:r>
          <a:r>
            <a:rPr lang="es-ES" sz="2000" kern="1200" dirty="0"/>
            <a:t>&lt;150</a:t>
          </a:r>
        </a:p>
      </dsp:txBody>
      <dsp:txXfrm>
        <a:off x="6009538" y="369147"/>
        <a:ext cx="1363447" cy="968866"/>
      </dsp:txXfrm>
    </dsp:sp>
    <dsp:sp modelId="{E952C237-DDEB-42DD-9626-4C30F97F31DF}">
      <dsp:nvSpPr>
        <dsp:cNvPr id="0" name=""/>
        <dsp:cNvSpPr/>
      </dsp:nvSpPr>
      <dsp:spPr>
        <a:xfrm>
          <a:off x="7625275" y="369147"/>
          <a:ext cx="2522893" cy="968866"/>
        </a:xfrm>
        <a:prstGeom prst="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75000"/>
                  <a:lumOff val="25000"/>
                </a:schemeClr>
              </a:solidFill>
            </a:rPr>
            <a:t>HTPCS</a:t>
          </a:r>
        </a:p>
      </dsp:txBody>
      <dsp:txXfrm>
        <a:off x="7625275" y="369147"/>
        <a:ext cx="2522893" cy="9688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19D7B-29DE-46D9-94A5-D0CE66625DED}">
      <dsp:nvSpPr>
        <dsp:cNvPr id="0" name=""/>
        <dsp:cNvSpPr/>
      </dsp:nvSpPr>
      <dsp:spPr>
        <a:xfrm>
          <a:off x="310" y="799124"/>
          <a:ext cx="5272099" cy="3820417"/>
        </a:xfrm>
        <a:prstGeom prst="ellipse">
          <a:avLst/>
        </a:prstGeom>
        <a:noFill/>
        <a:ln w="76200" cap="flat" cmpd="sng" algn="ctr">
          <a:solidFill>
            <a:srgbClr val="FF0066"/>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0250" tIns="82550" rIns="2102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Mama</a:t>
          </a:r>
        </a:p>
      </dsp:txBody>
      <dsp:txXfrm>
        <a:off x="772391" y="1358611"/>
        <a:ext cx="3727937" cy="2701443"/>
      </dsp:txXfrm>
    </dsp:sp>
    <dsp:sp modelId="{E86FCE0A-4A4F-44E8-95DB-2897B1EAA404}">
      <dsp:nvSpPr>
        <dsp:cNvPr id="0" name=""/>
        <dsp:cNvSpPr/>
      </dsp:nvSpPr>
      <dsp:spPr>
        <a:xfrm>
          <a:off x="4508327" y="799124"/>
          <a:ext cx="5854560" cy="3820417"/>
        </a:xfrm>
        <a:prstGeom prst="ellipse">
          <a:avLst/>
        </a:prstGeom>
        <a:noFill/>
        <a:ln w="76200" cap="flat" cmpd="sng" algn="ctr">
          <a:solidFill>
            <a:srgbClr val="B5A8AF"/>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0250" tIns="82550" rIns="2102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Bebé</a:t>
          </a:r>
        </a:p>
      </dsp:txBody>
      <dsp:txXfrm>
        <a:off x="5365707" y="1358611"/>
        <a:ext cx="4139800" cy="27014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F7CD2-DFBC-4E40-AC2A-C463CCAA099A}" type="datetimeFigureOut">
              <a:rPr lang="es-ES" smtClean="0"/>
              <a:t>22/10/2025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C062D-D29F-418F-B14C-BB420435B06D}" type="slidenum">
              <a:rPr lang="es-ES" smtClean="0"/>
              <a:t>‹Nº›</a:t>
            </a:fld>
            <a:endParaRPr lang="es-ES"/>
          </a:p>
        </p:txBody>
      </p:sp>
    </p:spTree>
    <p:extLst>
      <p:ext uri="{BB962C8B-B14F-4D97-AF65-F5344CB8AC3E}">
        <p14:creationId xmlns:p14="http://schemas.microsoft.com/office/powerpoint/2010/main" val="1044812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1</a:t>
            </a:fld>
            <a:endParaRPr lang="es-ES"/>
          </a:p>
        </p:txBody>
      </p:sp>
    </p:spTree>
    <p:extLst>
      <p:ext uri="{BB962C8B-B14F-4D97-AF65-F5344CB8AC3E}">
        <p14:creationId xmlns:p14="http://schemas.microsoft.com/office/powerpoint/2010/main" val="3755980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13</a:t>
            </a:fld>
            <a:endParaRPr lang="es-ES"/>
          </a:p>
        </p:txBody>
      </p:sp>
    </p:spTree>
    <p:extLst>
      <p:ext uri="{BB962C8B-B14F-4D97-AF65-F5344CB8AC3E}">
        <p14:creationId xmlns:p14="http://schemas.microsoft.com/office/powerpoint/2010/main" val="1937505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C2A24-7DEB-FAA7-16C1-8E1E0D6CB92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EE44E11-5E6B-5FAC-309F-DAE03E66696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5C321FF-10CD-36AC-6201-4088D5F1020E}"/>
              </a:ext>
            </a:extLst>
          </p:cNvPr>
          <p:cNvSpPr>
            <a:spLocks noGrp="1"/>
          </p:cNvSpPr>
          <p:nvPr>
            <p:ph type="body" idx="1"/>
          </p:nvPr>
        </p:nvSpPr>
        <p:spPr>
          <a:xfrm>
            <a:off x="355600" y="4400550"/>
            <a:ext cx="6177280" cy="3554730"/>
          </a:xfrm>
        </p:spPr>
        <p:txBody>
          <a:bodyPr/>
          <a:lstStyle/>
          <a:p>
            <a:r>
              <a:rPr lang="es-ES" dirty="0"/>
              <a:t>La fisiopatología de la disfunción sexual en la cirrosis está basada en los </a:t>
            </a:r>
            <a:r>
              <a:rPr lang="es-ES" dirty="0" err="1"/>
              <a:t>disbalances</a:t>
            </a:r>
            <a:r>
              <a:rPr lang="es-ES" dirty="0"/>
              <a:t> Hormonales, la progresión de la enfermedad el uso de fármacos, el consumo de alcohol y los problemas de salud mental</a:t>
            </a:r>
          </a:p>
          <a:p>
            <a:r>
              <a:rPr lang="es-ES" b="1" dirty="0"/>
              <a:t>Factores biológicos</a:t>
            </a:r>
          </a:p>
          <a:p>
            <a:r>
              <a:rPr lang="es-ES" dirty="0"/>
              <a:t>La enfermedad hepática crónica altera el eje hormonal:</a:t>
            </a:r>
          </a:p>
          <a:p>
            <a:pPr lvl="1"/>
            <a:r>
              <a:rPr lang="es-ES" dirty="0"/>
              <a:t>Disminuye la </a:t>
            </a:r>
            <a:r>
              <a:rPr lang="es-ES" b="1" dirty="0"/>
              <a:t>testosterona</a:t>
            </a:r>
            <a:r>
              <a:rPr lang="es-ES" dirty="0"/>
              <a:t> y aumenta la </a:t>
            </a:r>
            <a:r>
              <a:rPr lang="es-ES" b="1" dirty="0"/>
              <a:t>SHBG (globulina transportadora de hormonas sexuales)</a:t>
            </a:r>
            <a:r>
              <a:rPr lang="es-ES" dirty="0"/>
              <a:t>, lo que reduce la testosterona libre.</a:t>
            </a:r>
          </a:p>
          <a:p>
            <a:pPr lvl="1"/>
            <a:r>
              <a:rPr lang="es-ES" dirty="0"/>
              <a:t>Se incrementa el </a:t>
            </a:r>
            <a:r>
              <a:rPr lang="es-ES" b="1" dirty="0"/>
              <a:t>estradiol</a:t>
            </a:r>
            <a:r>
              <a:rPr lang="es-ES" dirty="0"/>
              <a:t>, generando un perfil más feminizante.</a:t>
            </a:r>
          </a:p>
          <a:p>
            <a:r>
              <a:rPr lang="es-ES" dirty="0"/>
              <a:t>En hombres, esto produce </a:t>
            </a:r>
            <a:r>
              <a:rPr lang="es-ES" b="1" dirty="0"/>
              <a:t>disminución de la espermatogénesis</a:t>
            </a:r>
            <a:r>
              <a:rPr lang="es-ES" dirty="0"/>
              <a:t> y menor deseo sexual.</a:t>
            </a:r>
          </a:p>
          <a:p>
            <a:r>
              <a:rPr lang="es-ES" b="1" dirty="0"/>
              <a:t>2️⃣ Efectos directos de la enfermedad hepática</a:t>
            </a:r>
          </a:p>
          <a:p>
            <a:r>
              <a:rPr lang="es-ES" dirty="0"/>
              <a:t>La severidad de la enfermedad (reflejada en el </a:t>
            </a:r>
            <a:r>
              <a:rPr lang="es-ES" b="1" dirty="0"/>
              <a:t>MELD</a:t>
            </a:r>
            <a:r>
              <a:rPr lang="es-ES" dirty="0"/>
              <a:t>)o </a:t>
            </a:r>
            <a:r>
              <a:rPr lang="es-ES" b="1" dirty="0"/>
              <a:t>MAFLD</a:t>
            </a:r>
            <a:r>
              <a:rPr lang="es-ES" dirty="0"/>
              <a:t>) y la </a:t>
            </a:r>
            <a:r>
              <a:rPr lang="es-ES" b="1" dirty="0"/>
              <a:t>descompensación hepática</a:t>
            </a:r>
            <a:r>
              <a:rPr lang="es-ES" dirty="0"/>
              <a:t> se asocian con disfunción sexual.</a:t>
            </a:r>
          </a:p>
          <a:p>
            <a:r>
              <a:rPr lang="es-ES" dirty="0"/>
              <a:t>También influyen factores metabólicos (</a:t>
            </a:r>
            <a:r>
              <a:rPr lang="es-ES" dirty="0" err="1"/>
              <a:t>insulinorresistencia</a:t>
            </a:r>
            <a:r>
              <a:rPr lang="es-ES" dirty="0"/>
              <a:t>, inflamación sistémica, déficit de zinc). La enfermedad hepática en sí modifica la producción y metabolismo hormonal, afectando tanto el deseo como la función eréctil y la ovulación.</a:t>
            </a:r>
          </a:p>
          <a:p>
            <a:r>
              <a:rPr lang="es-ES" b="1" dirty="0"/>
              <a:t>3️⃣ Fármacos</a:t>
            </a:r>
          </a:p>
          <a:p>
            <a:r>
              <a:rPr lang="es-ES" dirty="0"/>
              <a:t>Algunos medicamentos usados en pacientes hepáticos contribuyen a la disfunción sexual:</a:t>
            </a:r>
          </a:p>
          <a:p>
            <a:r>
              <a:rPr lang="es-ES" b="1" dirty="0"/>
              <a:t>Betabloqueantes</a:t>
            </a:r>
            <a:r>
              <a:rPr lang="es-ES" dirty="0"/>
              <a:t>: reducen el gasto cardíaco y pueden causar </a:t>
            </a:r>
            <a:r>
              <a:rPr lang="es-ES" b="1" dirty="0"/>
              <a:t>disfunción eréctil</a:t>
            </a:r>
            <a:r>
              <a:rPr lang="es-ES" dirty="0"/>
              <a:t>.</a:t>
            </a:r>
          </a:p>
          <a:p>
            <a:r>
              <a:rPr lang="es-ES" b="1" dirty="0"/>
              <a:t>Espironolactona</a:t>
            </a:r>
            <a:r>
              <a:rPr lang="es-ES" dirty="0"/>
              <a:t>: antagoniza los receptores androgénicos, disminuyendo el efecto de la testosterona.</a:t>
            </a:r>
          </a:p>
          <a:p>
            <a:r>
              <a:rPr lang="es-ES" dirty="0"/>
              <a:t>En conjunto, los fármacos pueden empeorar la fatiga, el rendimiento físico y la libido.</a:t>
            </a:r>
          </a:p>
          <a:p>
            <a:r>
              <a:rPr lang="es-ES" b="1" dirty="0"/>
              <a:t>4️⃣ Alcohol</a:t>
            </a:r>
          </a:p>
          <a:p>
            <a:r>
              <a:rPr lang="es-ES" dirty="0"/>
              <a:t>El consumo de alcohol está directamente relacionado con:</a:t>
            </a:r>
          </a:p>
          <a:p>
            <a:r>
              <a:rPr lang="es-ES" b="1" dirty="0"/>
              <a:t>Disfunción eréctil</a:t>
            </a:r>
            <a:r>
              <a:rPr lang="es-ES" dirty="0"/>
              <a:t>, </a:t>
            </a:r>
            <a:r>
              <a:rPr lang="es-ES" b="1" dirty="0"/>
              <a:t>eyaculación precoz</a:t>
            </a:r>
            <a:r>
              <a:rPr lang="es-ES" dirty="0"/>
              <a:t> y </a:t>
            </a:r>
            <a:r>
              <a:rPr lang="es-ES" b="1" dirty="0"/>
              <a:t>disminución del deseo sexual</a:t>
            </a:r>
            <a:r>
              <a:rPr lang="es-ES" dirty="0"/>
              <a:t> en hombres.</a:t>
            </a:r>
          </a:p>
          <a:p>
            <a:r>
              <a:rPr lang="es-ES" b="1" dirty="0"/>
              <a:t>Dispareunia</a:t>
            </a:r>
            <a:r>
              <a:rPr lang="es-ES" dirty="0"/>
              <a:t> (dolor coital) y </a:t>
            </a:r>
            <a:r>
              <a:rPr lang="es-ES" b="1" dirty="0"/>
              <a:t>anorgasmia</a:t>
            </a:r>
            <a:r>
              <a:rPr lang="es-ES" dirty="0"/>
              <a:t> en mujeres.</a:t>
            </a:r>
          </a:p>
          <a:p>
            <a:r>
              <a:rPr lang="es-ES" dirty="0"/>
              <a:t>Además, el alcohol potencia el daño hepático y altera aún más los niveles hormonales.</a:t>
            </a:r>
          </a:p>
          <a:p>
            <a:r>
              <a:rPr lang="es-ES" b="1" dirty="0"/>
              <a:t>5️⃣ Salud mental</a:t>
            </a:r>
          </a:p>
          <a:p>
            <a:r>
              <a:rPr lang="es-ES" dirty="0"/>
              <a:t>Entre el </a:t>
            </a:r>
            <a:r>
              <a:rPr lang="es-ES" b="1" dirty="0"/>
              <a:t>70 y el 80%</a:t>
            </a:r>
            <a:r>
              <a:rPr lang="es-ES" dirty="0"/>
              <a:t> de las personas con enfermedad hepática avanzada presentan </a:t>
            </a:r>
            <a:r>
              <a:rPr lang="es-ES" b="1" dirty="0"/>
              <a:t>depresión o ansiedad</a:t>
            </a:r>
            <a:r>
              <a:rPr lang="es-ES" dirty="0"/>
              <a:t>.</a:t>
            </a:r>
          </a:p>
          <a:p>
            <a:r>
              <a:rPr lang="es-ES" dirty="0"/>
              <a:t>Estos trastornos reducen significativamente el </a:t>
            </a:r>
            <a:r>
              <a:rPr lang="es-ES" b="1" dirty="0"/>
              <a:t>deseo sexual</a:t>
            </a:r>
            <a:r>
              <a:rPr lang="es-ES" dirty="0"/>
              <a:t> y la </a:t>
            </a:r>
            <a:r>
              <a:rPr lang="es-ES" b="1" dirty="0"/>
              <a:t>capacidad de alcanzar el orgasmo</a:t>
            </a:r>
            <a:r>
              <a:rPr lang="es-ES" dirty="0"/>
              <a:t>.</a:t>
            </a:r>
          </a:p>
          <a:p>
            <a:r>
              <a:rPr lang="es-ES" dirty="0"/>
              <a:t>La carga emocional, el estigma y los cambios en la imagen corporal agravan el problema.</a:t>
            </a:r>
          </a:p>
          <a:p>
            <a:endParaRPr lang="es-ES" dirty="0"/>
          </a:p>
        </p:txBody>
      </p:sp>
      <p:sp>
        <p:nvSpPr>
          <p:cNvPr id="4" name="Marcador de número de diapositiva 3">
            <a:extLst>
              <a:ext uri="{FF2B5EF4-FFF2-40B4-BE49-F238E27FC236}">
                <a16:creationId xmlns:a16="http://schemas.microsoft.com/office/drawing/2014/main" id="{434B71BC-20F9-ABEF-76A3-938E451A78D6}"/>
              </a:ext>
            </a:extLst>
          </p:cNvPr>
          <p:cNvSpPr>
            <a:spLocks noGrp="1"/>
          </p:cNvSpPr>
          <p:nvPr>
            <p:ph type="sldNum" sz="quarter" idx="5"/>
          </p:nvPr>
        </p:nvSpPr>
        <p:spPr/>
        <p:txBody>
          <a:bodyPr/>
          <a:lstStyle/>
          <a:p>
            <a:fld id="{C65C062D-D29F-418F-B14C-BB420435B06D}" type="slidenum">
              <a:rPr lang="es-ES" smtClean="0"/>
              <a:t>14</a:t>
            </a:fld>
            <a:endParaRPr lang="es-ES"/>
          </a:p>
        </p:txBody>
      </p:sp>
    </p:spTree>
    <p:extLst>
      <p:ext uri="{BB962C8B-B14F-4D97-AF65-F5344CB8AC3E}">
        <p14:creationId xmlns:p14="http://schemas.microsoft.com/office/powerpoint/2010/main" val="974090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15</a:t>
            </a:fld>
            <a:endParaRPr lang="es-ES"/>
          </a:p>
        </p:txBody>
      </p:sp>
    </p:spTree>
    <p:extLst>
      <p:ext uri="{BB962C8B-B14F-4D97-AF65-F5344CB8AC3E}">
        <p14:creationId xmlns:p14="http://schemas.microsoft.com/office/powerpoint/2010/main" val="656326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16</a:t>
            </a:fld>
            <a:endParaRPr lang="es-ES"/>
          </a:p>
        </p:txBody>
      </p:sp>
    </p:spTree>
    <p:extLst>
      <p:ext uri="{BB962C8B-B14F-4D97-AF65-F5344CB8AC3E}">
        <p14:creationId xmlns:p14="http://schemas.microsoft.com/office/powerpoint/2010/main" val="332463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17</a:t>
            </a:fld>
            <a:endParaRPr lang="es-ES"/>
          </a:p>
        </p:txBody>
      </p:sp>
    </p:spTree>
    <p:extLst>
      <p:ext uri="{BB962C8B-B14F-4D97-AF65-F5344CB8AC3E}">
        <p14:creationId xmlns:p14="http://schemas.microsoft.com/office/powerpoint/2010/main" val="374490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embarazo en mujeres con hipertensión portal requiere </a:t>
            </a:r>
            <a:r>
              <a:rPr lang="es-ES" b="1" dirty="0"/>
              <a:t>monitorización estrecha y profilaxis del sangrado </a:t>
            </a:r>
            <a:r>
              <a:rPr lang="es-ES" b="1" dirty="0" err="1"/>
              <a:t>variceal</a:t>
            </a:r>
            <a:r>
              <a:rPr lang="es-ES" b="1" dirty="0"/>
              <a:t> (betabloqueantes o ligadura previa)</a:t>
            </a:r>
            <a:r>
              <a:rPr lang="es-ES" dirty="0"/>
              <a:t>, especialmente antes del segundo trimestre y durante el parto.</a:t>
            </a:r>
          </a:p>
          <a:p>
            <a:endParaRPr lang="es-ES" dirty="0"/>
          </a:p>
          <a:p>
            <a:r>
              <a:rPr lang="es-ES" dirty="0"/>
              <a:t>Sí. La diapositiva muestra de forma esquemática cómo el embarazo </a:t>
            </a:r>
            <a:r>
              <a:rPr lang="es-ES" b="1" dirty="0"/>
              <a:t>empeora la hipertensión portal y aumenta el riesgo de sangrado varicoso</a:t>
            </a:r>
            <a:r>
              <a:rPr lang="es-ES" dirty="0"/>
              <a:t> en mujeres con enfermedad hepática o hipertensión portal previa.</a:t>
            </a:r>
          </a:p>
          <a:p>
            <a:r>
              <a:rPr lang="es-ES" b="1" dirty="0"/>
              <a:t>🧠 Mecanismo fisiopatológico</a:t>
            </a:r>
          </a:p>
          <a:p>
            <a:r>
              <a:rPr lang="es-ES" dirty="0"/>
              <a:t>Durante el embarazo ocurren varios cambios hemodinámicos:</a:t>
            </a:r>
          </a:p>
          <a:p>
            <a:r>
              <a:rPr lang="es-ES" b="1" dirty="0"/>
              <a:t>↑ vasodilatación esplácnica</a:t>
            </a:r>
            <a:br>
              <a:rPr lang="es-ES" dirty="0"/>
            </a:br>
            <a:r>
              <a:rPr lang="es-ES" dirty="0"/>
              <a:t>→ Se reduce la resistencia vascular sistémica y la presión arterial.</a:t>
            </a:r>
          </a:p>
          <a:p>
            <a:r>
              <a:rPr lang="es-ES" b="1" dirty="0"/>
              <a:t>↑ volumen sanguíneo total</a:t>
            </a:r>
            <a:br>
              <a:rPr lang="es-ES" dirty="0"/>
            </a:br>
            <a:r>
              <a:rPr lang="es-ES" dirty="0"/>
              <a:t>→ Aumenta el flujo portal y la resistencia intrahepática.</a:t>
            </a:r>
          </a:p>
          <a:p>
            <a:r>
              <a:rPr lang="es-ES" b="1" dirty="0"/>
              <a:t>↑ flujo colateral</a:t>
            </a:r>
            <a:br>
              <a:rPr lang="es-ES" dirty="0"/>
            </a:br>
            <a:r>
              <a:rPr lang="es-ES" dirty="0"/>
              <a:t>→ Se exacerba la </a:t>
            </a:r>
            <a:r>
              <a:rPr lang="es-ES" b="1" dirty="0"/>
              <a:t>hipertensión portal</a:t>
            </a:r>
            <a:r>
              <a:rPr lang="es-ES" dirty="0"/>
              <a:t> preexistente.</a:t>
            </a:r>
          </a:p>
          <a:p>
            <a:r>
              <a:rPr lang="es-ES" dirty="0"/>
              <a:t>Como resultado, se incrementa el tamaño y la presión en las varices esofagogástricas o rectales.</a:t>
            </a:r>
          </a:p>
          <a:p>
            <a:r>
              <a:rPr lang="es-ES" b="1" dirty="0"/>
              <a:t>⚠️ Consecuencias clínicas</a:t>
            </a:r>
          </a:p>
          <a:p>
            <a:r>
              <a:rPr lang="es-ES" b="1" dirty="0"/>
              <a:t>↑ tamaño varicoso y riesgo de hemorragia </a:t>
            </a:r>
            <a:r>
              <a:rPr lang="es-ES" b="1" dirty="0" err="1"/>
              <a:t>variceal</a:t>
            </a:r>
            <a:endParaRPr lang="es-ES" dirty="0"/>
          </a:p>
          <a:p>
            <a:r>
              <a:rPr lang="es-ES" b="1" dirty="0"/>
              <a:t>↑ ascitis</a:t>
            </a:r>
            <a:endParaRPr lang="es-ES" dirty="0"/>
          </a:p>
          <a:p>
            <a:r>
              <a:rPr lang="es-ES" b="1" dirty="0"/>
              <a:t>↑ riesgo de encefalopatía hepática</a:t>
            </a:r>
            <a:endParaRPr lang="es-ES" dirty="0"/>
          </a:p>
          <a:p>
            <a:r>
              <a:rPr lang="es-ES" dirty="0"/>
              <a:t>La </a:t>
            </a:r>
            <a:r>
              <a:rPr lang="es-ES" b="1" dirty="0"/>
              <a:t>mortalidad materna por sangrado </a:t>
            </a:r>
            <a:r>
              <a:rPr lang="es-ES" b="1" dirty="0" err="1"/>
              <a:t>variceal</a:t>
            </a:r>
            <a:r>
              <a:rPr lang="es-ES" b="1" dirty="0"/>
              <a:t> puede llegar al 20%</a:t>
            </a:r>
            <a:r>
              <a:rPr lang="es-ES" dirty="0"/>
              <a:t>, según la diapositiva (dato de la </a:t>
            </a:r>
            <a:r>
              <a:rPr lang="es-ES" i="1" dirty="0"/>
              <a:t>AASLD Reproductive </a:t>
            </a:r>
            <a:r>
              <a:rPr lang="es-ES" i="1" dirty="0" err="1"/>
              <a:t>Health</a:t>
            </a:r>
            <a:r>
              <a:rPr lang="es-ES" i="1" dirty="0"/>
              <a:t> and </a:t>
            </a:r>
            <a:r>
              <a:rPr lang="es-ES" i="1" dirty="0" err="1"/>
              <a:t>Liver</a:t>
            </a:r>
            <a:r>
              <a:rPr lang="es-ES" i="1" dirty="0"/>
              <a:t> </a:t>
            </a:r>
            <a:r>
              <a:rPr lang="es-ES" i="1" dirty="0" err="1"/>
              <a:t>Disease</a:t>
            </a:r>
            <a:r>
              <a:rPr lang="es-ES" i="1" dirty="0"/>
              <a:t> </a:t>
            </a:r>
            <a:r>
              <a:rPr lang="es-ES" i="1" dirty="0" err="1"/>
              <a:t>Guidance</a:t>
            </a:r>
            <a:r>
              <a:rPr lang="es-ES" i="1" dirty="0"/>
              <a:t> 2021</a:t>
            </a:r>
            <a:r>
              <a:rPr lang="es-ES" dirty="0"/>
              <a:t>).</a:t>
            </a:r>
          </a:p>
          <a:p>
            <a:r>
              <a:rPr lang="es-ES" b="1" dirty="0"/>
              <a:t>⏰ Momentos de mayor riesgo</a:t>
            </a:r>
          </a:p>
          <a:p>
            <a:r>
              <a:rPr lang="es-ES" b="1" dirty="0"/>
              <a:t>Segundo trimestre:</a:t>
            </a:r>
            <a:endParaRPr lang="es-ES" dirty="0"/>
          </a:p>
          <a:p>
            <a:pPr lvl="1"/>
            <a:r>
              <a:rPr lang="es-ES" dirty="0"/>
              <a:t>Expansión del volumen sanguíneo.</a:t>
            </a:r>
          </a:p>
          <a:p>
            <a:pPr lvl="1"/>
            <a:r>
              <a:rPr lang="es-ES" dirty="0"/>
              <a:t>El útero aumentado de tamaño comprime la vena cava inferior → mayor presión portal.</a:t>
            </a:r>
          </a:p>
          <a:p>
            <a:r>
              <a:rPr lang="es-ES" b="1" dirty="0"/>
              <a:t>Parto (</a:t>
            </a:r>
            <a:r>
              <a:rPr lang="es-ES" b="1" dirty="0" err="1"/>
              <a:t>delivery</a:t>
            </a:r>
            <a:r>
              <a:rPr lang="es-ES" b="1" dirty="0"/>
              <a:t>):</a:t>
            </a:r>
            <a:endParaRPr lang="es-ES" dirty="0"/>
          </a:p>
          <a:p>
            <a:pPr lvl="1"/>
            <a:r>
              <a:rPr lang="es-ES" dirty="0"/>
              <a:t>El útero comprimido y las maniobras de Valsalva durante el pujo elevan bruscamente la presión portal.</a:t>
            </a:r>
          </a:p>
          <a:p>
            <a:pPr lvl="1"/>
            <a:r>
              <a:rPr lang="es-ES" dirty="0"/>
              <a:t>Esto puede precipitar una rotura varicosa.</a:t>
            </a:r>
          </a:p>
          <a:p>
            <a:endParaRPr lang="es-ES" dirty="0"/>
          </a:p>
        </p:txBody>
      </p:sp>
      <p:sp>
        <p:nvSpPr>
          <p:cNvPr id="4" name="Marcador de número de diapositiva 3"/>
          <p:cNvSpPr>
            <a:spLocks noGrp="1"/>
          </p:cNvSpPr>
          <p:nvPr>
            <p:ph type="sldNum" sz="quarter" idx="5"/>
          </p:nvPr>
        </p:nvSpPr>
        <p:spPr/>
        <p:txBody>
          <a:bodyPr/>
          <a:lstStyle/>
          <a:p>
            <a:fld id="{C65C062D-D29F-418F-B14C-BB420435B06D}" type="slidenum">
              <a:rPr lang="es-ES" smtClean="0"/>
              <a:t>18</a:t>
            </a:fld>
            <a:endParaRPr lang="es-ES"/>
          </a:p>
        </p:txBody>
      </p:sp>
    </p:spTree>
    <p:extLst>
      <p:ext uri="{BB962C8B-B14F-4D97-AF65-F5344CB8AC3E}">
        <p14:creationId xmlns:p14="http://schemas.microsoft.com/office/powerpoint/2010/main" val="2307677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5C876-7C7A-D0AF-0C83-7A6BB6C084D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3A40FC-3C3A-CBB0-AC1B-792DA5EE05B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14F09F9-0A33-9E9A-A3C1-B84B59797B95}"/>
              </a:ext>
            </a:extLst>
          </p:cNvPr>
          <p:cNvSpPr>
            <a:spLocks noGrp="1"/>
          </p:cNvSpPr>
          <p:nvPr>
            <p:ph type="body" idx="1"/>
          </p:nvPr>
        </p:nvSpPr>
        <p:spPr/>
        <p:txBody>
          <a:bodyPr/>
          <a:lstStyle/>
          <a:p>
            <a:r>
              <a:rPr lang="es-ES" dirty="0"/>
              <a:t>Esta diapositiva muestra el </a:t>
            </a:r>
            <a:r>
              <a:rPr lang="es-ES" b="1" dirty="0"/>
              <a:t>algoritmo de cribado y manejo de várices esofágicas en mujeres con hipertensión portal que planean un embarazo</a:t>
            </a:r>
            <a:r>
              <a:rPr lang="es-ES" dirty="0"/>
              <a:t>, según las guías de la </a:t>
            </a:r>
            <a:r>
              <a:rPr lang="es-ES" i="1" dirty="0"/>
              <a:t>AASLD Reproductive </a:t>
            </a:r>
            <a:r>
              <a:rPr lang="es-ES" i="1" dirty="0" err="1"/>
              <a:t>Health</a:t>
            </a:r>
            <a:r>
              <a:rPr lang="es-ES" i="1" dirty="0"/>
              <a:t> and </a:t>
            </a:r>
            <a:r>
              <a:rPr lang="es-ES" i="1" dirty="0" err="1"/>
              <a:t>Liver</a:t>
            </a:r>
            <a:r>
              <a:rPr lang="es-ES" i="1" dirty="0"/>
              <a:t> </a:t>
            </a:r>
            <a:r>
              <a:rPr lang="es-ES" i="1" dirty="0" err="1"/>
              <a:t>Disease</a:t>
            </a:r>
            <a:r>
              <a:rPr lang="es-ES" i="1" dirty="0"/>
              <a:t> </a:t>
            </a:r>
            <a:r>
              <a:rPr lang="es-ES" i="1" dirty="0" err="1"/>
              <a:t>Guidance</a:t>
            </a:r>
            <a:r>
              <a:rPr lang="es-ES" i="1" dirty="0"/>
              <a:t> 2021</a:t>
            </a:r>
            <a:r>
              <a:rPr lang="es-ES" dirty="0"/>
              <a:t>.</a:t>
            </a:r>
          </a:p>
          <a:p>
            <a:r>
              <a:rPr lang="es-ES" b="1" dirty="0"/>
              <a:t>🔍 Título: “</a:t>
            </a:r>
            <a:r>
              <a:rPr lang="es-ES" b="1" dirty="0" err="1"/>
              <a:t>Variceal</a:t>
            </a:r>
            <a:r>
              <a:rPr lang="es-ES" b="1" dirty="0"/>
              <a:t> Screening </a:t>
            </a:r>
            <a:r>
              <a:rPr lang="es-ES" b="1" dirty="0" err="1"/>
              <a:t>Within</a:t>
            </a:r>
            <a:r>
              <a:rPr lang="es-ES" b="1" dirty="0"/>
              <a:t> 1 </a:t>
            </a:r>
            <a:r>
              <a:rPr lang="es-ES" b="1" dirty="0" err="1"/>
              <a:t>Year</a:t>
            </a:r>
            <a:r>
              <a:rPr lang="es-ES" b="1" dirty="0"/>
              <a:t> Prior </a:t>
            </a:r>
            <a:r>
              <a:rPr lang="es-ES" b="1" dirty="0" err="1"/>
              <a:t>to</a:t>
            </a:r>
            <a:r>
              <a:rPr lang="es-ES" b="1" dirty="0"/>
              <a:t> </a:t>
            </a:r>
            <a:r>
              <a:rPr lang="es-ES" b="1" dirty="0" err="1"/>
              <a:t>Conception</a:t>
            </a:r>
            <a:r>
              <a:rPr lang="es-ES" b="1" dirty="0"/>
              <a:t>”</a:t>
            </a:r>
          </a:p>
          <a:p>
            <a:r>
              <a:rPr lang="es-ES" dirty="0"/>
              <a:t>(“Cribado de várices dentro del año previo a la concepción”)</a:t>
            </a:r>
          </a:p>
          <a:p>
            <a:r>
              <a:rPr lang="es-ES" dirty="0"/>
              <a:t>El objetivo es </a:t>
            </a:r>
            <a:r>
              <a:rPr lang="es-ES" b="1" dirty="0"/>
              <a:t>detectar y tratar várices antes del embarazo</a:t>
            </a:r>
            <a:r>
              <a:rPr lang="es-ES" dirty="0"/>
              <a:t> para minimizar el riesgo de hemorragia durante la gestación.</a:t>
            </a:r>
          </a:p>
          <a:p>
            <a:endParaRPr lang="es-ES" dirty="0"/>
          </a:p>
        </p:txBody>
      </p:sp>
      <p:sp>
        <p:nvSpPr>
          <p:cNvPr id="4" name="Marcador de número de diapositiva 3">
            <a:extLst>
              <a:ext uri="{FF2B5EF4-FFF2-40B4-BE49-F238E27FC236}">
                <a16:creationId xmlns:a16="http://schemas.microsoft.com/office/drawing/2014/main" id="{36C9EF06-A146-26EF-B56C-47CEB45F5DC3}"/>
              </a:ext>
            </a:extLst>
          </p:cNvPr>
          <p:cNvSpPr>
            <a:spLocks noGrp="1"/>
          </p:cNvSpPr>
          <p:nvPr>
            <p:ph type="sldNum" sz="quarter" idx="5"/>
          </p:nvPr>
        </p:nvSpPr>
        <p:spPr/>
        <p:txBody>
          <a:bodyPr/>
          <a:lstStyle/>
          <a:p>
            <a:fld id="{C65C062D-D29F-418F-B14C-BB420435B06D}" type="slidenum">
              <a:rPr lang="es-ES" smtClean="0"/>
              <a:t>19</a:t>
            </a:fld>
            <a:endParaRPr lang="es-ES"/>
          </a:p>
        </p:txBody>
      </p:sp>
    </p:spTree>
    <p:extLst>
      <p:ext uri="{BB962C8B-B14F-4D97-AF65-F5344CB8AC3E}">
        <p14:creationId xmlns:p14="http://schemas.microsoft.com/office/powerpoint/2010/main" val="2649536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Claro. Esta diapositiva explica cómo la </a:t>
            </a:r>
            <a:r>
              <a:rPr lang="es-ES" b="1" dirty="0" err="1"/>
              <a:t>elastografía</a:t>
            </a:r>
            <a:r>
              <a:rPr lang="es-ES" b="1" dirty="0"/>
              <a:t> transitoria (TE)</a:t>
            </a:r>
            <a:r>
              <a:rPr lang="es-ES" dirty="0"/>
              <a:t> —es decir, la medición de la rigidez hepática con </a:t>
            </a:r>
            <a:r>
              <a:rPr lang="es-ES" dirty="0" err="1"/>
              <a:t>FibroScan</a:t>
            </a:r>
            <a:r>
              <a:rPr lang="es-ES" dirty="0"/>
              <a:t>— puede </a:t>
            </a:r>
            <a:r>
              <a:rPr lang="es-ES" b="1" dirty="0"/>
              <a:t>predecir hipertensión portal clínicamente significativa (CSPH)</a:t>
            </a:r>
            <a:r>
              <a:rPr lang="es-ES" dirty="0"/>
              <a:t>, incluso en el contexto del embarazo.</a:t>
            </a:r>
          </a:p>
          <a:p>
            <a:r>
              <a:rPr lang="es-ES" b="1" dirty="0"/>
              <a:t>🧩 Conceptos clave</a:t>
            </a:r>
          </a:p>
          <a:p>
            <a:r>
              <a:rPr lang="es-ES" b="1" dirty="0"/>
              <a:t>TE (</a:t>
            </a:r>
            <a:r>
              <a:rPr lang="es-ES" b="1" dirty="0" err="1"/>
              <a:t>Transient</a:t>
            </a:r>
            <a:r>
              <a:rPr lang="es-ES" b="1" dirty="0"/>
              <a:t> </a:t>
            </a:r>
            <a:r>
              <a:rPr lang="es-ES" b="1" dirty="0" err="1"/>
              <a:t>Elastography</a:t>
            </a:r>
            <a:r>
              <a:rPr lang="es-ES" b="1" dirty="0"/>
              <a:t>)</a:t>
            </a:r>
            <a:r>
              <a:rPr lang="es-ES" dirty="0"/>
              <a:t> mide la rigidez hepática (expresada en kPa).</a:t>
            </a:r>
            <a:br>
              <a:rPr lang="es-ES" dirty="0"/>
            </a:br>
            <a:r>
              <a:rPr lang="es-ES" dirty="0"/>
              <a:t>Valores más altos → mayor fibrosis → mayor riesgo de hipertensión portal.</a:t>
            </a:r>
          </a:p>
          <a:p>
            <a:r>
              <a:rPr lang="es-ES" b="1" dirty="0"/>
              <a:t>CSPH (</a:t>
            </a:r>
            <a:r>
              <a:rPr lang="es-ES" b="1" dirty="0" err="1"/>
              <a:t>Clinically</a:t>
            </a:r>
            <a:r>
              <a:rPr lang="es-ES" b="1" dirty="0"/>
              <a:t> </a:t>
            </a:r>
            <a:r>
              <a:rPr lang="es-ES" b="1" dirty="0" err="1"/>
              <a:t>Significant</a:t>
            </a:r>
            <a:r>
              <a:rPr lang="es-ES" b="1" dirty="0"/>
              <a:t> Portal </a:t>
            </a:r>
            <a:r>
              <a:rPr lang="es-ES" b="1" dirty="0" err="1"/>
              <a:t>Hypertension</a:t>
            </a:r>
            <a:r>
              <a:rPr lang="es-ES" b="1" dirty="0"/>
              <a:t>)</a:t>
            </a:r>
            <a:r>
              <a:rPr lang="es-ES" dirty="0"/>
              <a:t>:</a:t>
            </a:r>
            <a:br>
              <a:rPr lang="es-ES" dirty="0"/>
            </a:br>
            <a:r>
              <a:rPr lang="es-ES" dirty="0"/>
              <a:t>presión portal ≥10 </a:t>
            </a:r>
            <a:r>
              <a:rPr lang="es-ES" dirty="0" err="1"/>
              <a:t>mmHg</a:t>
            </a:r>
            <a:r>
              <a:rPr lang="es-ES" dirty="0"/>
              <a:t>, asociada a riesgo de várices y descompensación.</a:t>
            </a:r>
          </a:p>
          <a:p>
            <a:r>
              <a:rPr lang="es-ES" b="1" dirty="0"/>
              <a:t>📊 Interpretación de valores (LSM </a:t>
            </a:r>
            <a:r>
              <a:rPr lang="es-ES" b="1" dirty="0" err="1"/>
              <a:t>ranges</a:t>
            </a:r>
            <a:r>
              <a:rPr lang="es-ES" b="1" dirty="0"/>
              <a:t>)</a:t>
            </a:r>
          </a:p>
          <a:p>
            <a:r>
              <a:rPr lang="es-ES" dirty="0"/>
              <a:t>Rango de LSM (kPa)</a:t>
            </a:r>
            <a:r>
              <a:rPr lang="es-ES" dirty="0" err="1"/>
              <a:t>InterpretaciónRiesgo</a:t>
            </a:r>
            <a:r>
              <a:rPr lang="es-ES" dirty="0"/>
              <a:t> de CSPH</a:t>
            </a:r>
            <a:r>
              <a:rPr lang="es-ES" b="1" dirty="0"/>
              <a:t>5–9.9</a:t>
            </a:r>
            <a:r>
              <a:rPr lang="es-ES" dirty="0"/>
              <a:t>No cirrosis avanzada (no </a:t>
            </a:r>
            <a:r>
              <a:rPr lang="es-ES" dirty="0" err="1"/>
              <a:t>cACLD</a:t>
            </a:r>
            <a:r>
              <a:rPr lang="es-ES" dirty="0"/>
              <a:t>), posible fibrosis </a:t>
            </a:r>
            <a:r>
              <a:rPr lang="es-ES" dirty="0" err="1"/>
              <a:t>leveNo</a:t>
            </a:r>
            <a:r>
              <a:rPr lang="es-ES" dirty="0"/>
              <a:t> hay CSPH</a:t>
            </a:r>
            <a:r>
              <a:rPr lang="es-ES" b="1" dirty="0"/>
              <a:t>10–14.9</a:t>
            </a:r>
            <a:r>
              <a:rPr lang="es-ES" dirty="0"/>
              <a:t>Cirrosis compensada posible, pero </a:t>
            </a:r>
            <a:r>
              <a:rPr lang="es-ES" b="1" dirty="0"/>
              <a:t>sin </a:t>
            </a:r>
            <a:r>
              <a:rPr lang="es-ES" b="1" dirty="0" err="1"/>
              <a:t>CSPH</a:t>
            </a:r>
            <a:r>
              <a:rPr lang="es-ES" dirty="0" err="1"/>
              <a:t>No</a:t>
            </a:r>
            <a:r>
              <a:rPr lang="es-ES" dirty="0"/>
              <a:t> hay CSPH</a:t>
            </a:r>
            <a:r>
              <a:rPr lang="es-ES" b="1" dirty="0"/>
              <a:t>15–19.9</a:t>
            </a:r>
            <a:r>
              <a:rPr lang="es-ES" dirty="0"/>
              <a:t>Cirrosis compensada con </a:t>
            </a:r>
            <a:r>
              <a:rPr lang="es-ES" b="1" dirty="0"/>
              <a:t>CSPH </a:t>
            </a:r>
            <a:r>
              <a:rPr lang="es-ES" b="1" dirty="0" err="1"/>
              <a:t>probable</a:t>
            </a:r>
            <a:r>
              <a:rPr lang="es-ES" dirty="0" err="1"/>
              <a:t>Riesgo</a:t>
            </a:r>
            <a:r>
              <a:rPr lang="es-ES" dirty="0"/>
              <a:t> intermedio</a:t>
            </a:r>
            <a:r>
              <a:rPr lang="es-ES" b="1" dirty="0"/>
              <a:t>≥20</a:t>
            </a:r>
            <a:r>
              <a:rPr lang="es-ES" dirty="0"/>
              <a:t>Cirrosis compensada con </a:t>
            </a:r>
            <a:r>
              <a:rPr lang="es-ES" b="1" dirty="0"/>
              <a:t>CSPH altamente </a:t>
            </a:r>
            <a:r>
              <a:rPr lang="es-ES" b="1" dirty="0" err="1"/>
              <a:t>probable</a:t>
            </a:r>
            <a:r>
              <a:rPr lang="es-ES" dirty="0" err="1"/>
              <a:t>Riesgo</a:t>
            </a:r>
            <a:r>
              <a:rPr lang="es-ES" dirty="0"/>
              <a:t> alto</a:t>
            </a:r>
            <a:r>
              <a:rPr lang="es-ES" b="1" dirty="0"/>
              <a:t>≥25</a:t>
            </a:r>
            <a:r>
              <a:rPr lang="es-ES" dirty="0"/>
              <a:t>Descompensación (no usar TE en esta etapa)Confirmada</a:t>
            </a:r>
          </a:p>
          <a:p>
            <a:r>
              <a:rPr lang="es-ES" b="1" dirty="0"/>
              <a:t>⚙️ Combinación con plaquetas</a:t>
            </a:r>
          </a:p>
          <a:p>
            <a:r>
              <a:rPr lang="es-ES" dirty="0"/>
              <a:t>El riesgo de CSPH también depende del recuento plaquetario:</a:t>
            </a:r>
          </a:p>
          <a:p>
            <a:r>
              <a:rPr lang="es-ES" b="1" dirty="0"/>
              <a:t>&lt;15 kPa y plaquetas ≥150.000</a:t>
            </a:r>
            <a:r>
              <a:rPr lang="es-ES" dirty="0"/>
              <a:t> → </a:t>
            </a:r>
            <a:r>
              <a:rPr lang="es-ES" i="1" dirty="0"/>
              <a:t>descarta CSPH</a:t>
            </a:r>
            <a:endParaRPr lang="es-ES" dirty="0"/>
          </a:p>
          <a:p>
            <a:r>
              <a:rPr lang="es-ES" b="1" dirty="0"/>
              <a:t>15–20 kPa y plaquetas &lt;110.000</a:t>
            </a:r>
            <a:r>
              <a:rPr lang="es-ES" dirty="0"/>
              <a:t> → </a:t>
            </a:r>
            <a:r>
              <a:rPr lang="es-ES" i="1" dirty="0"/>
              <a:t>sugiere CSPH</a:t>
            </a:r>
            <a:endParaRPr lang="es-ES" dirty="0"/>
          </a:p>
          <a:p>
            <a:r>
              <a:rPr lang="es-ES" b="1" dirty="0"/>
              <a:t>20–25 kPa y plaquetas &lt;150.000 o ≥25 kPa</a:t>
            </a:r>
            <a:r>
              <a:rPr lang="es-ES" dirty="0"/>
              <a:t> → </a:t>
            </a:r>
            <a:r>
              <a:rPr lang="es-ES" i="1" dirty="0"/>
              <a:t>confirma CSPH</a:t>
            </a:r>
            <a:endParaRPr lang="es-ES" dirty="0"/>
          </a:p>
          <a:p>
            <a:r>
              <a:rPr lang="es-ES" b="1" dirty="0"/>
              <a:t>🤰 Durante embarazo o preconcepción</a:t>
            </a:r>
          </a:p>
          <a:p>
            <a:r>
              <a:rPr lang="es-ES" b="1" dirty="0"/>
              <a:t>TE aprobada por la FDA en marzo de 2023</a:t>
            </a:r>
            <a:r>
              <a:rPr lang="es-ES" dirty="0"/>
              <a:t> para uso clínico en este contexto.</a:t>
            </a:r>
          </a:p>
          <a:p>
            <a:r>
              <a:rPr lang="es-ES" dirty="0"/>
              <a:t>Los valores de </a:t>
            </a:r>
            <a:r>
              <a:rPr lang="es-ES" b="1" dirty="0"/>
              <a:t>kPa pueden aumentar durante el embarazo</a:t>
            </a:r>
            <a:r>
              <a:rPr lang="es-ES" dirty="0"/>
              <a:t> por hiperemia y cambios hemodinámicos.</a:t>
            </a:r>
          </a:p>
          <a:p>
            <a:r>
              <a:rPr lang="es-ES" dirty="0"/>
              <a:t>En ausencia de una endoscopia reciente (EGD), se pueden usar los </a:t>
            </a:r>
            <a:r>
              <a:rPr lang="es-ES" b="1" dirty="0"/>
              <a:t>mismos puntos de corte que en mujeres no gestantes</a:t>
            </a:r>
            <a:r>
              <a:rPr lang="es-ES" dirty="0"/>
              <a:t> para descartar CSPH.</a:t>
            </a:r>
          </a:p>
          <a:p>
            <a:r>
              <a:rPr lang="es-ES" b="1" dirty="0"/>
              <a:t>💡 Resumen del abordaje sugerido</a:t>
            </a:r>
          </a:p>
          <a:p>
            <a:r>
              <a:rPr lang="es-ES" b="1" dirty="0"/>
              <a:t>Si TE &lt;15 kPa y plaquetas ≥150.000 → se descarta CSPH.</a:t>
            </a:r>
            <a:endParaRPr lang="es-ES" dirty="0"/>
          </a:p>
          <a:p>
            <a:r>
              <a:rPr lang="es-ES" dirty="0"/>
              <a:t>Este criterio evita procedimientos invasivos en mujeres con bajo riesgo antes o durante el embarazo.</a:t>
            </a:r>
          </a:p>
          <a:p>
            <a:endParaRPr lang="es-ES" dirty="0"/>
          </a:p>
        </p:txBody>
      </p:sp>
      <p:sp>
        <p:nvSpPr>
          <p:cNvPr id="4" name="Marcador de número de diapositiva 3"/>
          <p:cNvSpPr>
            <a:spLocks noGrp="1"/>
          </p:cNvSpPr>
          <p:nvPr>
            <p:ph type="sldNum" sz="quarter" idx="5"/>
          </p:nvPr>
        </p:nvSpPr>
        <p:spPr/>
        <p:txBody>
          <a:bodyPr/>
          <a:lstStyle/>
          <a:p>
            <a:fld id="{C65C062D-D29F-418F-B14C-BB420435B06D}" type="slidenum">
              <a:rPr lang="es-ES" smtClean="0"/>
              <a:t>20</a:t>
            </a:fld>
            <a:endParaRPr lang="es-ES"/>
          </a:p>
        </p:txBody>
      </p:sp>
    </p:spTree>
    <p:extLst>
      <p:ext uri="{BB962C8B-B14F-4D97-AF65-F5344CB8AC3E}">
        <p14:creationId xmlns:p14="http://schemas.microsoft.com/office/powerpoint/2010/main" val="3549033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 Esta diapositiva compara las </a:t>
            </a:r>
            <a:r>
              <a:rPr lang="es-ES" b="1" dirty="0"/>
              <a:t>recomendaciones sobre el uso de betabloqueantes no selectivos (</a:t>
            </a:r>
            <a:r>
              <a:rPr lang="es-ES" b="1" dirty="0" err="1"/>
              <a:t>NSBBs</a:t>
            </a:r>
            <a:r>
              <a:rPr lang="es-ES" b="1" dirty="0"/>
              <a:t>)</a:t>
            </a:r>
            <a:r>
              <a:rPr lang="es-ES" dirty="0"/>
              <a:t> durante el </a:t>
            </a:r>
            <a:r>
              <a:rPr lang="es-ES" b="1" dirty="0"/>
              <a:t>embarazo y la lactancia</a:t>
            </a:r>
            <a:r>
              <a:rPr lang="es-ES" dirty="0"/>
              <a:t> según las dos principales sociedades científicas de hepatología: </a:t>
            </a:r>
            <a:r>
              <a:rPr lang="es-ES" b="1" dirty="0"/>
              <a:t>AASLD (EE. UU.)</a:t>
            </a:r>
            <a:r>
              <a:rPr lang="es-ES" dirty="0"/>
              <a:t> y </a:t>
            </a:r>
            <a:r>
              <a:rPr lang="es-ES" b="1" dirty="0"/>
              <a:t>EASL (Europa)</a:t>
            </a:r>
            <a:r>
              <a:rPr lang="es-ES" dirty="0"/>
              <a:t>.</a:t>
            </a:r>
          </a:p>
          <a:p>
            <a:r>
              <a:rPr lang="es-ES" b="1" dirty="0"/>
              <a:t>🩺 Título: </a:t>
            </a:r>
            <a:r>
              <a:rPr lang="es-ES" b="1" i="1" dirty="0" err="1"/>
              <a:t>NSBBs</a:t>
            </a:r>
            <a:r>
              <a:rPr lang="es-ES" b="1" i="1" dirty="0"/>
              <a:t> in </a:t>
            </a:r>
            <a:r>
              <a:rPr lang="es-ES" b="1" i="1" dirty="0" err="1"/>
              <a:t>Pregnancy</a:t>
            </a:r>
            <a:endParaRPr lang="es-ES" b="1" dirty="0"/>
          </a:p>
          <a:p>
            <a:r>
              <a:rPr lang="es-ES" dirty="0"/>
              <a:t>(Betabloqueantes no selectivos en el embarazo)</a:t>
            </a:r>
          </a:p>
          <a:p>
            <a:r>
              <a:rPr lang="es-ES" dirty="0"/>
              <a:t>Los </a:t>
            </a:r>
            <a:r>
              <a:rPr lang="es-ES" dirty="0" err="1"/>
              <a:t>NSBBs</a:t>
            </a:r>
            <a:r>
              <a:rPr lang="es-ES" dirty="0"/>
              <a:t> —como </a:t>
            </a:r>
            <a:r>
              <a:rPr lang="es-ES" dirty="0" err="1"/>
              <a:t>propranolol</a:t>
            </a:r>
            <a:r>
              <a:rPr lang="es-ES" dirty="0"/>
              <a:t>, </a:t>
            </a:r>
            <a:r>
              <a:rPr lang="es-ES" dirty="0" err="1"/>
              <a:t>nadolol</a:t>
            </a:r>
            <a:r>
              <a:rPr lang="es-ES" dirty="0"/>
              <a:t> o </a:t>
            </a:r>
            <a:r>
              <a:rPr lang="es-ES" dirty="0" err="1"/>
              <a:t>carvedilol</a:t>
            </a:r>
            <a:r>
              <a:rPr lang="es-ES" dirty="0"/>
              <a:t>— se utilizan para prevenir el sangrado por várices esofágicas en pacientes con hipertensión portal.</a:t>
            </a:r>
          </a:p>
          <a:p>
            <a:endParaRPr lang="es-ES" dirty="0"/>
          </a:p>
          <a:p>
            <a:r>
              <a:rPr lang="es-ES" b="1" dirty="0"/>
              <a:t>En resumen:</a:t>
            </a:r>
          </a:p>
          <a:p>
            <a:r>
              <a:rPr lang="es-ES" b="1" dirty="0"/>
              <a:t>Durante el embarazo:</a:t>
            </a:r>
            <a:r>
              <a:rPr lang="es-ES" dirty="0"/>
              <a:t> los tres (</a:t>
            </a:r>
            <a:r>
              <a:rPr lang="es-ES" dirty="0" err="1"/>
              <a:t>propranolol</a:t>
            </a:r>
            <a:r>
              <a:rPr lang="es-ES" dirty="0"/>
              <a:t>, </a:t>
            </a:r>
            <a:r>
              <a:rPr lang="es-ES" dirty="0" err="1"/>
              <a:t>nadolol</a:t>
            </a:r>
            <a:r>
              <a:rPr lang="es-ES" dirty="0"/>
              <a:t>, </a:t>
            </a:r>
            <a:r>
              <a:rPr lang="es-ES" dirty="0" err="1"/>
              <a:t>carvedilol</a:t>
            </a:r>
            <a:r>
              <a:rPr lang="es-ES" dirty="0"/>
              <a:t>) se pueden usar, pero </a:t>
            </a:r>
            <a:r>
              <a:rPr lang="es-ES" b="1" dirty="0" err="1"/>
              <a:t>carvedilol</a:t>
            </a:r>
            <a:r>
              <a:rPr lang="es-ES" dirty="0"/>
              <a:t> parece tener mejor perfil de seguridad y mayor eficacia en reducir la presión portal.</a:t>
            </a:r>
          </a:p>
          <a:p>
            <a:r>
              <a:rPr lang="es-ES" b="1" dirty="0"/>
              <a:t>Durante la lactancia:</a:t>
            </a:r>
            <a:r>
              <a:rPr lang="es-ES" dirty="0"/>
              <a:t> </a:t>
            </a:r>
            <a:r>
              <a:rPr lang="es-ES" dirty="0" err="1"/>
              <a:t>propranolol</a:t>
            </a:r>
            <a:r>
              <a:rPr lang="es-ES" dirty="0"/>
              <a:t> es el más seguro por su baja excreción en leche.</a:t>
            </a:r>
          </a:p>
          <a:p>
            <a:r>
              <a:rPr lang="es-ES" b="1" dirty="0"/>
              <a:t>Efectos adversos descritos (poco frecuentes):</a:t>
            </a:r>
            <a:endParaRPr lang="es-ES" dirty="0"/>
          </a:p>
          <a:p>
            <a:pPr lvl="1"/>
            <a:r>
              <a:rPr lang="es-ES" dirty="0"/>
              <a:t>Retraso del crecimiento fetal.</a:t>
            </a:r>
          </a:p>
          <a:p>
            <a:pPr lvl="1"/>
            <a:r>
              <a:rPr lang="es-ES" dirty="0"/>
              <a:t>Hipoglucemia o bradicardia neonatal.</a:t>
            </a:r>
          </a:p>
          <a:p>
            <a:pPr lvl="1"/>
            <a:r>
              <a:rPr lang="es-ES" dirty="0"/>
              <a:t>Depresión respiratoria leve en el neonato.</a:t>
            </a:r>
          </a:p>
          <a:p>
            <a:r>
              <a:rPr lang="es-ES" b="1" dirty="0"/>
              <a:t>💡 Conclusión del ponente (“</a:t>
            </a:r>
            <a:r>
              <a:rPr lang="es-ES" b="1" dirty="0" err="1"/>
              <a:t>My</a:t>
            </a:r>
            <a:r>
              <a:rPr lang="es-ES" b="1" dirty="0"/>
              <a:t> </a:t>
            </a:r>
            <a:r>
              <a:rPr lang="es-ES" b="1" dirty="0" err="1"/>
              <a:t>approach</a:t>
            </a:r>
            <a:r>
              <a:rPr lang="es-ES" b="1" dirty="0"/>
              <a:t>”):</a:t>
            </a:r>
          </a:p>
          <a:p>
            <a:r>
              <a:rPr lang="es-ES" b="1" dirty="0"/>
              <a:t>Prefiero </a:t>
            </a:r>
            <a:r>
              <a:rPr lang="es-ES" b="1" dirty="0" err="1"/>
              <a:t>carvedilol</a:t>
            </a:r>
            <a:r>
              <a:rPr lang="es-ES" dirty="0"/>
              <a:t> porque tiene efectos superiores en la reducción de la presión portal y en la prevención de episodios de descompensación, sin evidencia de mayor riesgo durante el embarazo.</a:t>
            </a:r>
          </a:p>
          <a:p>
            <a:endParaRPr lang="es-ES" dirty="0"/>
          </a:p>
          <a:p>
            <a:endParaRPr lang="es-ES" dirty="0"/>
          </a:p>
        </p:txBody>
      </p:sp>
      <p:sp>
        <p:nvSpPr>
          <p:cNvPr id="4" name="Marcador de número de diapositiva 3"/>
          <p:cNvSpPr>
            <a:spLocks noGrp="1"/>
          </p:cNvSpPr>
          <p:nvPr>
            <p:ph type="sldNum" sz="quarter" idx="5"/>
          </p:nvPr>
        </p:nvSpPr>
        <p:spPr/>
        <p:txBody>
          <a:bodyPr/>
          <a:lstStyle/>
          <a:p>
            <a:fld id="{C65C062D-D29F-418F-B14C-BB420435B06D}" type="slidenum">
              <a:rPr lang="es-ES" smtClean="0"/>
              <a:t>21</a:t>
            </a:fld>
            <a:endParaRPr lang="es-ES"/>
          </a:p>
        </p:txBody>
      </p:sp>
    </p:spTree>
    <p:extLst>
      <p:ext uri="{BB962C8B-B14F-4D97-AF65-F5344CB8AC3E}">
        <p14:creationId xmlns:p14="http://schemas.microsoft.com/office/powerpoint/2010/main" val="1631603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52450" y="976313"/>
            <a:ext cx="54864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22</a:t>
            </a:fld>
            <a:endParaRPr lang="es-ES"/>
          </a:p>
        </p:txBody>
      </p:sp>
    </p:spTree>
    <p:extLst>
      <p:ext uri="{BB962C8B-B14F-4D97-AF65-F5344CB8AC3E}">
        <p14:creationId xmlns:p14="http://schemas.microsoft.com/office/powerpoint/2010/main" val="540295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2</a:t>
            </a:fld>
            <a:endParaRPr lang="es-ES"/>
          </a:p>
        </p:txBody>
      </p:sp>
    </p:spTree>
    <p:extLst>
      <p:ext uri="{BB962C8B-B14F-4D97-AF65-F5344CB8AC3E}">
        <p14:creationId xmlns:p14="http://schemas.microsoft.com/office/powerpoint/2010/main" val="3098239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23</a:t>
            </a:fld>
            <a:endParaRPr lang="es-ES"/>
          </a:p>
        </p:txBody>
      </p:sp>
    </p:spTree>
    <p:extLst>
      <p:ext uri="{BB962C8B-B14F-4D97-AF65-F5344CB8AC3E}">
        <p14:creationId xmlns:p14="http://schemas.microsoft.com/office/powerpoint/2010/main" val="3920279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5800" y="4381500"/>
            <a:ext cx="597535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Contexto general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Cada vez hay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más mujeres en edad reproductiva</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viviendo con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enfermedad hepática crónica</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gracias a la mejora en el manejo médico y al trasplante hepático.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La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fertilidad</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en la enfermedad hepática avanzada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ESLD</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suele estar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disminuida</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principalmente por: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Bajos niveles de gonadotropinas (hormonas estimulantes de ovarios).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Disfunción hipotalámica (afecta el eje hormonal).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Amenorrea (ausencia de menstruación).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Resultados de un estudio reciente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El estudio citado (Lee,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Gounko</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Lee,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Mukherjee</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Kushner, </a:t>
            </a:r>
            <a:r>
              <a:rPr kumimoji="0" lang="es-ES" sz="1800" b="0" i="1" u="none" strike="noStrike" kern="1200" cap="none" spc="0" normalizeH="0" baseline="0" noProof="0" dirty="0">
                <a:ln>
                  <a:noFill/>
                </a:ln>
                <a:solidFill>
                  <a:prstClr val="black"/>
                </a:solidFill>
                <a:effectLst/>
                <a:uLnTx/>
                <a:uFillTx/>
                <a:latin typeface="Calibri" panose="020F0502020204030204"/>
                <a:ea typeface="+mn-ea"/>
                <a:cs typeface="+mn-cs"/>
              </a:rPr>
              <a:t>AJG</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2023) evaluó la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fertilización in vitro (FIV)</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en pacientes con enfermedad hepática crónica.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Hallazgos principales:</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La FIV fue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exitosa en la mayoría de los casos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aunque la muestra fue pequeña (solo 6 mujeres con cirrosis).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Sin embargo, hubo complicaciones importantes: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2 de 6 pacientes (22%)</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con cirrosis se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descompensaron</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durante la FIV o el embarazo.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1 fallecimiento</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ocurrió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12 meses postparto</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Esto demuestra que, aunque es posible lograr embarazos exitosos, el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riesgo clínico sigue siendo significativo</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en pacientes con cirrosis avanzada.</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Tabla 4 – Resultados clínicos comparativos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Estudio sobre pacientes con enfermedad hepática vs grupo control (sin enfermedad hepática), sometidas a estimulación ovárica controlada, FIV, biopsia embrionaria y transferencia de un embrión único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euploide</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(con número cromosómico normal</a:t>
            </a:r>
            <a:endParaRPr lang="es-ES" dirty="0"/>
          </a:p>
        </p:txBody>
      </p:sp>
      <p:sp>
        <p:nvSpPr>
          <p:cNvPr id="4" name="Marcador de número de diapositiva 3"/>
          <p:cNvSpPr>
            <a:spLocks noGrp="1"/>
          </p:cNvSpPr>
          <p:nvPr>
            <p:ph type="sldNum" sz="quarter" idx="5"/>
          </p:nvPr>
        </p:nvSpPr>
        <p:spPr/>
        <p:txBody>
          <a:bodyPr/>
          <a:lstStyle/>
          <a:p>
            <a:fld id="{C65C062D-D29F-418F-B14C-BB420435B06D}" type="slidenum">
              <a:rPr lang="es-ES" smtClean="0"/>
              <a:t>24</a:t>
            </a:fld>
            <a:endParaRPr lang="es-ES"/>
          </a:p>
        </p:txBody>
      </p:sp>
    </p:spTree>
    <p:extLst>
      <p:ext uri="{BB962C8B-B14F-4D97-AF65-F5344CB8AC3E}">
        <p14:creationId xmlns:p14="http://schemas.microsoft.com/office/powerpoint/2010/main" val="576848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Los métodos más seguros y eficaces para personas con enfermedad hepática o trasplante son:👉 DIU de cobre, DIU hormonal y implante </a:t>
            </a:r>
            <a:r>
              <a:rPr lang="es-ES" dirty="0" err="1"/>
              <a:t>subcutáneo.Los</a:t>
            </a:r>
            <a:r>
              <a:rPr lang="es-ES" dirty="0"/>
              <a:t> métodos que deben evitarse en enfermedad hepática avanzada son los que contienen estrógenos (anticoncepción hormonal combinada).En pacientes con osteopenia o riesgo trombótico, tener precaución con DMPA inyectable.</a:t>
            </a:r>
          </a:p>
        </p:txBody>
      </p:sp>
      <p:sp>
        <p:nvSpPr>
          <p:cNvPr id="4" name="Marcador de número de diapositiva 3"/>
          <p:cNvSpPr>
            <a:spLocks noGrp="1"/>
          </p:cNvSpPr>
          <p:nvPr>
            <p:ph type="sldNum" sz="quarter" idx="5"/>
          </p:nvPr>
        </p:nvSpPr>
        <p:spPr/>
        <p:txBody>
          <a:bodyPr/>
          <a:lstStyle/>
          <a:p>
            <a:fld id="{C65C062D-D29F-418F-B14C-BB420435B06D}" type="slidenum">
              <a:rPr lang="es-ES" smtClean="0"/>
              <a:t>25</a:t>
            </a:fld>
            <a:endParaRPr lang="es-ES"/>
          </a:p>
        </p:txBody>
      </p:sp>
    </p:spTree>
    <p:extLst>
      <p:ext uri="{BB962C8B-B14F-4D97-AF65-F5344CB8AC3E}">
        <p14:creationId xmlns:p14="http://schemas.microsoft.com/office/powerpoint/2010/main" val="260541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26</a:t>
            </a:fld>
            <a:endParaRPr lang="es-ES"/>
          </a:p>
        </p:txBody>
      </p:sp>
    </p:spTree>
    <p:extLst>
      <p:ext uri="{BB962C8B-B14F-4D97-AF65-F5344CB8AC3E}">
        <p14:creationId xmlns:p14="http://schemas.microsoft.com/office/powerpoint/2010/main" val="1443200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27</a:t>
            </a:fld>
            <a:endParaRPr lang="es-ES"/>
          </a:p>
        </p:txBody>
      </p:sp>
    </p:spTree>
    <p:extLst>
      <p:ext uri="{BB962C8B-B14F-4D97-AF65-F5344CB8AC3E}">
        <p14:creationId xmlns:p14="http://schemas.microsoft.com/office/powerpoint/2010/main" val="2993062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28</a:t>
            </a:fld>
            <a:endParaRPr lang="es-ES"/>
          </a:p>
        </p:txBody>
      </p:sp>
    </p:spTree>
    <p:extLst>
      <p:ext uri="{BB962C8B-B14F-4D97-AF65-F5344CB8AC3E}">
        <p14:creationId xmlns:p14="http://schemas.microsoft.com/office/powerpoint/2010/main" val="531478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Mecanismo fisiológico normal El hipotálamo secreta GnRH (</a:t>
            </a:r>
            <a:r>
              <a:rPr lang="es-ES" dirty="0" err="1"/>
              <a:t>Gonadotropin</a:t>
            </a:r>
            <a:r>
              <a:rPr lang="es-ES" dirty="0"/>
              <a:t> </a:t>
            </a:r>
            <a:r>
              <a:rPr lang="es-ES" dirty="0" err="1"/>
              <a:t>Releasing</a:t>
            </a:r>
            <a:r>
              <a:rPr lang="es-ES" dirty="0"/>
              <a:t> Hormone), de forma pulsátil.</a:t>
            </a:r>
          </a:p>
          <a:p>
            <a:r>
              <a:rPr lang="es-ES" dirty="0"/>
              <a:t>Esto estimula a la hipófisis para liberar FSH y LH, las cuales regulan:</a:t>
            </a:r>
          </a:p>
          <a:p>
            <a:r>
              <a:rPr lang="es-ES" dirty="0"/>
              <a:t>FSH (Hormona foliculoestimulante): desarrollo folicular y producción de estradiol.</a:t>
            </a:r>
          </a:p>
          <a:p>
            <a:r>
              <a:rPr lang="es-ES" dirty="0"/>
              <a:t>LH (Hormona luteinizante): su pico (“LH surge”) desencadena la ovulación.</a:t>
            </a:r>
          </a:p>
          <a:p>
            <a:r>
              <a:rPr lang="es-ES" dirty="0"/>
              <a:t>⚠️ Alteración en la enfermedad hepática crónica</a:t>
            </a:r>
          </a:p>
          <a:p>
            <a:r>
              <a:rPr lang="es-ES" dirty="0"/>
              <a:t>En la cirrosis y otras enfermedades hepáticas avanzadas, se altera la pulsación normal de GnRH y LH, lo que interrumpe el eje hipotálamo-hipófisis-ovario.</a:t>
            </a:r>
          </a:p>
          <a:p>
            <a:r>
              <a:rPr lang="es-ES" dirty="0"/>
              <a:t>También puede elevarse la prolactina, que inhibe la ovulación.</a:t>
            </a:r>
          </a:p>
          <a:p>
            <a:r>
              <a:rPr lang="es-ES" dirty="0"/>
              <a:t>El resultado es amenorrea, infertilidad y disfunción hormonal.</a:t>
            </a:r>
          </a:p>
          <a:p>
            <a:r>
              <a:rPr lang="es-ES" dirty="0"/>
              <a:t>🩺 Después del trasplante hepático (LT)</a:t>
            </a:r>
          </a:p>
          <a:p>
            <a:r>
              <a:rPr lang="es-ES" dirty="0"/>
              <a:t>La restauración de la función hepática normaliza gradualmente este eje hormonal.</a:t>
            </a:r>
          </a:p>
          <a:p>
            <a:r>
              <a:rPr lang="es-ES" dirty="0"/>
              <a:t>Según el estudio citado (</a:t>
            </a:r>
            <a:r>
              <a:rPr lang="es-ES" dirty="0" err="1"/>
              <a:t>Jabiry-Zieniewicz</a:t>
            </a:r>
            <a:r>
              <a:rPr lang="es-ES" dirty="0"/>
              <a:t> et al., </a:t>
            </a:r>
            <a:r>
              <a:rPr lang="es-ES" dirty="0" err="1"/>
              <a:t>Transplant</a:t>
            </a:r>
            <a:r>
              <a:rPr lang="es-ES" dirty="0"/>
              <a:t> </a:t>
            </a:r>
            <a:r>
              <a:rPr lang="es-ES" dirty="0" err="1"/>
              <a:t>Proceedings</a:t>
            </a:r>
            <a:r>
              <a:rPr lang="es-ES" dirty="0"/>
              <a:t> 2009):</a:t>
            </a:r>
          </a:p>
          <a:p>
            <a:r>
              <a:rPr lang="es-ES" dirty="0"/>
              <a:t>≈75% de las pacientes recuperan ciclos menstruales regulares en el primer año tras el trasplante.</a:t>
            </a:r>
          </a:p>
          <a:p>
            <a:r>
              <a:rPr lang="es-ES" dirty="0"/>
              <a:t>Sin embargo, la menstruación (y la fertilidad) puede reaparecer en las primeras semanas </a:t>
            </a:r>
            <a:r>
              <a:rPr lang="es-ES" dirty="0" err="1"/>
              <a:t>post-trasplante</a:t>
            </a:r>
            <a:r>
              <a:rPr lang="es-ES" dirty="0"/>
              <a:t>, antes de que la paciente esté médicamente preparada para un embarazo.</a:t>
            </a:r>
          </a:p>
          <a:p>
            <a:r>
              <a:rPr lang="es-ES" dirty="0"/>
              <a:t>⚠️ Implicación clínica</a:t>
            </a:r>
          </a:p>
          <a:p>
            <a:r>
              <a:rPr lang="es-ES" dirty="0"/>
              <a:t>Es esencial ofrecer asesoramiento anticonceptivo temprano tras el trasplante, ya que la función ovárica puede recuperarse mucho antes de lo esperado</a:t>
            </a:r>
          </a:p>
        </p:txBody>
      </p:sp>
      <p:sp>
        <p:nvSpPr>
          <p:cNvPr id="4" name="Marcador de número de diapositiva 3"/>
          <p:cNvSpPr>
            <a:spLocks noGrp="1"/>
          </p:cNvSpPr>
          <p:nvPr>
            <p:ph type="sldNum" sz="quarter" idx="5"/>
          </p:nvPr>
        </p:nvSpPr>
        <p:spPr/>
        <p:txBody>
          <a:bodyPr/>
          <a:lstStyle/>
          <a:p>
            <a:fld id="{C65C062D-D29F-418F-B14C-BB420435B06D}" type="slidenum">
              <a:rPr lang="es-ES" smtClean="0"/>
              <a:t>29</a:t>
            </a:fld>
            <a:endParaRPr lang="es-ES"/>
          </a:p>
        </p:txBody>
      </p:sp>
    </p:spTree>
    <p:extLst>
      <p:ext uri="{BB962C8B-B14F-4D97-AF65-F5344CB8AC3E}">
        <p14:creationId xmlns:p14="http://schemas.microsoft.com/office/powerpoint/2010/main" val="2217181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Solo el 13%</a:t>
            </a:r>
            <a:r>
              <a:rPr lang="es-ES" dirty="0"/>
              <a:t> de los embarazos se producen en el </a:t>
            </a:r>
            <a:r>
              <a:rPr lang="es-ES" b="1" dirty="0"/>
              <a:t>primer año tras el trasplante</a:t>
            </a:r>
            <a:r>
              <a:rPr lang="es-ES" dirty="0"/>
              <a:t>, pero estos tienen </a:t>
            </a:r>
            <a:r>
              <a:rPr lang="es-ES" b="1" dirty="0"/>
              <a:t>peores resultados obstétricos</a:t>
            </a:r>
            <a:r>
              <a:rPr lang="es-ES" dirty="0"/>
              <a:t> (solo el 41% acaban en nacimientos vivos).</a:t>
            </a:r>
          </a:p>
          <a:p>
            <a:r>
              <a:rPr lang="es-ES" dirty="0"/>
              <a:t>En cambio, los embarazos ocurridos </a:t>
            </a:r>
            <a:r>
              <a:rPr lang="es-ES" b="1" dirty="0"/>
              <a:t>tras más de 2 años del trasplante</a:t>
            </a:r>
            <a:r>
              <a:rPr lang="es-ES" dirty="0"/>
              <a:t> representan la mayoría (74%) y tienen </a:t>
            </a:r>
            <a:r>
              <a:rPr lang="es-ES" b="1" dirty="0"/>
              <a:t>mayor tasa de éxito (73% de nacidos vivos)</a:t>
            </a:r>
            <a:r>
              <a:rPr lang="es-ES" dirty="0"/>
              <a:t>.</a:t>
            </a:r>
          </a:p>
          <a:p>
            <a:r>
              <a:rPr lang="es-ES" b="1" dirty="0"/>
              <a:t>⚠️ Conclusiones clínicas</a:t>
            </a:r>
          </a:p>
          <a:p>
            <a:r>
              <a:rPr lang="es-ES" dirty="0"/>
              <a:t>Los embarazos </a:t>
            </a:r>
            <a:r>
              <a:rPr lang="es-ES" b="1" dirty="0"/>
              <a:t>muy precoces (&lt;12 meses </a:t>
            </a:r>
            <a:r>
              <a:rPr lang="es-ES" b="1" dirty="0" err="1"/>
              <a:t>post-trasplante</a:t>
            </a:r>
            <a:r>
              <a:rPr lang="es-ES" b="1" dirty="0"/>
              <a:t>)</a:t>
            </a:r>
            <a:r>
              <a:rPr lang="es-ES" dirty="0"/>
              <a:t> conllevan mayor riesgo de complicaciones y pérdida gestacional.</a:t>
            </a:r>
          </a:p>
          <a:p>
            <a:r>
              <a:rPr lang="es-ES" dirty="0"/>
              <a:t>Se recomienda </a:t>
            </a:r>
            <a:r>
              <a:rPr lang="es-ES" b="1" dirty="0"/>
              <a:t>posponer el embarazo al menos 1–2 años tras el trasplante hepático</a:t>
            </a:r>
            <a:r>
              <a:rPr lang="es-ES" dirty="0"/>
              <a:t>, hasta que el injerto y la función hepática estén estables, se reduzca la dosis inmunosupresora y se controle el riesgo de rechazo.</a:t>
            </a:r>
          </a:p>
          <a:p>
            <a:r>
              <a:rPr lang="es-ES" dirty="0"/>
              <a:t>Refuerza la importancia de </a:t>
            </a:r>
            <a:r>
              <a:rPr lang="es-ES" b="1" dirty="0"/>
              <a:t>aconsejar anticoncepción eficaz desde el postoperatorio temprano.</a:t>
            </a:r>
            <a:endParaRPr lang="es-ES" dirty="0"/>
          </a:p>
          <a:p>
            <a:endParaRPr lang="es-ES" dirty="0"/>
          </a:p>
        </p:txBody>
      </p:sp>
      <p:sp>
        <p:nvSpPr>
          <p:cNvPr id="4" name="Marcador de número de diapositiva 3"/>
          <p:cNvSpPr>
            <a:spLocks noGrp="1"/>
          </p:cNvSpPr>
          <p:nvPr>
            <p:ph type="sldNum" sz="quarter" idx="5"/>
          </p:nvPr>
        </p:nvSpPr>
        <p:spPr/>
        <p:txBody>
          <a:bodyPr/>
          <a:lstStyle/>
          <a:p>
            <a:fld id="{C65C062D-D29F-418F-B14C-BB420435B06D}" type="slidenum">
              <a:rPr lang="es-ES" smtClean="0"/>
              <a:t>30</a:t>
            </a:fld>
            <a:endParaRPr lang="es-ES"/>
          </a:p>
        </p:txBody>
      </p:sp>
    </p:spTree>
    <p:extLst>
      <p:ext uri="{BB962C8B-B14F-4D97-AF65-F5344CB8AC3E}">
        <p14:creationId xmlns:p14="http://schemas.microsoft.com/office/powerpoint/2010/main" val="268274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resumen, la diapositiva muestra cómo los embarazos en mujeres trasplantadas conllevan riesgos tanto maternos como fetales. Las complicaciones más frecuentes incluyen hipertensión, diabetes gestacional, parto prematuro y restricción del crecimiento fetal, junto con riesgos específicos como rechazo del injerto o hemorragia posparto.</a:t>
            </a:r>
          </a:p>
        </p:txBody>
      </p:sp>
      <p:sp>
        <p:nvSpPr>
          <p:cNvPr id="4" name="Marcador de número de diapositiva 3"/>
          <p:cNvSpPr>
            <a:spLocks noGrp="1"/>
          </p:cNvSpPr>
          <p:nvPr>
            <p:ph type="sldNum" sz="quarter" idx="5"/>
          </p:nvPr>
        </p:nvSpPr>
        <p:spPr/>
        <p:txBody>
          <a:bodyPr/>
          <a:lstStyle/>
          <a:p>
            <a:fld id="{C65C062D-D29F-418F-B14C-BB420435B06D}" type="slidenum">
              <a:rPr lang="es-ES" smtClean="0"/>
              <a:t>31</a:t>
            </a:fld>
            <a:endParaRPr lang="es-ES"/>
          </a:p>
        </p:txBody>
      </p:sp>
    </p:spTree>
    <p:extLst>
      <p:ext uri="{BB962C8B-B14F-4D97-AF65-F5344CB8AC3E}">
        <p14:creationId xmlns:p14="http://schemas.microsoft.com/office/powerpoint/2010/main" val="1653152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esta diapositiva vemos una comparación de los resultados del embarazo y neonatales entre mujeres con trasplante renal, trasplante hepático y mujeres sin </a:t>
            </a:r>
            <a:r>
              <a:rPr lang="es-ES" dirty="0" err="1"/>
              <a:t>trasplante.Lo</a:t>
            </a:r>
            <a:r>
              <a:rPr lang="es-ES" dirty="0"/>
              <a:t> primero que destaca es que, aunque el embarazo es posible y cada vez más exitoso en mujeres trasplantadas, el riesgo de complicaciones sigue siendo significativamente mayor que en la población </a:t>
            </a:r>
            <a:r>
              <a:rPr lang="es-ES" dirty="0" err="1"/>
              <a:t>general.En</a:t>
            </a:r>
            <a:r>
              <a:rPr lang="es-ES" dirty="0"/>
              <a:t> cuanto a las complicaciones maternas, la hipertensión crónica y la preeclampsia son las más frecuentes. En pacientes con trasplante hepático, la hipertensión se observa en torno al 27%, frente a casi la mitad de las pacientes renales, lo que muestra un mejor control hemodinámico en las receptoras hepáticas. También se observa cierta incidencia de diabetes gestacional, relacionada con el uso de inmunosupresores como los corticosteroides y el </a:t>
            </a:r>
            <a:r>
              <a:rPr lang="es-ES" dirty="0" err="1"/>
              <a:t>tacrolimus.Si</a:t>
            </a:r>
            <a:r>
              <a:rPr lang="es-ES" dirty="0"/>
              <a:t> miramos los resultados neonatales, vemos que el parto prematuro y el bajo peso al nacer son bastante comunes: alrededor del 40% de los nacimientos en mujeres trasplantadas hepáticas ocurren antes de las 37 semanas, y un 30% de los bebés pesan menos de 2,5 kilos. En comparación, estas cifras son mucho menores en la población sin </a:t>
            </a:r>
            <a:r>
              <a:rPr lang="es-ES" dirty="0" err="1"/>
              <a:t>trasplante.Por</a:t>
            </a:r>
            <a:r>
              <a:rPr lang="es-ES" dirty="0"/>
              <a:t> último, las tasas de cesárea son elevadas: cerca del 45% en trasplante hepático y más del 50% en trasplante renal, frente a un 30% en la población general. Esto refleja un manejo obstétrico más prudente, con partos programados y vigilancia estrecha para proteger tanto al injerto como al </a:t>
            </a:r>
            <a:r>
              <a:rPr lang="es-ES" dirty="0" err="1"/>
              <a:t>feto.En</a:t>
            </a:r>
            <a:r>
              <a:rPr lang="es-ES" dirty="0"/>
              <a:t> conjunto, estos datos nos muestran que los embarazos tras un trasplante hepático son factibles, pero requieren una planificación cuidadosa, un intervalo de al menos 1 a 2 años postrasplante y un seguimiento multidisciplinario estrecho entre hepatología, obstetricia y neonatología para lograr los mejores resultados materno-fetales.”</a:t>
            </a:r>
          </a:p>
        </p:txBody>
      </p:sp>
      <p:sp>
        <p:nvSpPr>
          <p:cNvPr id="4" name="Marcador de número de diapositiva 3"/>
          <p:cNvSpPr>
            <a:spLocks noGrp="1"/>
          </p:cNvSpPr>
          <p:nvPr>
            <p:ph type="sldNum" sz="quarter" idx="5"/>
          </p:nvPr>
        </p:nvSpPr>
        <p:spPr/>
        <p:txBody>
          <a:bodyPr/>
          <a:lstStyle/>
          <a:p>
            <a:fld id="{C65C062D-D29F-418F-B14C-BB420435B06D}" type="slidenum">
              <a:rPr lang="es-ES" smtClean="0"/>
              <a:t>32</a:t>
            </a:fld>
            <a:endParaRPr lang="es-ES"/>
          </a:p>
        </p:txBody>
      </p:sp>
    </p:spTree>
    <p:extLst>
      <p:ext uri="{BB962C8B-B14F-4D97-AF65-F5344CB8AC3E}">
        <p14:creationId xmlns:p14="http://schemas.microsoft.com/office/powerpoint/2010/main" val="2908007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3</a:t>
            </a:fld>
            <a:endParaRPr lang="es-ES"/>
          </a:p>
        </p:txBody>
      </p:sp>
    </p:spTree>
    <p:extLst>
      <p:ext uri="{BB962C8B-B14F-4D97-AF65-F5344CB8AC3E}">
        <p14:creationId xmlns:p14="http://schemas.microsoft.com/office/powerpoint/2010/main" val="2537365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8303B-543D-1E5A-52ED-F7AED2C18E9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DAD0DB5-56BF-D1C0-831F-DB6DFE9D914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07C9BFC-0237-9FDE-AB67-DACF32FD0433}"/>
              </a:ext>
            </a:extLst>
          </p:cNvPr>
          <p:cNvSpPr>
            <a:spLocks noGrp="1"/>
          </p:cNvSpPr>
          <p:nvPr>
            <p:ph type="body" idx="1"/>
          </p:nvPr>
        </p:nvSpPr>
        <p:spPr/>
        <p:txBody>
          <a:bodyPr/>
          <a:lstStyle/>
          <a:p>
            <a:r>
              <a:rPr lang="es-ES" dirty="0"/>
              <a:t>“En esta diapositiva vemos una comparación de los resultados del embarazo y neonatales entre mujeres con trasplante renal, trasplante hepático y mujeres sin </a:t>
            </a:r>
            <a:r>
              <a:rPr lang="es-ES" dirty="0" err="1"/>
              <a:t>trasplante.Lo</a:t>
            </a:r>
            <a:r>
              <a:rPr lang="es-ES" dirty="0"/>
              <a:t> primero que destaca es que, aunque el embarazo es posible y cada vez más exitoso en mujeres trasplantadas, el riesgo de complicaciones sigue siendo significativamente mayor que en la población </a:t>
            </a:r>
            <a:r>
              <a:rPr lang="es-ES" dirty="0" err="1"/>
              <a:t>general.En</a:t>
            </a:r>
            <a:r>
              <a:rPr lang="es-ES" dirty="0"/>
              <a:t> cuanto a las complicaciones maternas, la hipertensión crónica y la preeclampsia son las más frecuentes. En pacientes con trasplante hepático, la hipertensión se observa en torno al 27%, frente a casi la mitad de las pacientes renales, lo que muestra un mejor control hemodinámico en las receptoras hepáticas. También se observa cierta incidencia de diabetes gestacional, relacionada con el uso de inmunosupresores como los corticosteroides y el </a:t>
            </a:r>
            <a:r>
              <a:rPr lang="es-ES" dirty="0" err="1"/>
              <a:t>tacrolimus.Si</a:t>
            </a:r>
            <a:r>
              <a:rPr lang="es-ES" dirty="0"/>
              <a:t> miramos los resultados neonatales, vemos que el parto prematuro y el bajo peso al nacer son bastante comunes: alrededor del 40% de los nacimientos en mujeres trasplantadas hepáticas ocurren antes de las 37 semanas, y un 30% de los bebés pesan menos de 2,5 kilos. En comparación, estas cifras son mucho menores en la población sin </a:t>
            </a:r>
            <a:r>
              <a:rPr lang="es-ES" dirty="0" err="1"/>
              <a:t>trasplante.Por</a:t>
            </a:r>
            <a:r>
              <a:rPr lang="es-ES" dirty="0"/>
              <a:t> último, las tasas de cesárea son elevadas: cerca del 45% en trasplante hepático y más del 50% en trasplante renal, frente a un 30% en la población general. Esto refleja un manejo obstétrico más prudente, con partos programados y vigilancia estrecha para proteger tanto al injerto como al </a:t>
            </a:r>
            <a:r>
              <a:rPr lang="es-ES" dirty="0" err="1"/>
              <a:t>feto.En</a:t>
            </a:r>
            <a:r>
              <a:rPr lang="es-ES" dirty="0"/>
              <a:t> conjunto, estos datos nos muestran que los embarazos tras un trasplante hepático son factibles, pero requieren una planificación cuidadosa, un intervalo de al menos 1 a 2 años postrasplante y un seguimiento multidisciplinario estrecho entre hepatología, obstetricia y neonatología para lograr los mejores resultados materno-fetales.”</a:t>
            </a:r>
          </a:p>
        </p:txBody>
      </p:sp>
      <p:sp>
        <p:nvSpPr>
          <p:cNvPr id="4" name="Marcador de número de diapositiva 3">
            <a:extLst>
              <a:ext uri="{FF2B5EF4-FFF2-40B4-BE49-F238E27FC236}">
                <a16:creationId xmlns:a16="http://schemas.microsoft.com/office/drawing/2014/main" id="{F3532C50-D9BB-4911-CA00-97063A358E6D}"/>
              </a:ext>
            </a:extLst>
          </p:cNvPr>
          <p:cNvSpPr>
            <a:spLocks noGrp="1"/>
          </p:cNvSpPr>
          <p:nvPr>
            <p:ph type="sldNum" sz="quarter" idx="5"/>
          </p:nvPr>
        </p:nvSpPr>
        <p:spPr/>
        <p:txBody>
          <a:bodyPr/>
          <a:lstStyle/>
          <a:p>
            <a:fld id="{C65C062D-D29F-418F-B14C-BB420435B06D}" type="slidenum">
              <a:rPr lang="es-ES" smtClean="0"/>
              <a:t>33</a:t>
            </a:fld>
            <a:endParaRPr lang="es-ES"/>
          </a:p>
        </p:txBody>
      </p:sp>
    </p:spTree>
    <p:extLst>
      <p:ext uri="{BB962C8B-B14F-4D97-AF65-F5344CB8AC3E}">
        <p14:creationId xmlns:p14="http://schemas.microsoft.com/office/powerpoint/2010/main" val="153541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Esta diapositiva muestra los </a:t>
            </a:r>
            <a:r>
              <a:rPr lang="es-ES" b="1" dirty="0"/>
              <a:t>resultados clínicos de los embarazos no planificados tras un trasplante hepático (LT, </a:t>
            </a:r>
            <a:r>
              <a:rPr lang="es-ES" b="1" dirty="0" err="1"/>
              <a:t>Liver</a:t>
            </a:r>
            <a:r>
              <a:rPr lang="es-ES" b="1" dirty="0"/>
              <a:t> </a:t>
            </a:r>
            <a:r>
              <a:rPr lang="es-ES" b="1" dirty="0" err="1"/>
              <a:t>Transplant</a:t>
            </a:r>
            <a:r>
              <a:rPr lang="es-ES" b="1" dirty="0"/>
              <a:t>)</a:t>
            </a:r>
            <a:r>
              <a:rPr lang="es-ES" dirty="0"/>
              <a:t>, basados en un gran análisis del </a:t>
            </a:r>
            <a:r>
              <a:rPr lang="es-ES" b="1" dirty="0" err="1"/>
              <a:t>Transplant</a:t>
            </a:r>
            <a:r>
              <a:rPr lang="es-ES" b="1" dirty="0"/>
              <a:t> </a:t>
            </a:r>
            <a:r>
              <a:rPr lang="es-ES" b="1" dirty="0" err="1"/>
              <a:t>Pregnancy</a:t>
            </a:r>
            <a:r>
              <a:rPr lang="es-ES" b="1" dirty="0"/>
              <a:t> </a:t>
            </a:r>
            <a:r>
              <a:rPr lang="es-ES" b="1" dirty="0" err="1"/>
              <a:t>Registry</a:t>
            </a:r>
            <a:r>
              <a:rPr lang="es-ES" b="1" dirty="0"/>
              <a:t> International (TPRI)</a:t>
            </a:r>
            <a:r>
              <a:rPr lang="es-ES" dirty="0"/>
              <a:t> —una base de datos internacional que recopila embarazos en mujeres trasplantadas—.</a:t>
            </a:r>
          </a:p>
          <a:p>
            <a:r>
              <a:rPr lang="es-ES" b="1" dirty="0" err="1"/>
              <a:t>Walia</a:t>
            </a:r>
            <a:r>
              <a:rPr lang="es-ES" b="1" dirty="0"/>
              <a:t>, </a:t>
            </a:r>
            <a:r>
              <a:rPr lang="es-ES" b="1" dirty="0" err="1"/>
              <a:t>Sarkar</a:t>
            </a:r>
            <a:r>
              <a:rPr lang="es-ES" b="1" dirty="0"/>
              <a:t> et al.</a:t>
            </a:r>
            <a:r>
              <a:rPr lang="es-ES" dirty="0"/>
              <a:t>, </a:t>
            </a:r>
            <a:r>
              <a:rPr lang="es-ES" i="1" dirty="0" err="1"/>
              <a:t>Liver</a:t>
            </a:r>
            <a:r>
              <a:rPr lang="es-ES" i="1" dirty="0"/>
              <a:t> </a:t>
            </a:r>
            <a:r>
              <a:rPr lang="es-ES" i="1" dirty="0" err="1"/>
              <a:t>Transplantation</a:t>
            </a:r>
            <a:r>
              <a:rPr lang="es-ES" dirty="0"/>
              <a:t> (2024, </a:t>
            </a:r>
            <a:r>
              <a:rPr lang="es-ES" i="1" dirty="0"/>
              <a:t>in </a:t>
            </a:r>
            <a:r>
              <a:rPr lang="es-ES" i="1" dirty="0" err="1"/>
              <a:t>press</a:t>
            </a:r>
            <a:r>
              <a:rPr lang="es-ES" dirty="0"/>
              <a:t>).</a:t>
            </a:r>
            <a:endParaRPr lang="es-ES" b="1" dirty="0"/>
          </a:p>
          <a:p>
            <a:r>
              <a:rPr lang="es-ES" b="1" dirty="0" err="1"/>
              <a:t>Clinical</a:t>
            </a:r>
            <a:r>
              <a:rPr lang="es-ES" b="1" dirty="0"/>
              <a:t> </a:t>
            </a:r>
            <a:r>
              <a:rPr lang="es-ES" b="1" dirty="0" err="1"/>
              <a:t>Outcomes</a:t>
            </a:r>
            <a:r>
              <a:rPr lang="es-ES" b="1" dirty="0"/>
              <a:t> </a:t>
            </a:r>
            <a:r>
              <a:rPr lang="es-ES" b="1" dirty="0" err="1"/>
              <a:t>with</a:t>
            </a:r>
            <a:r>
              <a:rPr lang="es-ES" b="1" dirty="0"/>
              <a:t> </a:t>
            </a:r>
            <a:r>
              <a:rPr lang="es-ES" b="1" dirty="0" err="1"/>
              <a:t>Unintended</a:t>
            </a:r>
            <a:r>
              <a:rPr lang="es-ES" b="1" dirty="0"/>
              <a:t> </a:t>
            </a:r>
            <a:r>
              <a:rPr lang="es-ES" b="1" dirty="0" err="1"/>
              <a:t>Pregnancy</a:t>
            </a:r>
            <a:r>
              <a:rPr lang="es-ES" b="1" dirty="0"/>
              <a:t> after LT</a:t>
            </a:r>
            <a:br>
              <a:rPr lang="es-ES" dirty="0"/>
            </a:br>
            <a:r>
              <a:rPr lang="es-ES" dirty="0"/>
              <a:t>(</a:t>
            </a:r>
            <a:r>
              <a:rPr lang="es-ES" i="1" dirty="0"/>
              <a:t>Resultados clínicos de los embarazos no planificados tras el trasplante hepático</a:t>
            </a:r>
            <a:r>
              <a:rPr lang="es-ES" dirty="0"/>
              <a:t>)</a:t>
            </a:r>
          </a:p>
          <a:p>
            <a:r>
              <a:rPr lang="es-ES" b="1" dirty="0"/>
              <a:t>👩‍⚕️ Población del estudio</a:t>
            </a:r>
          </a:p>
          <a:p>
            <a:r>
              <a:rPr lang="es-ES" b="1" dirty="0"/>
              <a:t>565 embarazos</a:t>
            </a:r>
            <a:r>
              <a:rPr lang="es-ES" dirty="0"/>
              <a:t> en mujeres receptoras de trasplante hepático.</a:t>
            </a:r>
          </a:p>
          <a:p>
            <a:r>
              <a:rPr lang="es-ES" dirty="0"/>
              <a:t>Período: </a:t>
            </a:r>
            <a:r>
              <a:rPr lang="es-ES" b="1" dirty="0"/>
              <a:t>1967–2019</a:t>
            </a:r>
            <a:r>
              <a:rPr lang="es-ES" dirty="0"/>
              <a:t>.</a:t>
            </a:r>
          </a:p>
          <a:p>
            <a:r>
              <a:rPr lang="es-ES" dirty="0"/>
              <a:t>Procedentes de </a:t>
            </a:r>
            <a:r>
              <a:rPr lang="es-ES" b="1" dirty="0"/>
              <a:t>289 hospitales</a:t>
            </a:r>
            <a:r>
              <a:rPr lang="es-ES" dirty="0"/>
              <a:t>.</a:t>
            </a:r>
          </a:p>
          <a:p>
            <a:r>
              <a:rPr lang="es-ES" b="1" dirty="0"/>
              <a:t>39,1% fueron embarazos no planificados</a:t>
            </a:r>
            <a:r>
              <a:rPr lang="es-ES" dirty="0"/>
              <a:t>, frente a </a:t>
            </a:r>
            <a:r>
              <a:rPr lang="es-ES" b="1" dirty="0"/>
              <a:t>60,9% planificados.</a:t>
            </a:r>
            <a:endParaRPr lang="es-ES" dirty="0"/>
          </a:p>
          <a:p>
            <a:r>
              <a:rPr lang="es-ES" b="1" dirty="0"/>
              <a:t>⚠️ Principales hallazgos</a:t>
            </a:r>
          </a:p>
          <a:p>
            <a:r>
              <a:rPr lang="es-ES" dirty="0"/>
              <a:t>Comparando embarazos </a:t>
            </a:r>
            <a:r>
              <a:rPr lang="es-ES" b="1" dirty="0"/>
              <a:t>no planificados</a:t>
            </a:r>
            <a:r>
              <a:rPr lang="es-ES" dirty="0"/>
              <a:t> frente a </a:t>
            </a:r>
            <a:r>
              <a:rPr lang="es-ES" b="1" dirty="0"/>
              <a:t>planificados</a:t>
            </a:r>
            <a:r>
              <a:rPr lang="es-ES" dirty="0"/>
              <a:t>, se observó:</a:t>
            </a:r>
          </a:p>
          <a:p>
            <a:r>
              <a:rPr lang="es-ES" dirty="0" err="1"/>
              <a:t>VariableResultadoSignificado</a:t>
            </a:r>
            <a:r>
              <a:rPr lang="es-ES" dirty="0"/>
              <a:t> </a:t>
            </a:r>
            <a:r>
              <a:rPr lang="es-ES" dirty="0" err="1"/>
              <a:t>clínico</a:t>
            </a:r>
            <a:r>
              <a:rPr lang="es-ES" b="1" dirty="0" err="1"/>
              <a:t>Uso</a:t>
            </a:r>
            <a:r>
              <a:rPr lang="es-ES" b="1" dirty="0"/>
              <a:t> de micofenolato</a:t>
            </a:r>
            <a:r>
              <a:rPr lang="es-ES" dirty="0"/>
              <a:t>12,8% vs 3,5% (p&lt;0,001)Muchas mujeres con embarazos no planificados estaban aún tomando </a:t>
            </a:r>
            <a:r>
              <a:rPr lang="es-ES" b="1" dirty="0"/>
              <a:t>micofenolato</a:t>
            </a:r>
            <a:r>
              <a:rPr lang="es-ES" dirty="0"/>
              <a:t>, fármaco teratógeno (asociado a malformaciones fetales).</a:t>
            </a:r>
            <a:r>
              <a:rPr lang="es-ES" b="1" dirty="0"/>
              <a:t>Rechazo celular agudo</a:t>
            </a:r>
            <a:r>
              <a:rPr lang="es-ES" dirty="0"/>
              <a:t>3,7% vs 1,2% (p=0,05)Riesgo casi triplicado de rechazo del injerto durante o después del </a:t>
            </a:r>
            <a:r>
              <a:rPr lang="es-ES" dirty="0" err="1"/>
              <a:t>embarazo.</a:t>
            </a:r>
            <a:r>
              <a:rPr lang="es-ES" b="1" dirty="0" err="1"/>
              <a:t>Peso</a:t>
            </a:r>
            <a:r>
              <a:rPr lang="es-ES" b="1" dirty="0"/>
              <a:t> medio al nacer</a:t>
            </a:r>
            <a:r>
              <a:rPr lang="es-ES" dirty="0"/>
              <a:t>2806 g vs 2948 g (p=0,03)Los bebés de embarazos no planificados tuvieron </a:t>
            </a:r>
            <a:r>
              <a:rPr lang="es-ES" b="1" dirty="0"/>
              <a:t>menor peso al nacer</a:t>
            </a:r>
            <a:r>
              <a:rPr lang="es-ES" dirty="0"/>
              <a:t>, lo que indica peor resultado </a:t>
            </a:r>
            <a:r>
              <a:rPr lang="es-ES" dirty="0" err="1"/>
              <a:t>neonatal.</a:t>
            </a:r>
            <a:r>
              <a:rPr lang="es-ES" b="1" dirty="0" err="1"/>
              <a:t>Pérdida</a:t>
            </a:r>
            <a:r>
              <a:rPr lang="es-ES" b="1" dirty="0"/>
              <a:t> del injerto (último seguimiento)</a:t>
            </a:r>
            <a:r>
              <a:rPr lang="es-ES" dirty="0"/>
              <a:t>14% vs 6% (p=0,002)Duplicación del riesgo de </a:t>
            </a:r>
            <a:r>
              <a:rPr lang="es-ES" b="1" dirty="0"/>
              <a:t>fracaso del injerto hepático</a:t>
            </a:r>
            <a:r>
              <a:rPr lang="es-ES" dirty="0"/>
              <a:t> en mujeres con embarazo no planificado.</a:t>
            </a:r>
          </a:p>
          <a:p>
            <a:r>
              <a:rPr lang="es-ES" b="1" dirty="0"/>
              <a:t>📈 Gráfico (lado derecho)</a:t>
            </a:r>
          </a:p>
          <a:p>
            <a:r>
              <a:rPr lang="es-ES" dirty="0"/>
              <a:t>La gráfica de Kaplan-Meier muestra una </a:t>
            </a:r>
            <a:r>
              <a:rPr lang="es-ES" b="1" dirty="0"/>
              <a:t>supervivencia del injerto significativamente menor</a:t>
            </a:r>
            <a:r>
              <a:rPr lang="es-ES" dirty="0"/>
              <a:t> (línea morada) en mujeres con embarazo no planificado, frente a las de embarazo planificado (línea amarilla).</a:t>
            </a:r>
            <a:br>
              <a:rPr lang="es-ES" dirty="0"/>
            </a:br>
            <a:r>
              <a:rPr lang="es-ES" dirty="0"/>
              <a:t>El valor p=0.0084 confirma que esta diferencia es estadísticamente significativa.</a:t>
            </a:r>
          </a:p>
          <a:p>
            <a:r>
              <a:rPr lang="es-ES" b="1" dirty="0"/>
              <a:t>💬 Conclusión</a:t>
            </a:r>
          </a:p>
          <a:p>
            <a:r>
              <a:rPr lang="es-ES" dirty="0"/>
              <a:t>Los embarazos </a:t>
            </a:r>
            <a:r>
              <a:rPr lang="es-ES" b="1" dirty="0"/>
              <a:t>no planificados</a:t>
            </a:r>
            <a:r>
              <a:rPr lang="es-ES" dirty="0"/>
              <a:t> tras el trasplante hepático:</a:t>
            </a:r>
          </a:p>
          <a:p>
            <a:r>
              <a:rPr lang="es-ES" dirty="0"/>
              <a:t>Se asocian a </a:t>
            </a:r>
            <a:r>
              <a:rPr lang="es-ES" b="1" dirty="0"/>
              <a:t>mayor riesgo materno (rechazo, pérdida del injerto)</a:t>
            </a:r>
            <a:r>
              <a:rPr lang="es-ES" dirty="0"/>
              <a:t> y </a:t>
            </a:r>
            <a:r>
              <a:rPr lang="es-ES" b="1" dirty="0"/>
              <a:t>peores resultados fetales</a:t>
            </a:r>
            <a:r>
              <a:rPr lang="es-ES" dirty="0"/>
              <a:t> (menor peso, exposición a micofenolato).</a:t>
            </a:r>
          </a:p>
          <a:p>
            <a:r>
              <a:rPr lang="es-ES" dirty="0"/>
              <a:t>Refuerzan la necesidad de:</a:t>
            </a:r>
          </a:p>
          <a:p>
            <a:pPr lvl="1"/>
            <a:r>
              <a:rPr lang="es-ES" b="1" dirty="0"/>
              <a:t>Asesoramiento preconcepcional</a:t>
            </a:r>
            <a:r>
              <a:rPr lang="es-ES" dirty="0"/>
              <a:t>.</a:t>
            </a:r>
          </a:p>
          <a:p>
            <a:pPr lvl="1"/>
            <a:r>
              <a:rPr lang="es-ES" b="1" dirty="0"/>
              <a:t>Planificación anticonceptiva eficaz postrasplante</a:t>
            </a:r>
            <a:r>
              <a:rPr lang="es-ES" dirty="0"/>
              <a:t>.</a:t>
            </a:r>
          </a:p>
          <a:p>
            <a:pPr lvl="1"/>
            <a:r>
              <a:rPr lang="es-ES" b="1" dirty="0"/>
              <a:t>Revisión de la medicación antes de buscar embarazo.</a:t>
            </a:r>
            <a:endParaRPr lang="es-ES" dirty="0"/>
          </a:p>
          <a:p>
            <a:endParaRPr lang="es-ES" dirty="0"/>
          </a:p>
        </p:txBody>
      </p:sp>
      <p:sp>
        <p:nvSpPr>
          <p:cNvPr id="4" name="Marcador de número de diapositiva 3"/>
          <p:cNvSpPr>
            <a:spLocks noGrp="1"/>
          </p:cNvSpPr>
          <p:nvPr>
            <p:ph type="sldNum" sz="quarter" idx="5"/>
          </p:nvPr>
        </p:nvSpPr>
        <p:spPr/>
        <p:txBody>
          <a:bodyPr/>
          <a:lstStyle/>
          <a:p>
            <a:fld id="{C65C062D-D29F-418F-B14C-BB420435B06D}" type="slidenum">
              <a:rPr lang="es-ES" smtClean="0"/>
              <a:t>34</a:t>
            </a:fld>
            <a:endParaRPr lang="es-ES"/>
          </a:p>
        </p:txBody>
      </p:sp>
    </p:spTree>
    <p:extLst>
      <p:ext uri="{BB962C8B-B14F-4D97-AF65-F5344CB8AC3E}">
        <p14:creationId xmlns:p14="http://schemas.microsoft.com/office/powerpoint/2010/main" val="1460156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35</a:t>
            </a:fld>
            <a:endParaRPr lang="es-ES"/>
          </a:p>
        </p:txBody>
      </p:sp>
    </p:spTree>
    <p:extLst>
      <p:ext uri="{BB962C8B-B14F-4D97-AF65-F5344CB8AC3E}">
        <p14:creationId xmlns:p14="http://schemas.microsoft.com/office/powerpoint/2010/main" val="3141361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36</a:t>
            </a:fld>
            <a:endParaRPr lang="es-ES"/>
          </a:p>
        </p:txBody>
      </p:sp>
    </p:spTree>
    <p:extLst>
      <p:ext uri="{BB962C8B-B14F-4D97-AF65-F5344CB8AC3E}">
        <p14:creationId xmlns:p14="http://schemas.microsoft.com/office/powerpoint/2010/main" val="2863870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37</a:t>
            </a:fld>
            <a:endParaRPr lang="es-ES"/>
          </a:p>
        </p:txBody>
      </p:sp>
    </p:spTree>
    <p:extLst>
      <p:ext uri="{BB962C8B-B14F-4D97-AF65-F5344CB8AC3E}">
        <p14:creationId xmlns:p14="http://schemas.microsoft.com/office/powerpoint/2010/main" val="3628126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Durante el embarazo, los cambios fisiológicos —como el aumento del volumen plasmático y la hipoalbuminemia— hacen que los niveles totales de </a:t>
            </a:r>
            <a:r>
              <a:rPr lang="es-ES" dirty="0" err="1"/>
              <a:t>tacrolimus</a:t>
            </a:r>
            <a:r>
              <a:rPr lang="es-ES" dirty="0"/>
              <a:t> medidos en sangre parezcan más </a:t>
            </a:r>
            <a:r>
              <a:rPr lang="es-ES" dirty="0" err="1"/>
              <a:t>bajos.Sin</a:t>
            </a:r>
            <a:r>
              <a:rPr lang="es-ES" dirty="0"/>
              <a:t> embargo, lo importante es que la fracción libre o activa del fármaco permanece estable, por lo que no siempre es necesario aumentar la dosis </a:t>
            </a:r>
            <a:r>
              <a:rPr lang="es-ES" dirty="0" err="1"/>
              <a:t>automáticamente.Los</a:t>
            </a:r>
            <a:r>
              <a:rPr lang="es-ES" dirty="0"/>
              <a:t> ajustes deben basarse en el contexto clínico: si la paciente tiene antecedentes de rechazo, si los niveles muestran una tendencia descendente significativa o si hay alteraciones en las pruebas </a:t>
            </a:r>
            <a:r>
              <a:rPr lang="es-ES" dirty="0" err="1"/>
              <a:t>hepáticas.En</a:t>
            </a:r>
            <a:r>
              <a:rPr lang="es-ES" dirty="0"/>
              <a:t> resumen, se recomienda un monitoreo individualizado, priorizando el seguimiento clínico y de laboratorio más que los niveles totales absolutos.</a:t>
            </a:r>
          </a:p>
        </p:txBody>
      </p:sp>
      <p:sp>
        <p:nvSpPr>
          <p:cNvPr id="4" name="Marcador de número de diapositiva 3"/>
          <p:cNvSpPr>
            <a:spLocks noGrp="1"/>
          </p:cNvSpPr>
          <p:nvPr>
            <p:ph type="sldNum" sz="quarter" idx="5"/>
          </p:nvPr>
        </p:nvSpPr>
        <p:spPr/>
        <p:txBody>
          <a:bodyPr/>
          <a:lstStyle/>
          <a:p>
            <a:fld id="{C65C062D-D29F-418F-B14C-BB420435B06D}" type="slidenum">
              <a:rPr lang="es-ES" smtClean="0"/>
              <a:t>38</a:t>
            </a:fld>
            <a:endParaRPr lang="es-ES"/>
          </a:p>
        </p:txBody>
      </p:sp>
    </p:spTree>
    <p:extLst>
      <p:ext uri="{BB962C8B-B14F-4D97-AF65-F5344CB8AC3E}">
        <p14:creationId xmlns:p14="http://schemas.microsoft.com/office/powerpoint/2010/main" val="3496760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39</a:t>
            </a:fld>
            <a:endParaRPr lang="es-ES"/>
          </a:p>
        </p:txBody>
      </p:sp>
    </p:spTree>
    <p:extLst>
      <p:ext uri="{BB962C8B-B14F-4D97-AF65-F5344CB8AC3E}">
        <p14:creationId xmlns:p14="http://schemas.microsoft.com/office/powerpoint/2010/main" val="2902853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Los resultados de embarazos en parejas donde el padre toma micofenolato son similares a los no </a:t>
            </a:r>
            <a:r>
              <a:rPr lang="es-ES" dirty="0" err="1"/>
              <a:t>expuestos.No</a:t>
            </a:r>
            <a:r>
              <a:rPr lang="es-ES" dirty="0"/>
              <a:t> se observan diferencias relevantes en abortos, partos prematuros ni malformaciones </a:t>
            </a:r>
            <a:r>
              <a:rPr lang="es-ES" dirty="0" err="1"/>
              <a:t>congénitas.Por</a:t>
            </a:r>
            <a:r>
              <a:rPr lang="es-ES" dirty="0"/>
              <a:t> tanto, el micofenolato paterno no parece aumentar el riesgo reproductivo, y las guías europeas (EASL 2023) consideran segura la concepción sin necesidad de suspender el fármaco en el varón.</a:t>
            </a:r>
          </a:p>
        </p:txBody>
      </p:sp>
      <p:sp>
        <p:nvSpPr>
          <p:cNvPr id="4" name="Marcador de número de diapositiva 3"/>
          <p:cNvSpPr>
            <a:spLocks noGrp="1"/>
          </p:cNvSpPr>
          <p:nvPr>
            <p:ph type="sldNum" sz="quarter" idx="5"/>
          </p:nvPr>
        </p:nvSpPr>
        <p:spPr/>
        <p:txBody>
          <a:bodyPr/>
          <a:lstStyle/>
          <a:p>
            <a:fld id="{C65C062D-D29F-418F-B14C-BB420435B06D}" type="slidenum">
              <a:rPr lang="es-ES" smtClean="0"/>
              <a:t>40</a:t>
            </a:fld>
            <a:endParaRPr lang="es-ES"/>
          </a:p>
        </p:txBody>
      </p:sp>
    </p:spTree>
    <p:extLst>
      <p:ext uri="{BB962C8B-B14F-4D97-AF65-F5344CB8AC3E}">
        <p14:creationId xmlns:p14="http://schemas.microsoft.com/office/powerpoint/2010/main" val="3529806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6D4ED-4254-32D2-C8B2-1CD28F65F6E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6EA66BC-13E9-4294-E176-FF5DE326DA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29E519D-BDE6-1A44-B29F-893BCD3BC807}"/>
              </a:ext>
            </a:extLst>
          </p:cNvPr>
          <p:cNvSpPr>
            <a:spLocks noGrp="1"/>
          </p:cNvSpPr>
          <p:nvPr>
            <p:ph type="body" idx="1"/>
          </p:nvPr>
        </p:nvSpPr>
        <p:spPr/>
        <p:txBody>
          <a:bodyPr/>
          <a:lstStyle/>
          <a:p>
            <a:r>
              <a:rPr lang="es-ES" dirty="0"/>
              <a:t>Los resultados de embarazos en parejas donde el padre toma micofenolato son similares a los no </a:t>
            </a:r>
            <a:r>
              <a:rPr lang="es-ES" dirty="0" err="1"/>
              <a:t>expuestos.No</a:t>
            </a:r>
            <a:r>
              <a:rPr lang="es-ES" dirty="0"/>
              <a:t> se observan diferencias relevantes en abortos, partos prematuros ni malformaciones </a:t>
            </a:r>
            <a:r>
              <a:rPr lang="es-ES" dirty="0" err="1"/>
              <a:t>congénitas.Por</a:t>
            </a:r>
            <a:r>
              <a:rPr lang="es-ES" dirty="0"/>
              <a:t> tanto, el micofenolato paterno no parece aumentar el riesgo reproductivo, y las guías europeas (EASL 2023) consideran segura la concepción sin necesidad de suspender el fármaco en el varón.</a:t>
            </a:r>
          </a:p>
        </p:txBody>
      </p:sp>
      <p:sp>
        <p:nvSpPr>
          <p:cNvPr id="4" name="Marcador de número de diapositiva 3">
            <a:extLst>
              <a:ext uri="{FF2B5EF4-FFF2-40B4-BE49-F238E27FC236}">
                <a16:creationId xmlns:a16="http://schemas.microsoft.com/office/drawing/2014/main" id="{D189B4CB-2B11-3D87-06EC-25EF7BD05017}"/>
              </a:ext>
            </a:extLst>
          </p:cNvPr>
          <p:cNvSpPr>
            <a:spLocks noGrp="1"/>
          </p:cNvSpPr>
          <p:nvPr>
            <p:ph type="sldNum" sz="quarter" idx="5"/>
          </p:nvPr>
        </p:nvSpPr>
        <p:spPr/>
        <p:txBody>
          <a:bodyPr/>
          <a:lstStyle/>
          <a:p>
            <a:fld id="{C65C062D-D29F-418F-B14C-BB420435B06D}" type="slidenum">
              <a:rPr lang="es-ES" smtClean="0"/>
              <a:t>41</a:t>
            </a:fld>
            <a:endParaRPr lang="es-ES"/>
          </a:p>
        </p:txBody>
      </p:sp>
    </p:spTree>
    <p:extLst>
      <p:ext uri="{BB962C8B-B14F-4D97-AF65-F5344CB8AC3E}">
        <p14:creationId xmlns:p14="http://schemas.microsoft.com/office/powerpoint/2010/main" val="3195848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tasas de rechazo agudo durante el embarazo son ligeramente más altas en trasplante hepático (5%) que en renal (3%).Sin embargo, la pérdida del injerto en los dos años posteriores al embarazo es menor en las receptoras hepáticas (2.6%) frente a las renales (5.5%).Esto sugiere que, aunque el embarazo puede provocar cierta inestabilidad inmunológica, el injerto hepático tiende a conservar mejor su función a largo plazo.</a:t>
            </a:r>
          </a:p>
        </p:txBody>
      </p:sp>
      <p:sp>
        <p:nvSpPr>
          <p:cNvPr id="4" name="Marcador de número de diapositiva 3"/>
          <p:cNvSpPr>
            <a:spLocks noGrp="1"/>
          </p:cNvSpPr>
          <p:nvPr>
            <p:ph type="sldNum" sz="quarter" idx="5"/>
          </p:nvPr>
        </p:nvSpPr>
        <p:spPr/>
        <p:txBody>
          <a:bodyPr/>
          <a:lstStyle/>
          <a:p>
            <a:fld id="{C65C062D-D29F-418F-B14C-BB420435B06D}" type="slidenum">
              <a:rPr lang="es-ES" smtClean="0"/>
              <a:t>42</a:t>
            </a:fld>
            <a:endParaRPr lang="es-ES"/>
          </a:p>
        </p:txBody>
      </p:sp>
    </p:spTree>
    <p:extLst>
      <p:ext uri="{BB962C8B-B14F-4D97-AF65-F5344CB8AC3E}">
        <p14:creationId xmlns:p14="http://schemas.microsoft.com/office/powerpoint/2010/main" val="30307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4</a:t>
            </a:fld>
            <a:endParaRPr lang="es-ES"/>
          </a:p>
        </p:txBody>
      </p:sp>
    </p:spTree>
    <p:extLst>
      <p:ext uri="{BB962C8B-B14F-4D97-AF65-F5344CB8AC3E}">
        <p14:creationId xmlns:p14="http://schemas.microsoft.com/office/powerpoint/2010/main" val="1098470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43</a:t>
            </a:fld>
            <a:endParaRPr lang="es-ES"/>
          </a:p>
        </p:txBody>
      </p:sp>
    </p:spTree>
    <p:extLst>
      <p:ext uri="{BB962C8B-B14F-4D97-AF65-F5344CB8AC3E}">
        <p14:creationId xmlns:p14="http://schemas.microsoft.com/office/powerpoint/2010/main" val="876649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44</a:t>
            </a:fld>
            <a:endParaRPr lang="es-ES"/>
          </a:p>
        </p:txBody>
      </p:sp>
    </p:spTree>
    <p:extLst>
      <p:ext uri="{BB962C8B-B14F-4D97-AF65-F5344CB8AC3E}">
        <p14:creationId xmlns:p14="http://schemas.microsoft.com/office/powerpoint/2010/main" val="866999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gráfico muestra las tendencias de lactancia materna durante 20 años (2002–2022):</a:t>
            </a:r>
          </a:p>
          <a:p>
            <a:r>
              <a:rPr lang="es-ES" dirty="0"/>
              <a:t>• En los primeros años, menos del 30% de las mujeres trasplantadas amamantaban.</a:t>
            </a:r>
          </a:p>
          <a:p>
            <a:r>
              <a:rPr lang="es-ES" dirty="0"/>
              <a:t>• Desde 2012, la proporción aumentó de forma constante.</a:t>
            </a:r>
          </a:p>
          <a:p>
            <a:r>
              <a:rPr lang="es-ES" dirty="0"/>
              <a:t>• En el periodo 2018–2022, más del 70–80% de los nacidos vivos recibieron lactancia materna.</a:t>
            </a:r>
          </a:p>
          <a:p>
            <a:endParaRPr lang="es-ES" dirty="0"/>
          </a:p>
          <a:p>
            <a:r>
              <a:rPr lang="es-ES" dirty="0"/>
              <a:t>🩺 El incremento refleja la creciente evidencia sobre la seguridad de la lactancia materna en pacientes trasplantadas que usan inmunosupresores compatibles (</a:t>
            </a:r>
            <a:r>
              <a:rPr lang="es-ES" dirty="0" err="1"/>
              <a:t>tacrolimus</a:t>
            </a:r>
            <a:r>
              <a:rPr lang="es-ES" dirty="0"/>
              <a:t>, azatioprina, corticoides). Actualmente, las guías AASLD, EASL y TPRI apoyan la lactancia en mujeres con injerto estable y bajo supervisión médica</a:t>
            </a:r>
          </a:p>
          <a:p>
            <a:r>
              <a:rPr lang="es-ES" dirty="0"/>
              <a:t>Tendencias de Lactancia Materna en Receptoras de Trasplante de Órganos Sólidos📊 Fuente: </a:t>
            </a:r>
            <a:r>
              <a:rPr lang="es-ES" dirty="0" err="1"/>
              <a:t>Transplant</a:t>
            </a:r>
            <a:r>
              <a:rPr lang="es-ES" dirty="0"/>
              <a:t> </a:t>
            </a:r>
            <a:r>
              <a:rPr lang="es-ES" dirty="0" err="1"/>
              <a:t>Pregnancy</a:t>
            </a:r>
            <a:r>
              <a:rPr lang="es-ES" dirty="0"/>
              <a:t> </a:t>
            </a:r>
            <a:r>
              <a:rPr lang="es-ES" dirty="0" err="1"/>
              <a:t>Registry</a:t>
            </a:r>
            <a:r>
              <a:rPr lang="es-ES" dirty="0"/>
              <a:t> International (TPRI) – Informe Anual 2022Figura: “20 años de tendencias en lactancia </a:t>
            </a:r>
            <a:r>
              <a:rPr lang="es-ES" dirty="0" err="1"/>
              <a:t>materna”El</a:t>
            </a:r>
            <a:r>
              <a:rPr lang="es-ES" dirty="0"/>
              <a:t> gráfico muestra el porcentaje de nacidos vivos que recibieron lactancia materna entre los años 2002 y 2022.La tendencia es claramente </a:t>
            </a:r>
            <a:r>
              <a:rPr lang="es-ES" dirty="0" err="1"/>
              <a:t>ascendente:En</a:t>
            </a:r>
            <a:r>
              <a:rPr lang="es-ES" dirty="0"/>
              <a:t> los primeros años (2002–2008), la lactancia en mujeres trasplantadas era inferior al 30%.A partir de 2012, el número de madres trasplantadas que amamantan aumentó progresivamente. En los últimos años del registro (2018–2022), la tasa supera el 70–80% de los nacidos vivos.🩺 </a:t>
            </a:r>
          </a:p>
          <a:p>
            <a:r>
              <a:rPr lang="es-ES" dirty="0"/>
              <a:t>Este aumento refleja una mayor evidencia sobre la seguridad de la lactancia materna en mujeres receptoras de trasplante, especialmente cuando utilizan inmunosupresores considerados compatibles, como </a:t>
            </a:r>
            <a:r>
              <a:rPr lang="es-ES" dirty="0" err="1"/>
              <a:t>tacrolimus</a:t>
            </a:r>
            <a:r>
              <a:rPr lang="es-ES" dirty="0"/>
              <a:t>, azatioprina y corticoides en dosis bajas.</a:t>
            </a:r>
          </a:p>
          <a:p>
            <a:r>
              <a:rPr lang="es-ES" dirty="0"/>
              <a:t>Las principales sociedades científicas (AASLD, EASL, TPRI) respaldan actualmente la lactancia materna en mujeres trasplantadas estables, siempre que haya un control estrecho del fármaco y del lactante.</a:t>
            </a:r>
          </a:p>
          <a:p>
            <a:endParaRPr lang="es-ES" dirty="0"/>
          </a:p>
        </p:txBody>
      </p:sp>
      <p:sp>
        <p:nvSpPr>
          <p:cNvPr id="4" name="Marcador de número de diapositiva 3"/>
          <p:cNvSpPr>
            <a:spLocks noGrp="1"/>
          </p:cNvSpPr>
          <p:nvPr>
            <p:ph type="sldNum" sz="quarter" idx="5"/>
          </p:nvPr>
        </p:nvSpPr>
        <p:spPr/>
        <p:txBody>
          <a:bodyPr/>
          <a:lstStyle/>
          <a:p>
            <a:fld id="{C65C062D-D29F-418F-B14C-BB420435B06D}" type="slidenum">
              <a:rPr lang="es-ES" smtClean="0"/>
              <a:t>45</a:t>
            </a:fld>
            <a:endParaRPr lang="es-ES"/>
          </a:p>
        </p:txBody>
      </p:sp>
    </p:spTree>
    <p:extLst>
      <p:ext uri="{BB962C8B-B14F-4D97-AF65-F5344CB8AC3E}">
        <p14:creationId xmlns:p14="http://schemas.microsoft.com/office/powerpoint/2010/main" val="18479009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46</a:t>
            </a:fld>
            <a:endParaRPr lang="es-ES"/>
          </a:p>
        </p:txBody>
      </p:sp>
    </p:spTree>
    <p:extLst>
      <p:ext uri="{BB962C8B-B14F-4D97-AF65-F5344CB8AC3E}">
        <p14:creationId xmlns:p14="http://schemas.microsoft.com/office/powerpoint/2010/main" val="898567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47</a:t>
            </a:fld>
            <a:endParaRPr lang="es-ES"/>
          </a:p>
        </p:txBody>
      </p:sp>
    </p:spTree>
    <p:extLst>
      <p:ext uri="{BB962C8B-B14F-4D97-AF65-F5344CB8AC3E}">
        <p14:creationId xmlns:p14="http://schemas.microsoft.com/office/powerpoint/2010/main" val="1406004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Responsabilidades del equipo de salud**</a:t>
            </a:r>
            <a:br>
              <a:rPr lang="es-ES" dirty="0"/>
            </a:br>
            <a:r>
              <a:rPr lang="es-ES" dirty="0"/>
              <a:t>• Preguntar sobre actividad sexual, deseos de embarazo y uso de anticonceptivos.</a:t>
            </a:r>
            <a:br>
              <a:rPr lang="es-ES" dirty="0"/>
            </a:br>
            <a:r>
              <a:rPr lang="es-ES" dirty="0"/>
              <a:t>• Si hay interés en anticoncepción → derivar a prescriptores especializados.</a:t>
            </a:r>
            <a:br>
              <a:rPr lang="es-ES" dirty="0"/>
            </a:br>
            <a:r>
              <a:rPr lang="es-ES" dirty="0"/>
              <a:t>• Si hay interés en embarazo → derivar a obstetras de alto riesgo.</a:t>
            </a:r>
            <a:br>
              <a:rPr lang="es-ES" dirty="0"/>
            </a:br>
            <a:r>
              <a:rPr lang="es-ES" dirty="0"/>
              <a:t>• Antes de la concepción:</a:t>
            </a:r>
            <a:br>
              <a:rPr lang="es-ES" dirty="0"/>
            </a:br>
            <a:r>
              <a:rPr lang="es-ES" dirty="0"/>
              <a:t>   - Cambiar a medicaciones seguras.</a:t>
            </a:r>
            <a:br>
              <a:rPr lang="es-ES" dirty="0"/>
            </a:br>
            <a:r>
              <a:rPr lang="es-ES" dirty="0"/>
              <a:t>   - Asegurar estabilidad de la enfermedad hepática.</a:t>
            </a:r>
            <a:br>
              <a:rPr lang="es-ES" dirty="0"/>
            </a:br>
            <a:r>
              <a:rPr lang="es-ES" dirty="0"/>
              <a:t>   - Completar estudios y procedimientos hepáticos.</a:t>
            </a:r>
            <a:br>
              <a:rPr lang="es-ES" dirty="0"/>
            </a:br>
            <a:endParaRPr lang="es-ES" dirty="0"/>
          </a:p>
          <a:p>
            <a:endParaRPr lang="es-ES" dirty="0"/>
          </a:p>
        </p:txBody>
      </p:sp>
      <p:sp>
        <p:nvSpPr>
          <p:cNvPr id="4" name="Marcador de número de diapositiva 3"/>
          <p:cNvSpPr>
            <a:spLocks noGrp="1"/>
          </p:cNvSpPr>
          <p:nvPr>
            <p:ph type="sldNum" sz="quarter" idx="5"/>
          </p:nvPr>
        </p:nvSpPr>
        <p:spPr/>
        <p:txBody>
          <a:bodyPr/>
          <a:lstStyle/>
          <a:p>
            <a:fld id="{C65C062D-D29F-418F-B14C-BB420435B06D}" type="slidenum">
              <a:rPr lang="es-ES" smtClean="0"/>
              <a:t>48</a:t>
            </a:fld>
            <a:endParaRPr lang="es-ES"/>
          </a:p>
        </p:txBody>
      </p:sp>
    </p:spTree>
    <p:extLst>
      <p:ext uri="{BB962C8B-B14F-4D97-AF65-F5344CB8AC3E}">
        <p14:creationId xmlns:p14="http://schemas.microsoft.com/office/powerpoint/2010/main" val="524348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49</a:t>
            </a:fld>
            <a:endParaRPr lang="es-ES"/>
          </a:p>
        </p:txBody>
      </p:sp>
    </p:spTree>
    <p:extLst>
      <p:ext uri="{BB962C8B-B14F-4D97-AF65-F5344CB8AC3E}">
        <p14:creationId xmlns:p14="http://schemas.microsoft.com/office/powerpoint/2010/main" val="37187070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50</a:t>
            </a:fld>
            <a:endParaRPr lang="es-ES"/>
          </a:p>
        </p:txBody>
      </p:sp>
    </p:spTree>
    <p:extLst>
      <p:ext uri="{BB962C8B-B14F-4D97-AF65-F5344CB8AC3E}">
        <p14:creationId xmlns:p14="http://schemas.microsoft.com/office/powerpoint/2010/main" val="5405224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51</a:t>
            </a:fld>
            <a:endParaRPr lang="es-ES"/>
          </a:p>
        </p:txBody>
      </p:sp>
    </p:spTree>
    <p:extLst>
      <p:ext uri="{BB962C8B-B14F-4D97-AF65-F5344CB8AC3E}">
        <p14:creationId xmlns:p14="http://schemas.microsoft.com/office/powerpoint/2010/main" val="3991875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52</a:t>
            </a:fld>
            <a:endParaRPr lang="es-ES"/>
          </a:p>
        </p:txBody>
      </p:sp>
    </p:spTree>
    <p:extLst>
      <p:ext uri="{BB962C8B-B14F-4D97-AF65-F5344CB8AC3E}">
        <p14:creationId xmlns:p14="http://schemas.microsoft.com/office/powerpoint/2010/main" val="56743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5</a:t>
            </a:fld>
            <a:endParaRPr lang="es-ES"/>
          </a:p>
        </p:txBody>
      </p:sp>
    </p:spTree>
    <p:extLst>
      <p:ext uri="{BB962C8B-B14F-4D97-AF65-F5344CB8AC3E}">
        <p14:creationId xmlns:p14="http://schemas.microsoft.com/office/powerpoint/2010/main" val="3053609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53</a:t>
            </a:fld>
            <a:endParaRPr lang="es-ES"/>
          </a:p>
        </p:txBody>
      </p:sp>
    </p:spTree>
    <p:extLst>
      <p:ext uri="{BB962C8B-B14F-4D97-AF65-F5344CB8AC3E}">
        <p14:creationId xmlns:p14="http://schemas.microsoft.com/office/powerpoint/2010/main" val="386608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6</a:t>
            </a:fld>
            <a:endParaRPr lang="es-ES"/>
          </a:p>
        </p:txBody>
      </p:sp>
    </p:spTree>
    <p:extLst>
      <p:ext uri="{BB962C8B-B14F-4D97-AF65-F5344CB8AC3E}">
        <p14:creationId xmlns:p14="http://schemas.microsoft.com/office/powerpoint/2010/main" val="1433050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8</a:t>
            </a:fld>
            <a:endParaRPr lang="es-ES"/>
          </a:p>
        </p:txBody>
      </p:sp>
    </p:spTree>
    <p:extLst>
      <p:ext uri="{BB962C8B-B14F-4D97-AF65-F5344CB8AC3E}">
        <p14:creationId xmlns:p14="http://schemas.microsoft.com/office/powerpoint/2010/main" val="3866478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10</a:t>
            </a:fld>
            <a:endParaRPr lang="es-ES"/>
          </a:p>
        </p:txBody>
      </p:sp>
    </p:spTree>
    <p:extLst>
      <p:ext uri="{BB962C8B-B14F-4D97-AF65-F5344CB8AC3E}">
        <p14:creationId xmlns:p14="http://schemas.microsoft.com/office/powerpoint/2010/main" val="1508474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5C062D-D29F-418F-B14C-BB420435B06D}" type="slidenum">
              <a:rPr lang="es-ES" smtClean="0"/>
              <a:t>12</a:t>
            </a:fld>
            <a:endParaRPr lang="es-ES"/>
          </a:p>
        </p:txBody>
      </p:sp>
    </p:spTree>
    <p:extLst>
      <p:ext uri="{BB962C8B-B14F-4D97-AF65-F5344CB8AC3E}">
        <p14:creationId xmlns:p14="http://schemas.microsoft.com/office/powerpoint/2010/main" val="874044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7BC1976-552D-404B-90A5-E758656BE954}"/>
              </a:ext>
            </a:extLst>
          </p:cNvPr>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endParaRPr lang="es-ES"/>
          </a:p>
        </p:txBody>
      </p:sp>
      <p:sp>
        <p:nvSpPr>
          <p:cNvPr id="3" name="Subtítol 2">
            <a:extLst>
              <a:ext uri="{FF2B5EF4-FFF2-40B4-BE49-F238E27FC236}">
                <a16:creationId xmlns:a16="http://schemas.microsoft.com/office/drawing/2014/main" id="{8510FC2B-7420-4C65-B6CB-3585F9A05B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endParaRPr lang="es-ES"/>
          </a:p>
        </p:txBody>
      </p:sp>
      <p:sp>
        <p:nvSpPr>
          <p:cNvPr id="4" name="Contenidor de data 3">
            <a:extLst>
              <a:ext uri="{FF2B5EF4-FFF2-40B4-BE49-F238E27FC236}">
                <a16:creationId xmlns:a16="http://schemas.microsoft.com/office/drawing/2014/main" id="{D4590F58-2EFA-41A9-B187-496A0BD3EB1D}"/>
              </a:ext>
            </a:extLst>
          </p:cNvPr>
          <p:cNvSpPr>
            <a:spLocks noGrp="1"/>
          </p:cNvSpPr>
          <p:nvPr>
            <p:ph type="dt" sz="half" idx="10"/>
          </p:nvPr>
        </p:nvSpPr>
        <p:spPr/>
        <p:txBody>
          <a:bodyPr/>
          <a:lstStyle/>
          <a:p>
            <a:fld id="{9CCB4C61-E5E7-4A49-AD15-56B60ABDBED9}" type="datetimeFigureOut">
              <a:rPr lang="es-ES" smtClean="0"/>
              <a:t>22/10/2025</a:t>
            </a:fld>
            <a:endParaRPr lang="es-ES"/>
          </a:p>
        </p:txBody>
      </p:sp>
      <p:grpSp>
        <p:nvGrpSpPr>
          <p:cNvPr id="7" name="Grupo 6">
            <a:extLst>
              <a:ext uri="{FF2B5EF4-FFF2-40B4-BE49-F238E27FC236}">
                <a16:creationId xmlns:a16="http://schemas.microsoft.com/office/drawing/2014/main" id="{CA898BDE-70A0-990C-CED4-54325E7A33EC}"/>
              </a:ext>
            </a:extLst>
          </p:cNvPr>
          <p:cNvGrpSpPr/>
          <p:nvPr userDrawn="1"/>
        </p:nvGrpSpPr>
        <p:grpSpPr>
          <a:xfrm>
            <a:off x="6580740" y="6178805"/>
            <a:ext cx="3499700" cy="542670"/>
            <a:chOff x="8561140" y="6201231"/>
            <a:chExt cx="3499700" cy="542670"/>
          </a:xfrm>
        </p:grpSpPr>
        <p:pic>
          <p:nvPicPr>
            <p:cNvPr id="9" name="Imagen 8" descr="Imagen que contiene Texto&#10;&#10;El contenido generado por IA puede ser incorrecto.">
              <a:extLst>
                <a:ext uri="{FF2B5EF4-FFF2-40B4-BE49-F238E27FC236}">
                  <a16:creationId xmlns:a16="http://schemas.microsoft.com/office/drawing/2014/main" id="{33786709-75BE-AB21-AAF6-CF22D87B1919}"/>
                </a:ext>
              </a:extLst>
            </p:cNvPr>
            <p:cNvPicPr/>
            <p:nvPr/>
          </p:nvPicPr>
          <p:blipFill>
            <a:blip r:embed="rId2">
              <a:extLst>
                <a:ext uri="{28A0092B-C50C-407E-A947-70E740481C1C}">
                  <a14:useLocalDpi xmlns:a14="http://schemas.microsoft.com/office/drawing/2010/main" val="0"/>
                </a:ext>
              </a:extLst>
            </a:blip>
            <a:stretch>
              <a:fillRect/>
            </a:stretch>
          </p:blipFill>
          <p:spPr>
            <a:xfrm>
              <a:off x="8561140" y="6201231"/>
              <a:ext cx="2005260" cy="484846"/>
            </a:xfrm>
            <a:prstGeom prst="rect">
              <a:avLst/>
            </a:prstGeom>
          </p:spPr>
        </p:pic>
        <p:pic>
          <p:nvPicPr>
            <p:cNvPr id="10" name="Imagen 9" descr="Logotipo, nombre de la empresa&#10;&#10;El contenido generado por IA puede ser incorrecto.">
              <a:extLst>
                <a:ext uri="{FF2B5EF4-FFF2-40B4-BE49-F238E27FC236}">
                  <a16:creationId xmlns:a16="http://schemas.microsoft.com/office/drawing/2014/main" id="{84277E10-CFD1-8AEA-1A2C-262360F7ED22}"/>
                </a:ext>
              </a:extLst>
            </p:cNvPr>
            <p:cNvPicPr/>
            <p:nvPr/>
          </p:nvPicPr>
          <p:blipFill>
            <a:blip r:embed="rId3">
              <a:extLst>
                <a:ext uri="{28A0092B-C50C-407E-A947-70E740481C1C}">
                  <a14:useLocalDpi xmlns:a14="http://schemas.microsoft.com/office/drawing/2010/main" val="0"/>
                </a:ext>
              </a:extLst>
            </a:blip>
            <a:srcRect b="17323"/>
            <a:stretch>
              <a:fillRect/>
            </a:stretch>
          </p:blipFill>
          <p:spPr>
            <a:xfrm>
              <a:off x="10684489" y="6201231"/>
              <a:ext cx="1376351" cy="542670"/>
            </a:xfrm>
            <a:prstGeom prst="rect">
              <a:avLst/>
            </a:prstGeom>
          </p:spPr>
        </p:pic>
      </p:grpSp>
      <p:grpSp>
        <p:nvGrpSpPr>
          <p:cNvPr id="11" name="Grupo 10">
            <a:extLst>
              <a:ext uri="{FF2B5EF4-FFF2-40B4-BE49-F238E27FC236}">
                <a16:creationId xmlns:a16="http://schemas.microsoft.com/office/drawing/2014/main" id="{1CB4512D-B6EC-9B96-FB9A-9CF8AFCAE129}"/>
              </a:ext>
            </a:extLst>
          </p:cNvPr>
          <p:cNvGrpSpPr/>
          <p:nvPr userDrawn="1"/>
        </p:nvGrpSpPr>
        <p:grpSpPr>
          <a:xfrm>
            <a:off x="86926" y="115481"/>
            <a:ext cx="11424607" cy="1161793"/>
            <a:chOff x="86926" y="115481"/>
            <a:chExt cx="11424607" cy="1161793"/>
          </a:xfrm>
        </p:grpSpPr>
        <p:pic>
          <p:nvPicPr>
            <p:cNvPr id="12" name="Imagen 11" descr="Forma&#10;&#10;El contenido generado por IA puede ser incorrecto.">
              <a:extLst>
                <a:ext uri="{FF2B5EF4-FFF2-40B4-BE49-F238E27FC236}">
                  <a16:creationId xmlns:a16="http://schemas.microsoft.com/office/drawing/2014/main" id="{5E907396-40CF-B6A6-228D-3387C02739E9}"/>
                </a:ext>
              </a:extLst>
            </p:cNvPr>
            <p:cNvPicPr/>
            <p:nvPr/>
          </p:nvPicPr>
          <p:blipFill>
            <a:blip r:embed="rId4">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13" name="Imagen 12">
              <a:extLst>
                <a:ext uri="{FF2B5EF4-FFF2-40B4-BE49-F238E27FC236}">
                  <a16:creationId xmlns:a16="http://schemas.microsoft.com/office/drawing/2014/main" id="{1C22A383-A0BB-6982-C104-D69839DF519B}"/>
                </a:ext>
              </a:extLst>
            </p:cNvPr>
            <p:cNvPicPr/>
            <p:nvPr/>
          </p:nvPicPr>
          <p:blipFill>
            <a:blip r:embed="rId5"/>
            <a:stretch>
              <a:fillRect/>
            </a:stretch>
          </p:blipFill>
          <p:spPr>
            <a:xfrm>
              <a:off x="1856096" y="115481"/>
              <a:ext cx="2217969" cy="1161793"/>
            </a:xfrm>
            <a:prstGeom prst="rect">
              <a:avLst/>
            </a:prstGeom>
          </p:spPr>
        </p:pic>
        <p:pic>
          <p:nvPicPr>
            <p:cNvPr id="14" name="Imagen 13">
              <a:extLst>
                <a:ext uri="{FF2B5EF4-FFF2-40B4-BE49-F238E27FC236}">
                  <a16:creationId xmlns:a16="http://schemas.microsoft.com/office/drawing/2014/main" id="{6532275C-EF16-049B-4D09-7A152D1DDFB0}"/>
                </a:ext>
              </a:extLst>
            </p:cNvPr>
            <p:cNvPicPr/>
            <p:nvPr/>
          </p:nvPicPr>
          <p:blipFill>
            <a:blip r:embed="rId6"/>
            <a:stretch>
              <a:fillRect/>
            </a:stretch>
          </p:blipFill>
          <p:spPr>
            <a:xfrm>
              <a:off x="4127756" y="426292"/>
              <a:ext cx="1167575" cy="823142"/>
            </a:xfrm>
            <a:prstGeom prst="rect">
              <a:avLst/>
            </a:prstGeom>
          </p:spPr>
        </p:pic>
        <p:pic>
          <p:nvPicPr>
            <p:cNvPr id="15" name="Imagen 14" descr="Imagen que contiene Texto&#10;&#10;El contenido generado por IA puede ser incorrecto.">
              <a:extLst>
                <a:ext uri="{FF2B5EF4-FFF2-40B4-BE49-F238E27FC236}">
                  <a16:creationId xmlns:a16="http://schemas.microsoft.com/office/drawing/2014/main" id="{B2AEB344-5252-264E-D13A-D8A76074ECCC}"/>
                </a:ext>
              </a:extLst>
            </p:cNvPr>
            <p:cNvPicPr/>
            <p:nvPr/>
          </p:nvPicPr>
          <p:blipFill>
            <a:blip r:embed="rId7">
              <a:alphaModFix/>
              <a:extLst>
                <a:ext uri="{28A0092B-C50C-407E-A947-70E740481C1C}">
                  <a14:useLocalDpi xmlns:a14="http://schemas.microsoft.com/office/drawing/2010/main" val="0"/>
                </a:ext>
              </a:extLst>
            </a:blip>
            <a:stretch>
              <a:fillRect/>
            </a:stretch>
          </p:blipFill>
          <p:spPr>
            <a:xfrm>
              <a:off x="9733495" y="752527"/>
              <a:ext cx="1778038" cy="466085"/>
            </a:xfrm>
            <a:prstGeom prst="rect">
              <a:avLst/>
            </a:prstGeom>
          </p:spPr>
        </p:pic>
      </p:grpSp>
    </p:spTree>
    <p:extLst>
      <p:ext uri="{BB962C8B-B14F-4D97-AF65-F5344CB8AC3E}">
        <p14:creationId xmlns:p14="http://schemas.microsoft.com/office/powerpoint/2010/main" val="20770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43472A5-B62D-468C-B223-BA49DE80DE99}"/>
              </a:ext>
            </a:extLst>
          </p:cNvPr>
          <p:cNvSpPr>
            <a:spLocks noGrp="1"/>
          </p:cNvSpPr>
          <p:nvPr>
            <p:ph type="title"/>
          </p:nvPr>
        </p:nvSpPr>
        <p:spPr/>
        <p:txBody>
          <a:bodyPr/>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D5F50C75-E440-464A-9A96-B2577BC4D908}"/>
              </a:ext>
            </a:extLst>
          </p:cNvPr>
          <p:cNvSpPr>
            <a:spLocks noGrp="1"/>
          </p:cNvSpPr>
          <p:nvPr>
            <p:ph type="body" orient="vert" idx="1"/>
          </p:nvPr>
        </p:nvSpPr>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C7FD6380-7672-4BBA-9F49-3A0C3064BA64}"/>
              </a:ext>
            </a:extLst>
          </p:cNvPr>
          <p:cNvSpPr>
            <a:spLocks noGrp="1"/>
          </p:cNvSpPr>
          <p:nvPr>
            <p:ph type="dt" sz="half" idx="10"/>
          </p:nvPr>
        </p:nvSpPr>
        <p:spPr/>
        <p:txBody>
          <a:bodyPr/>
          <a:lstStyle/>
          <a:p>
            <a:fld id="{9CCB4C61-E5E7-4A49-AD15-56B60ABDBED9}" type="datetimeFigureOut">
              <a:rPr lang="es-ES" smtClean="0"/>
              <a:t>22/10/2025</a:t>
            </a:fld>
            <a:endParaRPr lang="es-ES"/>
          </a:p>
        </p:txBody>
      </p:sp>
      <p:sp>
        <p:nvSpPr>
          <p:cNvPr id="5" name="Contenidor de peu de pàgina 4">
            <a:extLst>
              <a:ext uri="{FF2B5EF4-FFF2-40B4-BE49-F238E27FC236}">
                <a16:creationId xmlns:a16="http://schemas.microsoft.com/office/drawing/2014/main" id="{67BAFFA8-E3B6-4827-B730-1FFF0EB94B58}"/>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4321A892-AFD5-48BB-A2BD-EFFDA434902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7884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a:extLst>
              <a:ext uri="{FF2B5EF4-FFF2-40B4-BE49-F238E27FC236}">
                <a16:creationId xmlns:a16="http://schemas.microsoft.com/office/drawing/2014/main" id="{6B0FDB24-FF4B-4507-B94B-B6B41F9DB1FA}"/>
              </a:ext>
            </a:extLst>
          </p:cNvPr>
          <p:cNvSpPr>
            <a:spLocks noGrp="1"/>
          </p:cNvSpPr>
          <p:nvPr>
            <p:ph type="title" orient="vert"/>
          </p:nvPr>
        </p:nvSpPr>
        <p:spPr>
          <a:xfrm>
            <a:off x="8724900" y="365125"/>
            <a:ext cx="2628900" cy="5811838"/>
          </a:xfrm>
        </p:spPr>
        <p:txBody>
          <a:bodyPr vert="eaVert"/>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7AEF3D80-7362-4211-A3CB-72793B7DA091}"/>
              </a:ext>
            </a:extLst>
          </p:cNvPr>
          <p:cNvSpPr>
            <a:spLocks noGrp="1"/>
          </p:cNvSpPr>
          <p:nvPr>
            <p:ph type="body" orient="vert" idx="1"/>
          </p:nvPr>
        </p:nvSpPr>
        <p:spPr>
          <a:xfrm>
            <a:off x="838200" y="365125"/>
            <a:ext cx="7734300" cy="5811838"/>
          </a:xfrm>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B5F000D3-B29B-43EF-B763-0CB762952478}"/>
              </a:ext>
            </a:extLst>
          </p:cNvPr>
          <p:cNvSpPr>
            <a:spLocks noGrp="1"/>
          </p:cNvSpPr>
          <p:nvPr>
            <p:ph type="dt" sz="half" idx="10"/>
          </p:nvPr>
        </p:nvSpPr>
        <p:spPr/>
        <p:txBody>
          <a:bodyPr/>
          <a:lstStyle/>
          <a:p>
            <a:fld id="{9CCB4C61-E5E7-4A49-AD15-56B60ABDBED9}" type="datetimeFigureOut">
              <a:rPr lang="es-ES" smtClean="0"/>
              <a:t>22/10/2025</a:t>
            </a:fld>
            <a:endParaRPr lang="es-ES"/>
          </a:p>
        </p:txBody>
      </p:sp>
      <p:sp>
        <p:nvSpPr>
          <p:cNvPr id="5" name="Contenidor de peu de pàgina 4">
            <a:extLst>
              <a:ext uri="{FF2B5EF4-FFF2-40B4-BE49-F238E27FC236}">
                <a16:creationId xmlns:a16="http://schemas.microsoft.com/office/drawing/2014/main" id="{4FBC1221-B80C-4906-A258-6FB861663EC3}"/>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0ACF66C5-ED98-45A8-86F6-030487671292}"/>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190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01477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5705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15581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5878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0983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427610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59286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91900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0D2C973-B21D-4094-B0C2-52EFE5DD7995}"/>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244D6D44-544D-47E2-9BEE-7BF0F1DE0EA0}"/>
              </a:ext>
            </a:extLst>
          </p:cNvPr>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E83084C2-6CFA-4DD2-8814-2C519EB1AAB0}"/>
              </a:ext>
            </a:extLst>
          </p:cNvPr>
          <p:cNvSpPr>
            <a:spLocks noGrp="1"/>
          </p:cNvSpPr>
          <p:nvPr>
            <p:ph type="dt" sz="half" idx="10"/>
          </p:nvPr>
        </p:nvSpPr>
        <p:spPr/>
        <p:txBody>
          <a:bodyPr/>
          <a:lstStyle/>
          <a:p>
            <a:fld id="{9CCB4C61-E5E7-4A49-AD15-56B60ABDBED9}" type="datetimeFigureOut">
              <a:rPr lang="es-ES" smtClean="0"/>
              <a:t>22/10/2025</a:t>
            </a:fld>
            <a:endParaRPr lang="es-ES"/>
          </a:p>
        </p:txBody>
      </p:sp>
      <p:sp>
        <p:nvSpPr>
          <p:cNvPr id="5" name="Contenidor de peu de pàgina 4">
            <a:extLst>
              <a:ext uri="{FF2B5EF4-FFF2-40B4-BE49-F238E27FC236}">
                <a16:creationId xmlns:a16="http://schemas.microsoft.com/office/drawing/2014/main" id="{E53766F8-44A5-43EA-81A4-38050A999487}"/>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9E34AADA-DAE9-43A0-8F25-8830DB77ED5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43355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65832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58182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69202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914400" y="2130426"/>
            <a:ext cx="10363200" cy="1470025"/>
          </a:xfrm>
          <a:ln>
            <a:headEnd type="none"/>
            <a:tailEnd type="none"/>
          </a:ln>
        </p:spPr>
        <p:txBody>
          <a:bodyPr wrap="square"/>
          <a:lstStyle/>
          <a:p>
            <a:r>
              <a:rPr lang="en-US" dirty="0"/>
              <a:t>Click to edit Master title style</a:t>
            </a:r>
          </a:p>
        </p:txBody>
      </p:sp>
      <p:sp>
        <p:nvSpPr>
          <p:cNvPr id="3" name="Subtitle 2"/>
          <p:cNvSpPr>
            <a:spLocks noGrp="1"/>
          </p:cNvSpPr>
          <p:nvPr>
            <p:ph type="subTitle" idx="1"/>
          </p:nvPr>
        </p:nvSpPr>
        <p:spPr bwMode="white">
          <a:xfrm>
            <a:off x="1828800" y="3886200"/>
            <a:ext cx="8534400" cy="1752600"/>
          </a:xfrm>
          <a:ln>
            <a:headEnd type="none"/>
            <a:tailEnd type="none"/>
          </a:ln>
        </p:spPr>
        <p:txBody>
          <a:bodyPr wrap="square"/>
          <a:lstStyle>
            <a:lvl1pPr marL="0" indent="0" algn="ctr">
              <a:buNone/>
              <a:defRPr dirty="0">
                <a:solidFill>
                  <a:schemeClr val="tx1">
                    <a:tint val="75000"/>
                  </a:schemeClr>
                </a:solidFill>
              </a:defRPr>
            </a:lvl1pPr>
            <a:lvl2pPr marL="457200" indent="0" algn="ctr">
              <a:buNone/>
              <a:defRPr dirty="0">
                <a:solidFill>
                  <a:schemeClr val="tx1">
                    <a:tint val="75000"/>
                  </a:schemeClr>
                </a:solidFill>
              </a:defRPr>
            </a:lvl2pPr>
            <a:lvl3pPr marL="914400" indent="0" algn="ctr">
              <a:buNone/>
              <a:defRPr dirty="0">
                <a:solidFill>
                  <a:schemeClr val="tx1">
                    <a:tint val="75000"/>
                  </a:schemeClr>
                </a:solidFill>
              </a:defRPr>
            </a:lvl3pPr>
            <a:lvl4pPr marL="1371600" indent="0" algn="ctr">
              <a:buNone/>
              <a:defRPr dirty="0">
                <a:solidFill>
                  <a:schemeClr val="tx1">
                    <a:tint val="75000"/>
                  </a:schemeClr>
                </a:solidFill>
              </a:defRPr>
            </a:lvl4pPr>
            <a:lvl5pPr marL="1828800" indent="0" algn="ctr">
              <a:buNone/>
              <a:defRPr dirty="0">
                <a:solidFill>
                  <a:schemeClr val="tx1">
                    <a:tint val="75000"/>
                  </a:schemeClr>
                </a:solidFill>
              </a:defRPr>
            </a:lvl5pPr>
            <a:lvl6pPr marL="2286000" indent="0" algn="ctr">
              <a:buNone/>
              <a:defRPr dirty="0">
                <a:solidFill>
                  <a:schemeClr val="tx1">
                    <a:tint val="75000"/>
                  </a:schemeClr>
                </a:solidFill>
              </a:defRPr>
            </a:lvl6pPr>
            <a:lvl7pPr marL="2743200" indent="0" algn="ctr">
              <a:buNone/>
              <a:defRPr dirty="0">
                <a:solidFill>
                  <a:schemeClr val="tx1">
                    <a:tint val="75000"/>
                  </a:schemeClr>
                </a:solidFill>
              </a:defRPr>
            </a:lvl7pPr>
            <a:lvl8pPr marL="3200400" indent="0" algn="ctr">
              <a:buNone/>
              <a:defRPr dirty="0">
                <a:solidFill>
                  <a:schemeClr val="tx1">
                    <a:tint val="75000"/>
                  </a:schemeClr>
                </a:solidFill>
              </a:defRPr>
            </a:lvl8pPr>
            <a:lvl9pPr marL="3657600" indent="0" algn="ctr">
              <a:buNone/>
              <a:defRPr dirty="0">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bwMode="white">
          <a:ln>
            <a:headEnd type="none"/>
            <a:tailEnd type="none"/>
          </a:ln>
        </p:spPr>
        <p:txBody>
          <a:bodyPr wrap="square"/>
          <a:lstStyle/>
          <a:p>
            <a:fld id="{F9062CF3-1F58-4607-89BC-A462E955FE3C}" type="datetime1">
              <a:rPr lang="en-US" dirty="0"/>
              <a:t>10/22/2025</a:t>
            </a:fld>
            <a:endParaRPr lang="en-US" dirty="0"/>
          </a:p>
        </p:txBody>
      </p:sp>
      <p:sp>
        <p:nvSpPr>
          <p:cNvPr id="5" name="Footer Placeholder 4"/>
          <p:cNvSpPr>
            <a:spLocks noGrp="1"/>
          </p:cNvSpPr>
          <p:nvPr>
            <p:ph type="ftr" sz="quarter" idx="11"/>
          </p:nvPr>
        </p:nvSpPr>
        <p:spPr bwMode="white">
          <a:ln>
            <a:headEnd type="none"/>
            <a:tailEnd type="none"/>
          </a:ln>
        </p:spPr>
        <p:txBody>
          <a:bodyPr wrap="square"/>
          <a:lstStyle/>
          <a:p>
            <a:r>
              <a:rPr lang="en-US" dirty="0"/>
              <a:t>Copyright © 2009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p>
            <a:fld id="{27A13296-8103-46F4-BA41-F532E14F2100}" type="slidenum">
              <a:rPr lang="en-US" dirty="0"/>
              <a:t>‹Nº›</a:t>
            </a:fld>
            <a:endParaRPr lang="en-US" dirty="0"/>
          </a:p>
        </p:txBody>
      </p:sp>
    </p:spTree>
    <p:extLst>
      <p:ext uri="{BB962C8B-B14F-4D97-AF65-F5344CB8AC3E}">
        <p14:creationId xmlns:p14="http://schemas.microsoft.com/office/powerpoint/2010/main" val="13082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dirty="0"/>
              <a:t>Click to edit Master title style</a:t>
            </a:r>
          </a:p>
        </p:txBody>
      </p:sp>
      <p:sp>
        <p:nvSpPr>
          <p:cNvPr id="3" name="Content Placeholder 2"/>
          <p:cNvSpPr>
            <a:spLocks noGrp="1"/>
          </p:cNvSpPr>
          <p:nvPr>
            <p:ph idx="1"/>
          </p:nvPr>
        </p:nvSpPr>
        <p:spPr bwMode="white">
          <a:ln>
            <a:headEnd type="none"/>
            <a:tailEnd type="none"/>
          </a:ln>
        </p:spPr>
        <p:txBody>
          <a:bodyPr wrap="square"/>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white">
          <a:ln>
            <a:headEnd type="none"/>
            <a:tailEnd type="none"/>
          </a:ln>
        </p:spPr>
        <p:txBody>
          <a:bodyPr wrap="square"/>
          <a:lstStyle/>
          <a:p>
            <a:fld id="{5D3483ED-733A-4ACA-A384-A98EC962AE89}" type="datetime1">
              <a:rPr lang="en-US" dirty="0"/>
              <a:t>10/22/2025</a:t>
            </a:fld>
            <a:endParaRPr lang="en-US" dirty="0"/>
          </a:p>
        </p:txBody>
      </p:sp>
      <p:sp>
        <p:nvSpPr>
          <p:cNvPr id="5" name="Footer Placeholder 4"/>
          <p:cNvSpPr>
            <a:spLocks noGrp="1"/>
          </p:cNvSpPr>
          <p:nvPr>
            <p:ph type="ftr" sz="quarter" idx="11"/>
          </p:nvPr>
        </p:nvSpPr>
        <p:spPr bwMode="white">
          <a:ln>
            <a:headEnd type="none"/>
            <a:tailEnd type="none"/>
          </a:ln>
        </p:spPr>
        <p:txBody>
          <a:bodyPr wrap="square"/>
          <a:lstStyle/>
          <a:p>
            <a:r>
              <a:rPr lang="en-US" dirty="0"/>
              <a:t>Copyright © 2009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p>
            <a:fld id="{27A13296-8103-46F4-BA41-F532E14F2100}" type="slidenum">
              <a:rPr lang="en-US" dirty="0"/>
              <a:t>‹Nº›</a:t>
            </a:fld>
            <a:endParaRPr lang="en-US" dirty="0"/>
          </a:p>
        </p:txBody>
      </p:sp>
    </p:spTree>
    <p:extLst>
      <p:ext uri="{BB962C8B-B14F-4D97-AF65-F5344CB8AC3E}">
        <p14:creationId xmlns:p14="http://schemas.microsoft.com/office/powerpoint/2010/main" val="95066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963084" y="4406901"/>
            <a:ext cx="10363200" cy="1362075"/>
          </a:xfrm>
          <a:ln>
            <a:headEnd type="none"/>
            <a:tailEnd type="none"/>
          </a:ln>
        </p:spPr>
        <p:txBody>
          <a:bodyPr wrap="square" anchor="t"/>
          <a:lstStyle>
            <a:lvl1pPr algn="l">
              <a:defRPr sz="4000" b="1" cap="all" dirty="0"/>
            </a:lvl1pPr>
          </a:lstStyle>
          <a:p>
            <a:r>
              <a:rPr lang="en-US" dirty="0"/>
              <a:t>Click to edit Master title style</a:t>
            </a:r>
          </a:p>
        </p:txBody>
      </p:sp>
      <p:sp>
        <p:nvSpPr>
          <p:cNvPr id="3" name="Text Placeholder 2"/>
          <p:cNvSpPr>
            <a:spLocks noGrp="1"/>
          </p:cNvSpPr>
          <p:nvPr>
            <p:ph type="body" idx="1"/>
          </p:nvPr>
        </p:nvSpPr>
        <p:spPr bwMode="white">
          <a:xfrm>
            <a:off x="963084" y="2906713"/>
            <a:ext cx="10363200" cy="1500187"/>
          </a:xfrm>
          <a:ln>
            <a:headEnd type="none"/>
            <a:tailEnd type="none"/>
          </a:ln>
        </p:spPr>
        <p:txBody>
          <a:bodyPr wrap="square" anchor="b"/>
          <a:lstStyle>
            <a:lvl1pPr marL="0" indent="0">
              <a:buNone/>
              <a:defRPr sz="2000" dirty="0">
                <a:solidFill>
                  <a:schemeClr val="tx1">
                    <a:tint val="75000"/>
                  </a:schemeClr>
                </a:solidFill>
              </a:defRPr>
            </a:lvl1pPr>
            <a:lvl2pPr marL="457200" indent="0">
              <a:buNone/>
              <a:defRPr sz="1800" dirty="0">
                <a:solidFill>
                  <a:schemeClr val="tx1">
                    <a:tint val="75000"/>
                  </a:schemeClr>
                </a:solidFill>
              </a:defRPr>
            </a:lvl2pPr>
            <a:lvl3pPr marL="914400" indent="0">
              <a:buNone/>
              <a:defRPr sz="1600" dirty="0">
                <a:solidFill>
                  <a:schemeClr val="tx1">
                    <a:tint val="75000"/>
                  </a:schemeClr>
                </a:solidFill>
              </a:defRPr>
            </a:lvl3pPr>
            <a:lvl4pPr marL="1371600" indent="0">
              <a:buNone/>
              <a:defRPr sz="1400" dirty="0">
                <a:solidFill>
                  <a:schemeClr val="tx1">
                    <a:tint val="75000"/>
                  </a:schemeClr>
                </a:solidFill>
              </a:defRPr>
            </a:lvl4pPr>
            <a:lvl5pPr marL="1828800" indent="0">
              <a:buNone/>
              <a:defRPr sz="1400" dirty="0">
                <a:solidFill>
                  <a:schemeClr val="tx1">
                    <a:tint val="75000"/>
                  </a:schemeClr>
                </a:solidFill>
              </a:defRPr>
            </a:lvl5pPr>
            <a:lvl6pPr marL="2286000" indent="0">
              <a:buNone/>
              <a:defRPr sz="1400" dirty="0">
                <a:solidFill>
                  <a:schemeClr val="tx1">
                    <a:tint val="75000"/>
                  </a:schemeClr>
                </a:solidFill>
              </a:defRPr>
            </a:lvl6pPr>
            <a:lvl7pPr marL="2743200" indent="0">
              <a:buNone/>
              <a:defRPr sz="1400" dirty="0">
                <a:solidFill>
                  <a:schemeClr val="tx1">
                    <a:tint val="75000"/>
                  </a:schemeClr>
                </a:solidFill>
              </a:defRPr>
            </a:lvl7pPr>
            <a:lvl8pPr marL="3200400" indent="0">
              <a:buNone/>
              <a:defRPr sz="1400" dirty="0">
                <a:solidFill>
                  <a:schemeClr val="tx1">
                    <a:tint val="75000"/>
                  </a:schemeClr>
                </a:solidFill>
              </a:defRPr>
            </a:lvl8pPr>
            <a:lvl9pPr marL="3657600" indent="0">
              <a:buNone/>
              <a:defRPr sz="1400" dirty="0">
                <a:solidFill>
                  <a:schemeClr val="tx1">
                    <a:tint val="75000"/>
                  </a:schemeClr>
                </a:solidFill>
              </a:defRPr>
            </a:lvl9pPr>
          </a:lstStyle>
          <a:p>
            <a:r>
              <a:rPr lang="en-US" dirty="0"/>
              <a:t>Click to edit Master text styles</a:t>
            </a:r>
          </a:p>
        </p:txBody>
      </p:sp>
      <p:sp>
        <p:nvSpPr>
          <p:cNvPr id="4" name="Date Placeholder 3"/>
          <p:cNvSpPr>
            <a:spLocks noGrp="1"/>
          </p:cNvSpPr>
          <p:nvPr>
            <p:ph type="dt" sz="half" idx="10"/>
          </p:nvPr>
        </p:nvSpPr>
        <p:spPr bwMode="white">
          <a:ln>
            <a:headEnd type="none"/>
            <a:tailEnd type="none"/>
          </a:ln>
        </p:spPr>
        <p:txBody>
          <a:bodyPr wrap="square"/>
          <a:lstStyle/>
          <a:p>
            <a:fld id="{95E69BC5-34C4-4E6A-BD32-745F05F85CE1}" type="datetime1">
              <a:rPr lang="en-US" dirty="0"/>
              <a:t>10/22/2025</a:t>
            </a:fld>
            <a:endParaRPr lang="en-US" dirty="0"/>
          </a:p>
        </p:txBody>
      </p:sp>
      <p:sp>
        <p:nvSpPr>
          <p:cNvPr id="5" name="Footer Placeholder 4"/>
          <p:cNvSpPr>
            <a:spLocks noGrp="1"/>
          </p:cNvSpPr>
          <p:nvPr>
            <p:ph type="ftr" sz="quarter" idx="11"/>
          </p:nvPr>
        </p:nvSpPr>
        <p:spPr bwMode="white">
          <a:ln>
            <a:headEnd type="none"/>
            <a:tailEnd type="none"/>
          </a:ln>
        </p:spPr>
        <p:txBody>
          <a:bodyPr wrap="square"/>
          <a:lstStyle/>
          <a:p>
            <a:r>
              <a:rPr lang="en-US" dirty="0"/>
              <a:t>Copyright © 2009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p>
            <a:fld id="{27A13296-8103-46F4-BA41-F532E14F2100}" type="slidenum">
              <a:rPr lang="en-US" dirty="0"/>
              <a:t>‹Nº›</a:t>
            </a:fld>
            <a:endParaRPr lang="en-US" dirty="0"/>
          </a:p>
        </p:txBody>
      </p:sp>
    </p:spTree>
    <p:extLst>
      <p:ext uri="{BB962C8B-B14F-4D97-AF65-F5344CB8AC3E}">
        <p14:creationId xmlns:p14="http://schemas.microsoft.com/office/powerpoint/2010/main" val="167395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dirty="0"/>
              <a:t>Click to edit Master title style</a:t>
            </a:r>
          </a:p>
        </p:txBody>
      </p:sp>
      <p:sp>
        <p:nvSpPr>
          <p:cNvPr id="3" name="Content Placeholder 2"/>
          <p:cNvSpPr>
            <a:spLocks noGrp="1"/>
          </p:cNvSpPr>
          <p:nvPr>
            <p:ph sz="half" idx="1"/>
          </p:nvPr>
        </p:nvSpPr>
        <p:spPr bwMode="white">
          <a:xfrm>
            <a:off x="609600" y="1600201"/>
            <a:ext cx="5384800" cy="4525963"/>
          </a:xfrm>
          <a:ln>
            <a:headEnd type="none"/>
            <a:tailEnd type="none"/>
          </a:ln>
        </p:spPr>
        <p:txBody>
          <a:bodyPr wrap="square"/>
          <a:lstStyle>
            <a:lvl1pPr>
              <a:defRPr sz="2800" dirty="0"/>
            </a:lvl1pPr>
            <a:lvl2pPr>
              <a:defRPr sz="2400" dirty="0"/>
            </a:lvl2pPr>
            <a:lvl3pPr>
              <a:defRPr sz="2000" dirty="0"/>
            </a:lvl3pPr>
            <a:lvl4pPr>
              <a:defRPr sz="1800" dirty="0"/>
            </a:lvl4pPr>
            <a:lvl5pPr>
              <a:defRPr sz="1800" dirty="0"/>
            </a:lvl5pPr>
            <a:lvl6pPr>
              <a:defRPr sz="1800" dirty="0"/>
            </a:lvl6pPr>
            <a:lvl7pPr>
              <a:defRPr sz="1800" dirty="0"/>
            </a:lvl7pPr>
            <a:lvl8pPr>
              <a:defRPr sz="1800" dirty="0"/>
            </a:lvl8pPr>
            <a:lvl9pPr>
              <a:defRPr sz="1800" dirty="0"/>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white">
          <a:xfrm>
            <a:off x="6197600" y="1600201"/>
            <a:ext cx="5384800" cy="4525963"/>
          </a:xfrm>
          <a:ln>
            <a:headEnd type="none"/>
            <a:tailEnd type="none"/>
          </a:ln>
        </p:spPr>
        <p:txBody>
          <a:bodyPr wrap="square"/>
          <a:lstStyle>
            <a:lvl1pPr>
              <a:defRPr sz="2800" dirty="0"/>
            </a:lvl1pPr>
            <a:lvl2pPr>
              <a:defRPr sz="2400" dirty="0"/>
            </a:lvl2pPr>
            <a:lvl3pPr>
              <a:defRPr sz="2000" dirty="0"/>
            </a:lvl3pPr>
            <a:lvl4pPr>
              <a:defRPr sz="1800" dirty="0"/>
            </a:lvl4pPr>
            <a:lvl5pPr>
              <a:defRPr sz="1800" dirty="0"/>
            </a:lvl5pPr>
            <a:lvl6pPr>
              <a:defRPr sz="1800" dirty="0"/>
            </a:lvl6pPr>
            <a:lvl7pPr>
              <a:defRPr sz="1800" dirty="0"/>
            </a:lvl7pPr>
            <a:lvl8pPr>
              <a:defRPr sz="1800" dirty="0"/>
            </a:lvl8pPr>
            <a:lvl9pPr>
              <a:defRPr sz="1800" dirty="0"/>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bwMode="white">
          <a:ln>
            <a:headEnd type="none"/>
            <a:tailEnd type="none"/>
          </a:ln>
        </p:spPr>
        <p:txBody>
          <a:bodyPr wrap="square"/>
          <a:lstStyle/>
          <a:p>
            <a:fld id="{5923E42C-4DF1-46AE-97A9-18AF6B43EE9C}" type="datetime1">
              <a:rPr lang="en-US" dirty="0"/>
              <a:t>10/22/2025</a:t>
            </a:fld>
            <a:endParaRPr lang="en-US" dirty="0"/>
          </a:p>
        </p:txBody>
      </p:sp>
      <p:sp>
        <p:nvSpPr>
          <p:cNvPr id="6" name="Footer Placeholder 5"/>
          <p:cNvSpPr>
            <a:spLocks noGrp="1"/>
          </p:cNvSpPr>
          <p:nvPr>
            <p:ph type="ftr" sz="quarter" idx="11"/>
          </p:nvPr>
        </p:nvSpPr>
        <p:spPr bwMode="white">
          <a:ln>
            <a:headEnd type="none"/>
            <a:tailEnd type="none"/>
          </a:ln>
        </p:spPr>
        <p:txBody>
          <a:bodyPr wrap="square"/>
          <a:lstStyle/>
          <a:p>
            <a:r>
              <a:rPr lang="en-US" dirty="0"/>
              <a:t>Copyright © 2009 Wolters Kluwer. Published by Lippincott Williams &amp; Wilkins.</a:t>
            </a:r>
          </a:p>
        </p:txBody>
      </p:sp>
      <p:sp>
        <p:nvSpPr>
          <p:cNvPr id="7" name="Slide Number Placeholder 6"/>
          <p:cNvSpPr>
            <a:spLocks noGrp="1"/>
          </p:cNvSpPr>
          <p:nvPr>
            <p:ph type="sldNum" sz="quarter" idx="12"/>
          </p:nvPr>
        </p:nvSpPr>
        <p:spPr bwMode="white">
          <a:ln>
            <a:headEnd type="none"/>
            <a:tailEnd type="none"/>
          </a:ln>
        </p:spPr>
        <p:txBody>
          <a:bodyPr wrap="square"/>
          <a:lstStyle/>
          <a:p>
            <a:fld id="{27A13296-8103-46F4-BA41-F532E14F2100}" type="slidenum">
              <a:rPr lang="en-US" dirty="0"/>
              <a:t>‹Nº›</a:t>
            </a:fld>
            <a:endParaRPr lang="en-US" dirty="0"/>
          </a:p>
        </p:txBody>
      </p:sp>
    </p:spTree>
    <p:extLst>
      <p:ext uri="{BB962C8B-B14F-4D97-AF65-F5344CB8AC3E}">
        <p14:creationId xmlns:p14="http://schemas.microsoft.com/office/powerpoint/2010/main" val="276328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lvl1pPr/>
          </a:lstStyle>
          <a:p>
            <a:r>
              <a:rPr lang="en-US" dirty="0"/>
              <a:t>Click to edit Master title style</a:t>
            </a:r>
          </a:p>
        </p:txBody>
      </p:sp>
      <p:sp>
        <p:nvSpPr>
          <p:cNvPr id="3" name="Text Placeholder 2"/>
          <p:cNvSpPr>
            <a:spLocks noGrp="1"/>
          </p:cNvSpPr>
          <p:nvPr>
            <p:ph type="body" idx="1"/>
          </p:nvPr>
        </p:nvSpPr>
        <p:spPr bwMode="white">
          <a:xfrm>
            <a:off x="609600" y="1535113"/>
            <a:ext cx="5386917" cy="639762"/>
          </a:xfrm>
          <a:ln>
            <a:headEnd type="none"/>
            <a:tailEnd type="none"/>
          </a:ln>
        </p:spPr>
        <p:txBody>
          <a:bodyPr wrap="square" anchor="b"/>
          <a:lstStyle>
            <a:lvl1pPr marL="0" indent="0">
              <a:buNone/>
              <a:defRPr sz="2400" b="1" dirty="0"/>
            </a:lvl1pPr>
            <a:lvl2pPr marL="457200" indent="0">
              <a:buNone/>
              <a:defRPr sz="2000" b="1" dirty="0"/>
            </a:lvl2pPr>
            <a:lvl3pPr marL="914400" indent="0">
              <a:buNone/>
              <a:defRPr sz="1800" b="1" dirty="0"/>
            </a:lvl3pPr>
            <a:lvl4pPr marL="1371600" indent="0">
              <a:buNone/>
              <a:defRPr sz="1600" b="1" dirty="0"/>
            </a:lvl4pPr>
            <a:lvl5pPr marL="1828800" indent="0">
              <a:buNone/>
              <a:defRPr sz="1600" b="1" dirty="0"/>
            </a:lvl5pPr>
            <a:lvl6pPr marL="2286000" indent="0">
              <a:buNone/>
              <a:defRPr sz="1600" b="1" dirty="0"/>
            </a:lvl6pPr>
            <a:lvl7pPr marL="2743200" indent="0">
              <a:buNone/>
              <a:defRPr sz="1600" b="1" dirty="0"/>
            </a:lvl7pPr>
            <a:lvl8pPr marL="3200400" indent="0">
              <a:buNone/>
              <a:defRPr sz="1600" b="1" dirty="0"/>
            </a:lvl8pPr>
            <a:lvl9pPr marL="3657600" indent="0">
              <a:buNone/>
              <a:defRPr sz="1600" b="1" dirty="0"/>
            </a:lvl9pPr>
          </a:lstStyle>
          <a:p>
            <a:r>
              <a:rPr lang="en-US" dirty="0"/>
              <a:t>Click to edit Master text styles</a:t>
            </a:r>
          </a:p>
        </p:txBody>
      </p:sp>
      <p:sp>
        <p:nvSpPr>
          <p:cNvPr id="4" name="Content Placeholder 3"/>
          <p:cNvSpPr>
            <a:spLocks noGrp="1"/>
          </p:cNvSpPr>
          <p:nvPr>
            <p:ph sz="half" idx="2"/>
          </p:nvPr>
        </p:nvSpPr>
        <p:spPr bwMode="white">
          <a:xfrm>
            <a:off x="609600" y="2174875"/>
            <a:ext cx="5386917" cy="3951288"/>
          </a:xfrm>
          <a:ln>
            <a:headEnd type="none"/>
            <a:tailEnd type="none"/>
          </a:ln>
        </p:spPr>
        <p:txBody>
          <a:bodyPr wrap="square"/>
          <a:lstStyle>
            <a:lvl1pPr>
              <a:defRPr sz="2400" dirty="0"/>
            </a:lvl1pPr>
            <a:lvl2pPr>
              <a:defRPr sz="2000" dirty="0"/>
            </a:lvl2pPr>
            <a:lvl3pPr>
              <a:defRPr sz="1800" dirty="0"/>
            </a:lvl3pPr>
            <a:lvl4pPr>
              <a:defRPr sz="1600" dirty="0"/>
            </a:lvl4pPr>
            <a:lvl5pPr>
              <a:defRPr sz="1600" dirty="0"/>
            </a:lvl5pPr>
            <a:lvl6pPr>
              <a:defRPr sz="1600" dirty="0"/>
            </a:lvl6pPr>
            <a:lvl7pPr>
              <a:defRPr sz="1600" dirty="0"/>
            </a:lvl7pPr>
            <a:lvl8pPr>
              <a:defRPr sz="1600" dirty="0"/>
            </a:lvl8pPr>
            <a:lvl9pPr>
              <a:defRPr sz="1600" dirty="0"/>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bwMode="white">
          <a:xfrm>
            <a:off x="6193368" y="1535113"/>
            <a:ext cx="5389033" cy="639762"/>
          </a:xfrm>
          <a:ln>
            <a:headEnd type="none"/>
            <a:tailEnd type="none"/>
          </a:ln>
        </p:spPr>
        <p:txBody>
          <a:bodyPr wrap="square" anchor="b"/>
          <a:lstStyle>
            <a:lvl1pPr marL="0" indent="0">
              <a:buNone/>
              <a:defRPr sz="2400" b="1" dirty="0"/>
            </a:lvl1pPr>
            <a:lvl2pPr marL="457200" indent="0">
              <a:buNone/>
              <a:defRPr sz="2000" b="1" dirty="0"/>
            </a:lvl2pPr>
            <a:lvl3pPr marL="914400" indent="0">
              <a:buNone/>
              <a:defRPr sz="1800" b="1" dirty="0"/>
            </a:lvl3pPr>
            <a:lvl4pPr marL="1371600" indent="0">
              <a:buNone/>
              <a:defRPr sz="1600" b="1" dirty="0"/>
            </a:lvl4pPr>
            <a:lvl5pPr marL="1828800" indent="0">
              <a:buNone/>
              <a:defRPr sz="1600" b="1" dirty="0"/>
            </a:lvl5pPr>
            <a:lvl6pPr marL="2286000" indent="0">
              <a:buNone/>
              <a:defRPr sz="1600" b="1" dirty="0"/>
            </a:lvl6pPr>
            <a:lvl7pPr marL="2743200" indent="0">
              <a:buNone/>
              <a:defRPr sz="1600" b="1" dirty="0"/>
            </a:lvl7pPr>
            <a:lvl8pPr marL="3200400" indent="0">
              <a:buNone/>
              <a:defRPr sz="1600" b="1" dirty="0"/>
            </a:lvl8pPr>
            <a:lvl9pPr marL="3657600" indent="0">
              <a:buNone/>
              <a:defRPr sz="1600" b="1" dirty="0"/>
            </a:lvl9pPr>
          </a:lstStyle>
          <a:p>
            <a:r>
              <a:rPr lang="en-US" dirty="0"/>
              <a:t>Click to edit Master text styles</a:t>
            </a:r>
          </a:p>
        </p:txBody>
      </p:sp>
      <p:sp>
        <p:nvSpPr>
          <p:cNvPr id="6" name="Content Placeholder 5"/>
          <p:cNvSpPr>
            <a:spLocks noGrp="1"/>
          </p:cNvSpPr>
          <p:nvPr>
            <p:ph sz="quarter" idx="4"/>
          </p:nvPr>
        </p:nvSpPr>
        <p:spPr bwMode="white">
          <a:xfrm>
            <a:off x="6193368" y="2174875"/>
            <a:ext cx="5389033" cy="3951288"/>
          </a:xfrm>
          <a:ln>
            <a:headEnd type="none"/>
            <a:tailEnd type="none"/>
          </a:ln>
        </p:spPr>
        <p:txBody>
          <a:bodyPr wrap="square"/>
          <a:lstStyle>
            <a:lvl1pPr>
              <a:defRPr sz="2400" dirty="0"/>
            </a:lvl1pPr>
            <a:lvl2pPr>
              <a:defRPr sz="2000" dirty="0"/>
            </a:lvl2pPr>
            <a:lvl3pPr>
              <a:defRPr sz="1800" dirty="0"/>
            </a:lvl3pPr>
            <a:lvl4pPr>
              <a:defRPr sz="1600" dirty="0"/>
            </a:lvl4pPr>
            <a:lvl5pPr>
              <a:defRPr sz="1600" dirty="0"/>
            </a:lvl5pPr>
            <a:lvl6pPr>
              <a:defRPr sz="1600" dirty="0"/>
            </a:lvl6pPr>
            <a:lvl7pPr>
              <a:defRPr sz="1600" dirty="0"/>
            </a:lvl7pPr>
            <a:lvl8pPr>
              <a:defRPr sz="1600" dirty="0"/>
            </a:lvl8pPr>
            <a:lvl9pPr>
              <a:defRPr sz="1600" dirty="0"/>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bwMode="white">
          <a:ln>
            <a:headEnd type="none"/>
            <a:tailEnd type="none"/>
          </a:ln>
        </p:spPr>
        <p:txBody>
          <a:bodyPr wrap="square"/>
          <a:lstStyle/>
          <a:p>
            <a:fld id="{E4039E3F-92DD-47DA-B9FE-58942EE659D3}" type="datetime1">
              <a:rPr lang="en-US" dirty="0"/>
              <a:t>10/22/2025</a:t>
            </a:fld>
            <a:endParaRPr lang="en-US" dirty="0"/>
          </a:p>
        </p:txBody>
      </p:sp>
      <p:sp>
        <p:nvSpPr>
          <p:cNvPr id="8" name="Footer Placeholder 7"/>
          <p:cNvSpPr>
            <a:spLocks noGrp="1"/>
          </p:cNvSpPr>
          <p:nvPr>
            <p:ph type="ftr" sz="quarter" idx="11"/>
          </p:nvPr>
        </p:nvSpPr>
        <p:spPr bwMode="white">
          <a:ln>
            <a:headEnd type="none"/>
            <a:tailEnd type="none"/>
          </a:ln>
        </p:spPr>
        <p:txBody>
          <a:bodyPr wrap="square"/>
          <a:lstStyle/>
          <a:p>
            <a:r>
              <a:rPr lang="en-US" dirty="0"/>
              <a:t>Copyright © 2009 Wolters Kluwer. Published by Lippincott Williams &amp; Wilkins.</a:t>
            </a:r>
          </a:p>
        </p:txBody>
      </p:sp>
      <p:sp>
        <p:nvSpPr>
          <p:cNvPr id="9" name="Slide Number Placeholder 8"/>
          <p:cNvSpPr>
            <a:spLocks noGrp="1"/>
          </p:cNvSpPr>
          <p:nvPr>
            <p:ph type="sldNum" sz="quarter" idx="12"/>
          </p:nvPr>
        </p:nvSpPr>
        <p:spPr bwMode="white">
          <a:ln>
            <a:headEnd type="none"/>
            <a:tailEnd type="none"/>
          </a:ln>
        </p:spPr>
        <p:txBody>
          <a:bodyPr wrap="square"/>
          <a:lstStyle/>
          <a:p>
            <a:fld id="{27A13296-8103-46F4-BA41-F532E14F2100}" type="slidenum">
              <a:rPr lang="en-US" dirty="0"/>
              <a:t>‹Nº›</a:t>
            </a:fld>
            <a:endParaRPr lang="en-US" dirty="0"/>
          </a:p>
        </p:txBody>
      </p:sp>
    </p:spTree>
    <p:extLst>
      <p:ext uri="{BB962C8B-B14F-4D97-AF65-F5344CB8AC3E}">
        <p14:creationId xmlns:p14="http://schemas.microsoft.com/office/powerpoint/2010/main" val="245212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dirty="0"/>
              <a:t>Click to edit Master title style</a:t>
            </a:r>
          </a:p>
        </p:txBody>
      </p:sp>
      <p:sp>
        <p:nvSpPr>
          <p:cNvPr id="3" name="Date Placeholder 2"/>
          <p:cNvSpPr>
            <a:spLocks noGrp="1"/>
          </p:cNvSpPr>
          <p:nvPr>
            <p:ph type="dt" sz="half" idx="10"/>
          </p:nvPr>
        </p:nvSpPr>
        <p:spPr bwMode="white">
          <a:ln>
            <a:headEnd type="none"/>
            <a:tailEnd type="none"/>
          </a:ln>
        </p:spPr>
        <p:txBody>
          <a:bodyPr wrap="square"/>
          <a:lstStyle/>
          <a:p>
            <a:fld id="{21D0D372-5EA4-44EF-8E02-39D181E30D47}" type="datetime1">
              <a:rPr lang="en-US" dirty="0"/>
              <a:t>10/22/2025</a:t>
            </a:fld>
            <a:endParaRPr lang="en-US" dirty="0"/>
          </a:p>
        </p:txBody>
      </p:sp>
      <p:sp>
        <p:nvSpPr>
          <p:cNvPr id="4" name="Footer Placeholder 3"/>
          <p:cNvSpPr>
            <a:spLocks noGrp="1"/>
          </p:cNvSpPr>
          <p:nvPr>
            <p:ph type="ftr" sz="quarter" idx="11"/>
          </p:nvPr>
        </p:nvSpPr>
        <p:spPr bwMode="white">
          <a:ln>
            <a:headEnd type="none"/>
            <a:tailEnd type="none"/>
          </a:ln>
        </p:spPr>
        <p:txBody>
          <a:bodyPr wrap="square"/>
          <a:lstStyle/>
          <a:p>
            <a:r>
              <a:rPr lang="en-US" dirty="0"/>
              <a:t>Copyright © 2009 Wolters Kluwer. Published by Lippincott Williams &amp; Wilkins.</a:t>
            </a:r>
          </a:p>
        </p:txBody>
      </p:sp>
      <p:sp>
        <p:nvSpPr>
          <p:cNvPr id="5" name="Slide Number Placeholder 4"/>
          <p:cNvSpPr>
            <a:spLocks noGrp="1"/>
          </p:cNvSpPr>
          <p:nvPr>
            <p:ph type="sldNum" sz="quarter" idx="12"/>
          </p:nvPr>
        </p:nvSpPr>
        <p:spPr bwMode="white">
          <a:ln>
            <a:headEnd type="none"/>
            <a:tailEnd type="none"/>
          </a:ln>
        </p:spPr>
        <p:txBody>
          <a:bodyPr wrap="square"/>
          <a:lstStyle/>
          <a:p>
            <a:fld id="{27A13296-8103-46F4-BA41-F532E14F2100}" type="slidenum">
              <a:rPr lang="en-US" dirty="0"/>
              <a:t>‹Nº›</a:t>
            </a:fld>
            <a:endParaRPr lang="en-US" dirty="0"/>
          </a:p>
        </p:txBody>
      </p:sp>
    </p:spTree>
    <p:extLst>
      <p:ext uri="{BB962C8B-B14F-4D97-AF65-F5344CB8AC3E}">
        <p14:creationId xmlns:p14="http://schemas.microsoft.com/office/powerpoint/2010/main" val="177270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6" name="Subtitle 2"/>
          <p:cNvSpPr>
            <a:spLocks noGrp="1"/>
          </p:cNvSpPr>
          <p:nvPr>
            <p:ph type="subTitle" idx="1"/>
          </p:nvPr>
        </p:nvSpPr>
        <p:spPr bwMode="white">
          <a:xfrm>
            <a:off x="1828800" y="2057400"/>
            <a:ext cx="8534400" cy="1371600"/>
          </a:xfrm>
          <a:ln>
            <a:headEnd type="none"/>
            <a:tailEnd type="none"/>
          </a:ln>
        </p:spPr>
        <p:txBody>
          <a:bodyPr wrap="square">
            <a:normAutofit/>
          </a:bodyPr>
          <a:lstStyle>
            <a:lvl1pPr marL="0" indent="0" algn="ctr" defTabSz="914400" rtl="0">
              <a:spcBef>
                <a:spcPct val="20000"/>
              </a:spcBef>
              <a:buFont typeface="Arial"/>
              <a:buNone/>
              <a:defRPr lang="en-US" sz="3200" kern="1200" dirty="0">
                <a:solidFill>
                  <a:schemeClr val="tx1">
                    <a:tint val="75000"/>
                  </a:schemeClr>
                </a:solidFill>
                <a:latin typeface="+mn-lt"/>
                <a:ea typeface="+mn-ea"/>
                <a:cs typeface="+mn-cs"/>
              </a:defRPr>
            </a:lvl1pPr>
          </a:lstStyle>
          <a:p>
            <a:pPr defTabSz="914400"/>
            <a:r>
              <a:rPr lang="en-US" dirty="0"/>
              <a:t>This PowerPoint document contains the images that you requested.</a:t>
            </a:r>
          </a:p>
        </p:txBody>
      </p:sp>
      <p:sp>
        <p:nvSpPr>
          <p:cNvPr id="9" name="Title 1"/>
          <p:cNvSpPr>
            <a:spLocks noGrp="1"/>
          </p:cNvSpPr>
          <p:nvPr>
            <p:ph type="title"/>
          </p:nvPr>
        </p:nvSpPr>
        <p:spPr bwMode="white">
          <a:xfrm>
            <a:off x="304800" y="1143000"/>
            <a:ext cx="10972800" cy="719328"/>
          </a:xfrm>
          <a:ln>
            <a:headEnd type="none"/>
            <a:tailEnd type="none"/>
          </a:ln>
        </p:spPr>
        <p:txBody>
          <a:bodyPr wrap="square" anchor="b">
            <a:noAutofit/>
          </a:bodyPr>
          <a:lstStyle>
            <a:lvl1pPr algn="ctr" defTabSz="914400" rtl="0">
              <a:spcBef>
                <a:spcPct val="0"/>
              </a:spcBef>
              <a:buNone/>
              <a:defRPr lang="en-US" sz="4400" kern="1200" dirty="0">
                <a:solidFill>
                  <a:schemeClr val="tx1"/>
                </a:solidFill>
                <a:latin typeface="+mj-lt"/>
                <a:ea typeface="+mj-ea"/>
                <a:cs typeface="+mj-cs"/>
              </a:defRPr>
            </a:lvl1pPr>
          </a:lstStyle>
          <a:p>
            <a:pPr defTabSz="914400"/>
            <a:r>
              <a:rPr lang="en-US" dirty="0"/>
              <a:t>Click to edit Master title style</a:t>
            </a:r>
          </a:p>
        </p:txBody>
      </p:sp>
      <p:sp>
        <p:nvSpPr>
          <p:cNvPr id="13" name="Text Placeholder 12"/>
          <p:cNvSpPr>
            <a:spLocks noGrp="1"/>
          </p:cNvSpPr>
          <p:nvPr>
            <p:ph type="body" sz="quarter" idx="13" hasCustomPrompt="1"/>
          </p:nvPr>
        </p:nvSpPr>
        <p:spPr bwMode="white">
          <a:xfrm>
            <a:off x="1219200" y="3505200"/>
            <a:ext cx="9753600" cy="2895600"/>
          </a:xfrm>
          <a:ln>
            <a:noFill/>
            <a:headEnd type="none"/>
            <a:tailEnd type="none"/>
          </a:ln>
        </p:spPr>
        <p:txBody>
          <a:bodyPr wrap="square">
            <a:normAutofit/>
          </a:bodyPr>
          <a:lstStyle>
            <a:lvl1pPr marL="0" indent="0" algn="l" defTabSz="914400" rtl="0">
              <a:lnSpc>
                <a:spcPct val="100000"/>
              </a:lnSpc>
              <a:spcBef>
                <a:spcPts val="0"/>
              </a:spcBef>
              <a:spcAft>
                <a:spcPts val="0"/>
              </a:spcAft>
              <a:buClrTx/>
              <a:buSzTx/>
              <a:buFontTx/>
              <a:buNone/>
              <a:tabLst/>
              <a:defRPr lang="en-US" sz="1400" b="1" kern="1200" dirty="0">
                <a:solidFill>
                  <a:schemeClr val="tx1"/>
                </a:solidFill>
                <a:latin typeface="+mn-lt"/>
                <a:ea typeface="+mn-ea"/>
                <a:cs typeface="+mn-cs"/>
              </a:defRPr>
            </a:lvl1pPr>
          </a:lstStyle>
          <a:p>
            <a:pPr marL="0" indent="0" algn="l" defTabSz="914400" rtl="0">
              <a:lnSpc>
                <a:spcPct val="100000"/>
              </a:lnSpc>
              <a:spcBef>
                <a:spcPts val="0"/>
              </a:spcBef>
              <a:spcAft>
                <a:spcPts val="0"/>
              </a:spcAft>
              <a:buClrTx/>
              <a:buSzTx/>
              <a:buFontTx/>
              <a:buNone/>
              <a:tabLst/>
            </a:pPr>
            <a:r>
              <a:rPr lang="en-US" sz="1400" b="1" i="0" u="none" kern="1200" spc="0" dirty="0">
                <a:ln>
                  <a:noFill/>
                </a:ln>
                <a:solidFill>
                  <a:srgbClr val="000000"/>
                </a:solidFill>
                <a:effectLst/>
                <a:uLnTx/>
                <a:uFillTx/>
                <a:latin typeface="+mn-lt"/>
                <a:ea typeface="+mn-ea"/>
                <a:cs typeface="+mn-cs"/>
              </a:rPr>
              <a:t>Copyright Notice</a:t>
            </a:r>
            <a:br>
              <a:rPr lang="en-US" sz="1400" b="1" i="0" u="none" kern="1200" spc="0" dirty="0">
                <a:ln>
                  <a:noFill/>
                </a:ln>
                <a:solidFill>
                  <a:srgbClr val="000000"/>
                </a:solidFill>
                <a:effectLst/>
                <a:uLnTx/>
                <a:uFillTx/>
                <a:latin typeface="+mn-lt"/>
                <a:ea typeface="+mn-ea"/>
                <a:cs typeface="+mn-cs"/>
              </a:rPr>
            </a:br>
            <a:endParaRPr lang="en-US" sz="1400" b="1" i="0" u="none" kern="1200" spc="0" dirty="0">
              <a:ln>
                <a:noFill/>
              </a:ln>
              <a:solidFill>
                <a:srgbClr val="000000"/>
              </a:solidFill>
              <a:effectLst/>
              <a:uLnTx/>
              <a:uFillTx/>
              <a:latin typeface="+mn-lt"/>
              <a:ea typeface="+mn-ea"/>
              <a:cs typeface="+mn-cs"/>
            </a:endParaRPr>
          </a:p>
          <a:p>
            <a:pPr marL="0" indent="0" algn="l" defTabSz="914400" rtl="0">
              <a:lnSpc>
                <a:spcPct val="100000"/>
              </a:lnSpc>
              <a:spcBef>
                <a:spcPts val="0"/>
              </a:spcBef>
              <a:spcAft>
                <a:spcPts val="0"/>
              </a:spcAft>
              <a:buClrTx/>
              <a:buSzTx/>
              <a:buFontTx/>
              <a:buNone/>
              <a:tabLst/>
            </a:pPr>
            <a:r>
              <a:rPr lang="en-US" sz="1400" b="0" i="0" u="none" kern="1200" spc="0" dirty="0">
                <a:ln>
                  <a:noFill/>
                </a:ln>
                <a:solidFill>
                  <a:srgbClr val="000000"/>
                </a:solidFill>
                <a:effectLst/>
                <a:uLnTx/>
                <a:uFillTx/>
                <a:latin typeface="+mn-lt"/>
                <a:ea typeface="+mn-ea"/>
                <a:cs typeface="+mn-cs"/>
              </a:rPr>
              <a:t>All materials on this Site are protected by United States copyright law and may not be reproduced, distributed, transmitted, displayed, or otherwise published without the prior written permission of Company. You may not alter or remove any trademark, copyright or other notice. </a:t>
            </a:r>
          </a:p>
          <a:p>
            <a:pPr marL="0" indent="0" algn="l" defTabSz="914400" rtl="0">
              <a:lnSpc>
                <a:spcPct val="100000"/>
              </a:lnSpc>
              <a:spcBef>
                <a:spcPts val="0"/>
              </a:spcBef>
              <a:spcAft>
                <a:spcPts val="0"/>
              </a:spcAft>
              <a:buClrTx/>
              <a:buSzTx/>
              <a:buFontTx/>
              <a:buNone/>
              <a:tabLst/>
            </a:pPr>
            <a:endParaRPr lang="en-US" sz="1400" b="0" i="0" u="none" kern="1200" spc="0" dirty="0">
              <a:ln>
                <a:noFill/>
              </a:ln>
              <a:solidFill>
                <a:srgbClr val="000000"/>
              </a:solidFill>
              <a:effectLst/>
              <a:uLnTx/>
              <a:uFillTx/>
              <a:latin typeface="+mn-lt"/>
              <a:ea typeface="+mn-ea"/>
              <a:cs typeface="+mn-cs"/>
            </a:endParaRPr>
          </a:p>
          <a:p>
            <a:pPr marL="0" indent="0" algn="l" defTabSz="914400" rtl="0">
              <a:lnSpc>
                <a:spcPct val="100000"/>
              </a:lnSpc>
              <a:spcBef>
                <a:spcPts val="0"/>
              </a:spcBef>
              <a:spcAft>
                <a:spcPts val="0"/>
              </a:spcAft>
              <a:buClrTx/>
              <a:buSzTx/>
              <a:buFontTx/>
              <a:buNone/>
              <a:tabLst/>
            </a:pPr>
            <a:r>
              <a:rPr lang="en-US" sz="1400" b="0" i="0" u="none" kern="1200" spc="0" dirty="0">
                <a:ln>
                  <a:noFill/>
                </a:ln>
                <a:solidFill>
                  <a:srgbClr val="000000"/>
                </a:solidFill>
                <a:effectLst/>
                <a:uLnTx/>
                <a:uFillTx/>
                <a:latin typeface="+mn-lt"/>
                <a:ea typeface="+mn-ea"/>
                <a:cs typeface="+mn-cs"/>
              </a:rPr>
              <a:t>However, provided that you maintain all copyright, trademark and other notices contained therein, you may download material (one machine readable copy and one print copy per page) for your personal, non-commercial use only.</a:t>
            </a:r>
          </a:p>
          <a:p>
            <a:pPr marL="0" indent="0" algn="l" defTabSz="914400" rtl="0">
              <a:lnSpc>
                <a:spcPct val="100000"/>
              </a:lnSpc>
              <a:spcBef>
                <a:spcPts val="0"/>
              </a:spcBef>
              <a:spcAft>
                <a:spcPts val="0"/>
              </a:spcAft>
              <a:buClrTx/>
              <a:buSzTx/>
              <a:buFontTx/>
              <a:buNone/>
              <a:tabLst/>
            </a:pPr>
            <a:endParaRPr lang="en-US" sz="1400" b="0" i="0" u="none" kern="1200" spc="0" dirty="0">
              <a:ln>
                <a:noFill/>
              </a:ln>
              <a:solidFill>
                <a:srgbClr val="000000"/>
              </a:solidFill>
              <a:effectLst/>
              <a:uLnTx/>
              <a:uFillTx/>
              <a:latin typeface="+mn-lt"/>
              <a:ea typeface="+mn-ea"/>
              <a:cs typeface="+mn-cs"/>
            </a:endParaRPr>
          </a:p>
          <a:p>
            <a:pPr marL="0" indent="0" algn="l" defTabSz="914400" rtl="0">
              <a:lnSpc>
                <a:spcPct val="100000"/>
              </a:lnSpc>
              <a:spcBef>
                <a:spcPts val="0"/>
              </a:spcBef>
              <a:spcAft>
                <a:spcPts val="0"/>
              </a:spcAft>
              <a:buClrTx/>
              <a:buSzTx/>
              <a:buFontTx/>
              <a:buNone/>
              <a:tabLst/>
            </a:pPr>
            <a:r>
              <a:rPr lang="en-US" sz="1400" b="0" i="0" u="none" kern="1200" spc="0" dirty="0">
                <a:ln>
                  <a:noFill/>
                </a:ln>
                <a:solidFill>
                  <a:srgbClr val="000000"/>
                </a:solidFill>
                <a:effectLst/>
                <a:uLnTx/>
                <a:uFillTx/>
                <a:latin typeface="+mn-lt"/>
                <a:ea typeface="+mn-ea"/>
                <a:cs typeface="+mn-cs"/>
              </a:rPr>
              <a:t>Any information posted to discussion forums (moderated and un-moderated) is for informational purposes only. We are not responsible for the information or the result of its practice.</a:t>
            </a:r>
          </a:p>
        </p:txBody>
      </p:sp>
    </p:spTree>
    <p:extLst>
      <p:ext uri="{BB962C8B-B14F-4D97-AF65-F5344CB8AC3E}">
        <p14:creationId xmlns:p14="http://schemas.microsoft.com/office/powerpoint/2010/main" val="377841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B261105-C4A3-41E4-89A3-0887E6A3646A}"/>
              </a:ext>
            </a:extLst>
          </p:cNvPr>
          <p:cNvSpPr>
            <a:spLocks noGrp="1"/>
          </p:cNvSpPr>
          <p:nvPr>
            <p:ph type="title"/>
          </p:nvPr>
        </p:nvSpPr>
        <p:spPr>
          <a:xfrm>
            <a:off x="831850" y="1709738"/>
            <a:ext cx="10515600" cy="2852737"/>
          </a:xfrm>
        </p:spPr>
        <p:txBody>
          <a:bodyPr anchor="b"/>
          <a:lstStyle>
            <a:lvl1pPr>
              <a:defRPr sz="6000"/>
            </a:lvl1pPr>
          </a:lstStyle>
          <a:p>
            <a:r>
              <a:rPr lang="ca-ES"/>
              <a:t>Feu clic aquí per editar l'estil</a:t>
            </a:r>
            <a:endParaRPr lang="es-ES"/>
          </a:p>
        </p:txBody>
      </p:sp>
      <p:sp>
        <p:nvSpPr>
          <p:cNvPr id="3" name="Contenidor de text 2">
            <a:extLst>
              <a:ext uri="{FF2B5EF4-FFF2-40B4-BE49-F238E27FC236}">
                <a16:creationId xmlns:a16="http://schemas.microsoft.com/office/drawing/2014/main" id="{9CAEB563-36D2-458A-84F2-391578D200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a-ES"/>
              <a:t>Feu clic per editar els estils del text del patró</a:t>
            </a:r>
          </a:p>
        </p:txBody>
      </p:sp>
      <p:sp>
        <p:nvSpPr>
          <p:cNvPr id="4" name="Contenidor de data 3">
            <a:extLst>
              <a:ext uri="{FF2B5EF4-FFF2-40B4-BE49-F238E27FC236}">
                <a16:creationId xmlns:a16="http://schemas.microsoft.com/office/drawing/2014/main" id="{8B754992-AE4E-4014-9CF6-447E85B71823}"/>
              </a:ext>
            </a:extLst>
          </p:cNvPr>
          <p:cNvSpPr>
            <a:spLocks noGrp="1"/>
          </p:cNvSpPr>
          <p:nvPr>
            <p:ph type="dt" sz="half" idx="10"/>
          </p:nvPr>
        </p:nvSpPr>
        <p:spPr/>
        <p:txBody>
          <a:bodyPr/>
          <a:lstStyle/>
          <a:p>
            <a:fld id="{9CCB4C61-E5E7-4A49-AD15-56B60ABDBED9}" type="datetimeFigureOut">
              <a:rPr lang="es-ES" smtClean="0"/>
              <a:t>22/10/2025</a:t>
            </a:fld>
            <a:endParaRPr lang="es-ES"/>
          </a:p>
        </p:txBody>
      </p:sp>
      <p:sp>
        <p:nvSpPr>
          <p:cNvPr id="5" name="Contenidor de peu de pàgina 4">
            <a:extLst>
              <a:ext uri="{FF2B5EF4-FFF2-40B4-BE49-F238E27FC236}">
                <a16:creationId xmlns:a16="http://schemas.microsoft.com/office/drawing/2014/main" id="{8AAE71EA-526D-48B0-9492-F0CB86E60A80}"/>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37169CBD-DC79-40A2-831F-3271E625A2C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137566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609601" y="273050"/>
            <a:ext cx="4011084" cy="1162050"/>
          </a:xfrm>
          <a:ln>
            <a:headEnd type="none"/>
            <a:tailEnd type="none"/>
          </a:ln>
        </p:spPr>
        <p:txBody>
          <a:bodyPr wrap="square" anchor="b"/>
          <a:lstStyle>
            <a:lvl1pPr algn="l">
              <a:defRPr sz="2000" b="1" dirty="0"/>
            </a:lvl1pPr>
          </a:lstStyle>
          <a:p>
            <a:r>
              <a:rPr lang="en-US" dirty="0"/>
              <a:t>Click to edit Master title style</a:t>
            </a:r>
          </a:p>
        </p:txBody>
      </p:sp>
      <p:sp>
        <p:nvSpPr>
          <p:cNvPr id="3" name="Content Placeholder 2"/>
          <p:cNvSpPr>
            <a:spLocks noGrp="1"/>
          </p:cNvSpPr>
          <p:nvPr>
            <p:ph idx="1"/>
          </p:nvPr>
        </p:nvSpPr>
        <p:spPr bwMode="white">
          <a:xfrm>
            <a:off x="4766733" y="273051"/>
            <a:ext cx="6815667" cy="5853113"/>
          </a:xfrm>
          <a:ln>
            <a:headEnd type="none"/>
            <a:tailEnd type="none"/>
          </a:ln>
        </p:spPr>
        <p:txBody>
          <a:bodyPr wrap="square"/>
          <a:lstStyle>
            <a:lvl1pPr>
              <a:defRPr sz="3200" dirty="0"/>
            </a:lvl1pPr>
            <a:lvl2pPr>
              <a:defRPr sz="2800" dirty="0"/>
            </a:lvl2pPr>
            <a:lvl3pPr>
              <a:defRPr sz="2400" dirty="0"/>
            </a:lvl3pPr>
            <a:lvl4pPr>
              <a:defRPr sz="2000" dirty="0"/>
            </a:lvl4pPr>
            <a:lvl5pPr>
              <a:defRPr sz="2000" dirty="0"/>
            </a:lvl5pPr>
            <a:lvl6pPr>
              <a:defRPr sz="2000" dirty="0"/>
            </a:lvl6pPr>
            <a:lvl7pPr>
              <a:defRPr sz="2000" dirty="0"/>
            </a:lvl7pPr>
            <a:lvl8pPr>
              <a:defRPr sz="2000" dirty="0"/>
            </a:lvl8pPr>
            <a:lvl9pPr>
              <a:defRPr sz="2000" dirty="0"/>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bwMode="white">
          <a:xfrm>
            <a:off x="609601" y="1435101"/>
            <a:ext cx="4011084" cy="4691063"/>
          </a:xfrm>
          <a:ln>
            <a:headEnd type="none"/>
            <a:tailEnd type="none"/>
          </a:ln>
        </p:spPr>
        <p:txBody>
          <a:bodyPr wrap="square"/>
          <a:lstStyle>
            <a:lvl1pPr marL="0" indent="0">
              <a:buNone/>
              <a:defRPr sz="1400" dirty="0"/>
            </a:lvl1pPr>
            <a:lvl2pPr marL="457200" indent="0">
              <a:buNone/>
              <a:defRPr sz="1200" dirty="0"/>
            </a:lvl2pPr>
            <a:lvl3pPr marL="914400" indent="0">
              <a:buNone/>
              <a:defRPr sz="1000" dirty="0"/>
            </a:lvl3pPr>
            <a:lvl4pPr marL="1371600" indent="0">
              <a:buNone/>
              <a:defRPr sz="900" dirty="0"/>
            </a:lvl4pPr>
            <a:lvl5pPr marL="1828800" indent="0">
              <a:buNone/>
              <a:defRPr sz="900" dirty="0"/>
            </a:lvl5pPr>
            <a:lvl6pPr marL="2286000" indent="0">
              <a:buNone/>
              <a:defRPr sz="900" dirty="0"/>
            </a:lvl6pPr>
            <a:lvl7pPr marL="2743200" indent="0">
              <a:buNone/>
              <a:defRPr sz="900" dirty="0"/>
            </a:lvl7pPr>
            <a:lvl8pPr marL="3200400" indent="0">
              <a:buNone/>
              <a:defRPr sz="900" dirty="0"/>
            </a:lvl8pPr>
            <a:lvl9pPr marL="3657600" indent="0">
              <a:buNone/>
              <a:defRPr sz="900" dirty="0"/>
            </a:lvl9pPr>
          </a:lstStyle>
          <a:p>
            <a:r>
              <a:rPr lang="en-US" dirty="0"/>
              <a:t>Click to edit Master text styles</a:t>
            </a:r>
          </a:p>
        </p:txBody>
      </p:sp>
      <p:sp>
        <p:nvSpPr>
          <p:cNvPr id="5" name="Date Placeholder 4"/>
          <p:cNvSpPr>
            <a:spLocks noGrp="1"/>
          </p:cNvSpPr>
          <p:nvPr>
            <p:ph type="dt" sz="half" idx="10"/>
          </p:nvPr>
        </p:nvSpPr>
        <p:spPr bwMode="white">
          <a:ln>
            <a:headEnd type="none"/>
            <a:tailEnd type="none"/>
          </a:ln>
        </p:spPr>
        <p:txBody>
          <a:bodyPr wrap="square"/>
          <a:lstStyle/>
          <a:p>
            <a:fld id="{2EE1BAEC-E88C-4622-A302-A87EF2BF6E4A}" type="datetime1">
              <a:rPr lang="en-US" dirty="0"/>
              <a:t>10/22/2025</a:t>
            </a:fld>
            <a:endParaRPr lang="en-US" dirty="0"/>
          </a:p>
        </p:txBody>
      </p:sp>
      <p:sp>
        <p:nvSpPr>
          <p:cNvPr id="6" name="Footer Placeholder 5"/>
          <p:cNvSpPr>
            <a:spLocks noGrp="1"/>
          </p:cNvSpPr>
          <p:nvPr>
            <p:ph type="ftr" sz="quarter" idx="11"/>
          </p:nvPr>
        </p:nvSpPr>
        <p:spPr bwMode="white">
          <a:ln>
            <a:headEnd type="none"/>
            <a:tailEnd type="none"/>
          </a:ln>
        </p:spPr>
        <p:txBody>
          <a:bodyPr wrap="square"/>
          <a:lstStyle/>
          <a:p>
            <a:r>
              <a:rPr lang="en-US" dirty="0"/>
              <a:t>Copyright © 2009 Wolters Kluwer. Published by Lippincott Williams &amp; Wilkins.</a:t>
            </a:r>
          </a:p>
        </p:txBody>
      </p:sp>
      <p:sp>
        <p:nvSpPr>
          <p:cNvPr id="7" name="Slide Number Placeholder 6"/>
          <p:cNvSpPr>
            <a:spLocks noGrp="1"/>
          </p:cNvSpPr>
          <p:nvPr>
            <p:ph type="sldNum" sz="quarter" idx="12"/>
          </p:nvPr>
        </p:nvSpPr>
        <p:spPr bwMode="white">
          <a:ln>
            <a:headEnd type="none"/>
            <a:tailEnd type="none"/>
          </a:ln>
        </p:spPr>
        <p:txBody>
          <a:bodyPr wrap="square"/>
          <a:lstStyle/>
          <a:p>
            <a:fld id="{27A13296-8103-46F4-BA41-F532E14F2100}" type="slidenum">
              <a:rPr lang="en-US" dirty="0"/>
              <a:t>‹Nº›</a:t>
            </a:fld>
            <a:endParaRPr lang="en-US" dirty="0"/>
          </a:p>
        </p:txBody>
      </p:sp>
    </p:spTree>
    <p:extLst>
      <p:ext uri="{BB962C8B-B14F-4D97-AF65-F5344CB8AC3E}">
        <p14:creationId xmlns:p14="http://schemas.microsoft.com/office/powerpoint/2010/main" val="395003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609600" y="170133"/>
            <a:ext cx="10972800" cy="338328"/>
          </a:xfrm>
          <a:ln>
            <a:headEnd type="none"/>
            <a:tailEnd type="none"/>
          </a:ln>
        </p:spPr>
        <p:txBody>
          <a:bodyPr wrap="square" anchor="b">
            <a:normAutofit/>
          </a:bodyPr>
          <a:lstStyle>
            <a:lvl1pPr algn="ctr">
              <a:defRPr sz="1800" b="1" dirty="0"/>
            </a:lvl1pPr>
          </a:lstStyle>
          <a:p>
            <a:r>
              <a:rPr lang="en-US" dirty="0"/>
              <a:t>Click to edit Master title style</a:t>
            </a:r>
          </a:p>
        </p:txBody>
      </p:sp>
      <p:sp>
        <p:nvSpPr>
          <p:cNvPr id="3" name="Picture Placeholder 2"/>
          <p:cNvSpPr>
            <a:spLocks noGrp="1"/>
          </p:cNvSpPr>
          <p:nvPr>
            <p:ph type="pic" idx="1"/>
          </p:nvPr>
        </p:nvSpPr>
        <p:spPr bwMode="white">
          <a:xfrm>
            <a:off x="609600" y="541713"/>
            <a:ext cx="7620000" cy="5715000"/>
          </a:xfrm>
          <a:ln>
            <a:solidFill>
              <a:schemeClr val="dk1">
                <a:lumMod val="50000"/>
                <a:lumOff val="50000"/>
              </a:schemeClr>
            </a:solidFill>
            <a:headEnd type="none"/>
            <a:tailEnd type="none"/>
          </a:ln>
        </p:spPr>
        <p:txBody>
          <a:bodyPr wrap="square"/>
          <a:lstStyle>
            <a:lvl1pPr marL="0" indent="0">
              <a:buNone/>
              <a:defRPr sz="3200" dirty="0"/>
            </a:lvl1pPr>
            <a:lvl2pPr marL="457200" indent="0">
              <a:buNone/>
              <a:defRPr sz="2800" dirty="0"/>
            </a:lvl2pPr>
            <a:lvl3pPr marL="914400" indent="0">
              <a:buNone/>
              <a:defRPr sz="2400" dirty="0"/>
            </a:lvl3pPr>
            <a:lvl4pPr marL="1371600" indent="0">
              <a:buNone/>
              <a:defRPr sz="2000" dirty="0"/>
            </a:lvl4pPr>
            <a:lvl5pPr marL="1828800" indent="0">
              <a:buNone/>
              <a:defRPr sz="2000" dirty="0"/>
            </a:lvl5pPr>
            <a:lvl6pPr marL="2286000" indent="0">
              <a:buNone/>
              <a:defRPr sz="2000" dirty="0"/>
            </a:lvl6pPr>
            <a:lvl7pPr marL="2743200" indent="0">
              <a:buNone/>
              <a:defRPr sz="2000" dirty="0"/>
            </a:lvl7pPr>
            <a:lvl8pPr marL="3200400" indent="0">
              <a:buNone/>
              <a:defRPr sz="2000" dirty="0"/>
            </a:lvl8pPr>
            <a:lvl9pPr marL="3657600" indent="0">
              <a:buNone/>
              <a:defRPr sz="2000" dirty="0"/>
            </a:lvl9pPr>
          </a:lstStyle>
          <a:p>
            <a:endParaRPr lang="en-US" dirty="0"/>
          </a:p>
        </p:txBody>
      </p:sp>
      <p:sp>
        <p:nvSpPr>
          <p:cNvPr id="4" name="Text Placeholder 3"/>
          <p:cNvSpPr>
            <a:spLocks noGrp="1"/>
          </p:cNvSpPr>
          <p:nvPr>
            <p:ph type="body" sz="half" idx="2"/>
          </p:nvPr>
        </p:nvSpPr>
        <p:spPr bwMode="white">
          <a:xfrm>
            <a:off x="8331200" y="2438400"/>
            <a:ext cx="3251200" cy="3812703"/>
          </a:xfrm>
          <a:ln>
            <a:headEnd type="none"/>
            <a:tailEnd type="none"/>
          </a:ln>
        </p:spPr>
        <p:txBody>
          <a:bodyPr wrap="square" anchor="b">
            <a:normAutofit/>
          </a:bodyPr>
          <a:lstStyle>
            <a:lvl1pPr marL="0" indent="0">
              <a:buNone/>
              <a:defRPr sz="1000" dirty="0"/>
            </a:lvl1pPr>
            <a:lvl2pPr marL="457200" indent="0">
              <a:buNone/>
              <a:defRPr sz="1200" dirty="0"/>
            </a:lvl2pPr>
            <a:lvl3pPr marL="914400" indent="0">
              <a:buNone/>
              <a:defRPr sz="1000" dirty="0"/>
            </a:lvl3pPr>
            <a:lvl4pPr marL="1371600" indent="0">
              <a:buNone/>
              <a:defRPr sz="900" dirty="0"/>
            </a:lvl4pPr>
            <a:lvl5pPr marL="1828800" indent="0">
              <a:buNone/>
              <a:defRPr sz="900" dirty="0"/>
            </a:lvl5pPr>
            <a:lvl6pPr marL="2286000" indent="0">
              <a:buNone/>
              <a:defRPr sz="900" dirty="0"/>
            </a:lvl6pPr>
            <a:lvl7pPr marL="2743200" indent="0">
              <a:buNone/>
              <a:defRPr sz="900" dirty="0"/>
            </a:lvl7pPr>
            <a:lvl8pPr marL="3200400" indent="0">
              <a:buNone/>
              <a:defRPr sz="900" dirty="0"/>
            </a:lvl8pPr>
            <a:lvl9pPr marL="3657600" indent="0">
              <a:buNone/>
              <a:defRPr sz="900" dirty="0"/>
            </a:lvl9pPr>
          </a:lstStyle>
          <a:p>
            <a:r>
              <a:rPr lang="en-US" dirty="0"/>
              <a:t>Click to edit Master text styles</a:t>
            </a:r>
          </a:p>
        </p:txBody>
      </p:sp>
      <p:sp>
        <p:nvSpPr>
          <p:cNvPr id="6" name="Footer Placeholder 5"/>
          <p:cNvSpPr>
            <a:spLocks noGrp="1"/>
          </p:cNvSpPr>
          <p:nvPr>
            <p:ph type="ftr" sz="quarter" idx="11"/>
          </p:nvPr>
        </p:nvSpPr>
        <p:spPr bwMode="white">
          <a:xfrm>
            <a:off x="3556000" y="6356351"/>
            <a:ext cx="7518400" cy="365125"/>
          </a:xfrm>
          <a:ln>
            <a:headEnd type="none"/>
            <a:tailEnd type="none"/>
          </a:ln>
        </p:spPr>
        <p:txBody>
          <a:bodyPr wrap="square"/>
          <a:lstStyle>
            <a:lvl1pPr>
              <a:defRPr sz="900" dirty="0"/>
            </a:lvl1pPr>
          </a:lstStyle>
          <a:p>
            <a:r>
              <a:rPr lang="en-US" dirty="0"/>
              <a:t>Copyright © 2025 Wolters Kluwer. Published by Lippincott Williams &amp; Wilkins.</a:t>
            </a:r>
          </a:p>
        </p:txBody>
      </p:sp>
      <p:sp>
        <p:nvSpPr>
          <p:cNvPr id="7" name="Slide Number Placeholder 6"/>
          <p:cNvSpPr>
            <a:spLocks noGrp="1"/>
          </p:cNvSpPr>
          <p:nvPr>
            <p:ph type="sldNum" sz="quarter" idx="12"/>
          </p:nvPr>
        </p:nvSpPr>
        <p:spPr bwMode="white">
          <a:xfrm>
            <a:off x="11074400" y="6356351"/>
            <a:ext cx="508000" cy="365125"/>
          </a:xfrm>
          <a:ln>
            <a:headEnd type="none"/>
            <a:tailEnd type="none"/>
          </a:ln>
        </p:spPr>
        <p:txBody>
          <a:bodyPr wrap="square"/>
          <a:lstStyle>
            <a:lvl1pPr>
              <a:defRPr sz="900" dirty="0"/>
            </a:lvl1pPr>
          </a:lstStyle>
          <a:p>
            <a:fld id="{27A13296-8103-46F4-BA41-F532E14F2100}" type="slidenum">
              <a:rPr lang="en-US" dirty="0"/>
              <a:t>‹Nº›</a:t>
            </a:fld>
            <a:endParaRPr lang="en-US" dirty="0"/>
          </a:p>
        </p:txBody>
      </p:sp>
      <p:sp>
        <p:nvSpPr>
          <p:cNvPr id="9" name="Text Placeholder 3"/>
          <p:cNvSpPr>
            <a:spLocks noGrp="1"/>
          </p:cNvSpPr>
          <p:nvPr>
            <p:ph type="body" sz="half" idx="13"/>
          </p:nvPr>
        </p:nvSpPr>
        <p:spPr bwMode="white">
          <a:xfrm>
            <a:off x="8331200" y="550652"/>
            <a:ext cx="3251200" cy="1831502"/>
          </a:xfrm>
          <a:ln>
            <a:headEnd type="none"/>
            <a:tailEnd type="none"/>
          </a:ln>
        </p:spPr>
        <p:txBody>
          <a:bodyPr wrap="square">
            <a:normAutofit/>
          </a:bodyPr>
          <a:lstStyle>
            <a:lvl1pPr marL="0" indent="0">
              <a:buNone/>
              <a:defRPr sz="1000" dirty="0"/>
            </a:lvl1pPr>
            <a:lvl2pPr marL="457200" indent="0">
              <a:buNone/>
              <a:defRPr sz="1200" dirty="0"/>
            </a:lvl2pPr>
            <a:lvl3pPr marL="914400" indent="0">
              <a:buNone/>
              <a:defRPr sz="1000" dirty="0"/>
            </a:lvl3pPr>
            <a:lvl4pPr marL="1371600" indent="0">
              <a:buNone/>
              <a:defRPr sz="900" dirty="0"/>
            </a:lvl4pPr>
            <a:lvl5pPr marL="1828800" indent="0">
              <a:buNone/>
              <a:defRPr sz="900" dirty="0"/>
            </a:lvl5pPr>
            <a:lvl6pPr marL="2286000" indent="0">
              <a:buNone/>
              <a:defRPr sz="900" dirty="0"/>
            </a:lvl6pPr>
            <a:lvl7pPr marL="2743200" indent="0">
              <a:buNone/>
              <a:defRPr sz="900" dirty="0"/>
            </a:lvl7pPr>
            <a:lvl8pPr marL="3200400" indent="0">
              <a:buNone/>
              <a:defRPr sz="900" dirty="0"/>
            </a:lvl8pPr>
            <a:lvl9pPr marL="3657600" indent="0">
              <a:buNone/>
              <a:defRPr sz="900" dirty="0"/>
            </a:lvl9pPr>
          </a:lstStyle>
          <a:p>
            <a:r>
              <a:rPr lang="en-US" dirty="0"/>
              <a:t>Click to edit Master text styles</a:t>
            </a:r>
          </a:p>
        </p:txBody>
      </p:sp>
    </p:spTree>
    <p:extLst>
      <p:ext uri="{BB962C8B-B14F-4D97-AF65-F5344CB8AC3E}">
        <p14:creationId xmlns:p14="http://schemas.microsoft.com/office/powerpoint/2010/main" val="41022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dirty="0"/>
              <a:t>Click to edit Master title style</a:t>
            </a:r>
          </a:p>
        </p:txBody>
      </p:sp>
      <p:sp>
        <p:nvSpPr>
          <p:cNvPr id="3" name="Vertical Text Placeholder 2"/>
          <p:cNvSpPr>
            <a:spLocks noGrp="1"/>
          </p:cNvSpPr>
          <p:nvPr>
            <p:ph type="body" orient="vert" idx="1"/>
          </p:nvPr>
        </p:nvSpPr>
        <p:spPr bwMode="white">
          <a:ln>
            <a:headEnd type="none"/>
            <a:tailEnd type="none"/>
          </a:ln>
        </p:spPr>
        <p:txBody>
          <a:bodyPr vert="eaVert" wrap="square"/>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white">
          <a:ln>
            <a:headEnd type="none"/>
            <a:tailEnd type="none"/>
          </a:ln>
        </p:spPr>
        <p:txBody>
          <a:bodyPr wrap="square"/>
          <a:lstStyle/>
          <a:p>
            <a:fld id="{72E5A7B3-3010-4D23-917E-4756377F86A1}" type="datetime1">
              <a:rPr lang="en-US" dirty="0"/>
              <a:t>10/22/2025</a:t>
            </a:fld>
            <a:endParaRPr lang="en-US" dirty="0"/>
          </a:p>
        </p:txBody>
      </p:sp>
      <p:sp>
        <p:nvSpPr>
          <p:cNvPr id="5" name="Footer Placeholder 4"/>
          <p:cNvSpPr>
            <a:spLocks noGrp="1"/>
          </p:cNvSpPr>
          <p:nvPr>
            <p:ph type="ftr" sz="quarter" idx="11"/>
          </p:nvPr>
        </p:nvSpPr>
        <p:spPr bwMode="white">
          <a:ln>
            <a:headEnd type="none"/>
            <a:tailEnd type="none"/>
          </a:ln>
        </p:spPr>
        <p:txBody>
          <a:bodyPr wrap="square"/>
          <a:lstStyle/>
          <a:p>
            <a:r>
              <a:rPr lang="en-US" dirty="0"/>
              <a:t>Copyright © 2009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p>
            <a:fld id="{27A13296-8103-46F4-BA41-F532E14F2100}" type="slidenum">
              <a:rPr lang="en-US" dirty="0"/>
              <a:t>‹Nº›</a:t>
            </a:fld>
            <a:endParaRPr lang="en-US" dirty="0"/>
          </a:p>
        </p:txBody>
      </p:sp>
    </p:spTree>
    <p:extLst>
      <p:ext uri="{BB962C8B-B14F-4D97-AF65-F5344CB8AC3E}">
        <p14:creationId xmlns:p14="http://schemas.microsoft.com/office/powerpoint/2010/main" val="43429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bwMode="white">
          <a:xfrm>
            <a:off x="8839200" y="274639"/>
            <a:ext cx="2743200" cy="5851525"/>
          </a:xfrm>
          <a:ln>
            <a:headEnd type="none"/>
            <a:tailEnd type="none"/>
          </a:ln>
        </p:spPr>
        <p:txBody>
          <a:bodyPr vert="eaVert" wrap="square"/>
          <a:lstStyle/>
          <a:p>
            <a:r>
              <a:rPr lang="en-US" dirty="0"/>
              <a:t>Click to edit Master title style</a:t>
            </a:r>
          </a:p>
        </p:txBody>
      </p:sp>
      <p:sp>
        <p:nvSpPr>
          <p:cNvPr id="3" name="Vertical Text Placeholder 2"/>
          <p:cNvSpPr>
            <a:spLocks noGrp="1"/>
          </p:cNvSpPr>
          <p:nvPr>
            <p:ph type="body" orient="vert" idx="1"/>
          </p:nvPr>
        </p:nvSpPr>
        <p:spPr bwMode="white">
          <a:xfrm>
            <a:off x="609600" y="274639"/>
            <a:ext cx="8026400" cy="5851525"/>
          </a:xfrm>
          <a:ln>
            <a:headEnd type="none"/>
            <a:tailEnd type="none"/>
          </a:ln>
        </p:spPr>
        <p:txBody>
          <a:bodyPr vert="eaVert" wrap="square"/>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white">
          <a:ln>
            <a:headEnd type="none"/>
            <a:tailEnd type="none"/>
          </a:ln>
        </p:spPr>
        <p:txBody>
          <a:bodyPr wrap="square"/>
          <a:lstStyle/>
          <a:p>
            <a:fld id="{1723B8F3-7BAD-41C0-8DBA-25DE1AB5911A}" type="datetime1">
              <a:rPr lang="en-US" dirty="0"/>
              <a:t>10/22/2025</a:t>
            </a:fld>
            <a:endParaRPr lang="en-US" dirty="0"/>
          </a:p>
        </p:txBody>
      </p:sp>
      <p:sp>
        <p:nvSpPr>
          <p:cNvPr id="5" name="Footer Placeholder 4"/>
          <p:cNvSpPr>
            <a:spLocks noGrp="1"/>
          </p:cNvSpPr>
          <p:nvPr>
            <p:ph type="ftr" sz="quarter" idx="11"/>
          </p:nvPr>
        </p:nvSpPr>
        <p:spPr bwMode="white">
          <a:ln>
            <a:headEnd type="none"/>
            <a:tailEnd type="none"/>
          </a:ln>
        </p:spPr>
        <p:txBody>
          <a:bodyPr wrap="square"/>
          <a:lstStyle/>
          <a:p>
            <a:r>
              <a:rPr lang="en-US" dirty="0"/>
              <a:t>Copyright © 2009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p>
            <a:fld id="{27A13296-8103-46F4-BA41-F532E14F2100}" type="slidenum">
              <a:rPr lang="en-US" dirty="0"/>
              <a:t>‹Nº›</a:t>
            </a:fld>
            <a:endParaRPr lang="en-US" dirty="0"/>
          </a:p>
        </p:txBody>
      </p:sp>
    </p:spTree>
    <p:extLst>
      <p:ext uri="{BB962C8B-B14F-4D97-AF65-F5344CB8AC3E}">
        <p14:creationId xmlns:p14="http://schemas.microsoft.com/office/powerpoint/2010/main" val="68871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7A16D8D-EC92-463E-A920-B5FB919556E4}"/>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AFD0A89D-9772-4ED7-94DC-C72E9559DDA8}"/>
              </a:ext>
            </a:extLst>
          </p:cNvPr>
          <p:cNvSpPr>
            <a:spLocks noGrp="1"/>
          </p:cNvSpPr>
          <p:nvPr>
            <p:ph sz="half" idx="1"/>
          </p:nvPr>
        </p:nvSpPr>
        <p:spPr>
          <a:xfrm>
            <a:off x="838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contingut 3">
            <a:extLst>
              <a:ext uri="{FF2B5EF4-FFF2-40B4-BE49-F238E27FC236}">
                <a16:creationId xmlns:a16="http://schemas.microsoft.com/office/drawing/2014/main" id="{5A9EEC94-3222-417E-8B11-50CF221229D4}"/>
              </a:ext>
            </a:extLst>
          </p:cNvPr>
          <p:cNvSpPr>
            <a:spLocks noGrp="1"/>
          </p:cNvSpPr>
          <p:nvPr>
            <p:ph sz="half" idx="2"/>
          </p:nvPr>
        </p:nvSpPr>
        <p:spPr>
          <a:xfrm>
            <a:off x="6172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data 4">
            <a:extLst>
              <a:ext uri="{FF2B5EF4-FFF2-40B4-BE49-F238E27FC236}">
                <a16:creationId xmlns:a16="http://schemas.microsoft.com/office/drawing/2014/main" id="{C6BD9B9A-4378-4A7D-B6F0-94925DBED2E2}"/>
              </a:ext>
            </a:extLst>
          </p:cNvPr>
          <p:cNvSpPr>
            <a:spLocks noGrp="1"/>
          </p:cNvSpPr>
          <p:nvPr>
            <p:ph type="dt" sz="half" idx="10"/>
          </p:nvPr>
        </p:nvSpPr>
        <p:spPr/>
        <p:txBody>
          <a:bodyPr/>
          <a:lstStyle/>
          <a:p>
            <a:fld id="{9CCB4C61-E5E7-4A49-AD15-56B60ABDBED9}" type="datetimeFigureOut">
              <a:rPr lang="es-ES" smtClean="0"/>
              <a:t>22/10/2025</a:t>
            </a:fld>
            <a:endParaRPr lang="es-ES"/>
          </a:p>
        </p:txBody>
      </p:sp>
      <p:sp>
        <p:nvSpPr>
          <p:cNvPr id="6" name="Contenidor de peu de pàgina 5">
            <a:extLst>
              <a:ext uri="{FF2B5EF4-FFF2-40B4-BE49-F238E27FC236}">
                <a16:creationId xmlns:a16="http://schemas.microsoft.com/office/drawing/2014/main" id="{8073DAB6-A25B-495F-94A7-10C23B925A61}"/>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5742DA29-7D6E-4B87-9257-58251AB7C2C6}"/>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330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B7290C2-5103-4699-9DB8-E6B10DEFA168}"/>
              </a:ext>
            </a:extLst>
          </p:cNvPr>
          <p:cNvSpPr>
            <a:spLocks noGrp="1"/>
          </p:cNvSpPr>
          <p:nvPr>
            <p:ph type="title"/>
          </p:nvPr>
        </p:nvSpPr>
        <p:spPr>
          <a:xfrm>
            <a:off x="839788" y="365125"/>
            <a:ext cx="10515600" cy="1325563"/>
          </a:xfrm>
        </p:spPr>
        <p:txBody>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144D9107-74C3-40D9-8013-827B37799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idor de contingut 3">
            <a:extLst>
              <a:ext uri="{FF2B5EF4-FFF2-40B4-BE49-F238E27FC236}">
                <a16:creationId xmlns:a16="http://schemas.microsoft.com/office/drawing/2014/main" id="{4C1DFCE3-ECAE-4BA9-A424-DB6848BAB5CC}"/>
              </a:ext>
            </a:extLst>
          </p:cNvPr>
          <p:cNvSpPr>
            <a:spLocks noGrp="1"/>
          </p:cNvSpPr>
          <p:nvPr>
            <p:ph sz="half" idx="2"/>
          </p:nvPr>
        </p:nvSpPr>
        <p:spPr>
          <a:xfrm>
            <a:off x="839788" y="2505075"/>
            <a:ext cx="5157787"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text 4">
            <a:extLst>
              <a:ext uri="{FF2B5EF4-FFF2-40B4-BE49-F238E27FC236}">
                <a16:creationId xmlns:a16="http://schemas.microsoft.com/office/drawing/2014/main" id="{18616FF1-DF4A-48F0-AE7A-29751463F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idor de contingut 5">
            <a:extLst>
              <a:ext uri="{FF2B5EF4-FFF2-40B4-BE49-F238E27FC236}">
                <a16:creationId xmlns:a16="http://schemas.microsoft.com/office/drawing/2014/main" id="{0652DB53-BC74-4273-B471-E9A59FF6145B}"/>
              </a:ext>
            </a:extLst>
          </p:cNvPr>
          <p:cNvSpPr>
            <a:spLocks noGrp="1"/>
          </p:cNvSpPr>
          <p:nvPr>
            <p:ph sz="quarter" idx="4"/>
          </p:nvPr>
        </p:nvSpPr>
        <p:spPr>
          <a:xfrm>
            <a:off x="6172200" y="2505075"/>
            <a:ext cx="5183188"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7" name="Contenidor de data 6">
            <a:extLst>
              <a:ext uri="{FF2B5EF4-FFF2-40B4-BE49-F238E27FC236}">
                <a16:creationId xmlns:a16="http://schemas.microsoft.com/office/drawing/2014/main" id="{98E6A4B9-EA90-45F4-927F-15E904810DBC}"/>
              </a:ext>
            </a:extLst>
          </p:cNvPr>
          <p:cNvSpPr>
            <a:spLocks noGrp="1"/>
          </p:cNvSpPr>
          <p:nvPr>
            <p:ph type="dt" sz="half" idx="10"/>
          </p:nvPr>
        </p:nvSpPr>
        <p:spPr/>
        <p:txBody>
          <a:bodyPr/>
          <a:lstStyle/>
          <a:p>
            <a:fld id="{9CCB4C61-E5E7-4A49-AD15-56B60ABDBED9}" type="datetimeFigureOut">
              <a:rPr lang="es-ES" smtClean="0"/>
              <a:t>22/10/2025</a:t>
            </a:fld>
            <a:endParaRPr lang="es-ES"/>
          </a:p>
        </p:txBody>
      </p:sp>
      <p:sp>
        <p:nvSpPr>
          <p:cNvPr id="8" name="Contenidor de peu de pàgina 7">
            <a:extLst>
              <a:ext uri="{FF2B5EF4-FFF2-40B4-BE49-F238E27FC236}">
                <a16:creationId xmlns:a16="http://schemas.microsoft.com/office/drawing/2014/main" id="{ADD79A2E-FBC3-4A79-85CB-7E035FD8FFB3}"/>
              </a:ext>
            </a:extLst>
          </p:cNvPr>
          <p:cNvSpPr>
            <a:spLocks noGrp="1"/>
          </p:cNvSpPr>
          <p:nvPr>
            <p:ph type="ftr" sz="quarter" idx="11"/>
          </p:nvPr>
        </p:nvSpPr>
        <p:spPr/>
        <p:txBody>
          <a:bodyPr/>
          <a:lstStyle/>
          <a:p>
            <a:endParaRPr lang="es-ES"/>
          </a:p>
        </p:txBody>
      </p:sp>
      <p:sp>
        <p:nvSpPr>
          <p:cNvPr id="9" name="Contenidor de número de diapositiva 8">
            <a:extLst>
              <a:ext uri="{FF2B5EF4-FFF2-40B4-BE49-F238E27FC236}">
                <a16:creationId xmlns:a16="http://schemas.microsoft.com/office/drawing/2014/main" id="{DCBE3823-4226-465E-921D-6C434E08CC57}"/>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405667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0881551-52EF-4EE2-9F49-065A33C78DC3}"/>
              </a:ext>
            </a:extLst>
          </p:cNvPr>
          <p:cNvSpPr>
            <a:spLocks noGrp="1"/>
          </p:cNvSpPr>
          <p:nvPr>
            <p:ph type="title"/>
          </p:nvPr>
        </p:nvSpPr>
        <p:spPr/>
        <p:txBody>
          <a:bodyPr/>
          <a:lstStyle/>
          <a:p>
            <a:r>
              <a:rPr lang="ca-ES"/>
              <a:t>Feu clic aquí per editar l'estil</a:t>
            </a:r>
            <a:endParaRPr lang="es-ES"/>
          </a:p>
        </p:txBody>
      </p:sp>
      <p:sp>
        <p:nvSpPr>
          <p:cNvPr id="3" name="Contenidor de data 2">
            <a:extLst>
              <a:ext uri="{FF2B5EF4-FFF2-40B4-BE49-F238E27FC236}">
                <a16:creationId xmlns:a16="http://schemas.microsoft.com/office/drawing/2014/main" id="{E99DEF33-9356-4062-A66A-79A19E9F0929}"/>
              </a:ext>
            </a:extLst>
          </p:cNvPr>
          <p:cNvSpPr>
            <a:spLocks noGrp="1"/>
          </p:cNvSpPr>
          <p:nvPr>
            <p:ph type="dt" sz="half" idx="10"/>
          </p:nvPr>
        </p:nvSpPr>
        <p:spPr/>
        <p:txBody>
          <a:bodyPr/>
          <a:lstStyle/>
          <a:p>
            <a:fld id="{9CCB4C61-E5E7-4A49-AD15-56B60ABDBED9}" type="datetimeFigureOut">
              <a:rPr lang="es-ES" smtClean="0"/>
              <a:t>22/10/2025</a:t>
            </a:fld>
            <a:endParaRPr lang="es-ES"/>
          </a:p>
        </p:txBody>
      </p:sp>
      <p:sp>
        <p:nvSpPr>
          <p:cNvPr id="4" name="Contenidor de peu de pàgina 3">
            <a:extLst>
              <a:ext uri="{FF2B5EF4-FFF2-40B4-BE49-F238E27FC236}">
                <a16:creationId xmlns:a16="http://schemas.microsoft.com/office/drawing/2014/main" id="{ED3F0D8D-E5CD-4448-A0AB-0657D61206B6}"/>
              </a:ext>
            </a:extLst>
          </p:cNvPr>
          <p:cNvSpPr>
            <a:spLocks noGrp="1"/>
          </p:cNvSpPr>
          <p:nvPr>
            <p:ph type="ftr" sz="quarter" idx="11"/>
          </p:nvPr>
        </p:nvSpPr>
        <p:spPr/>
        <p:txBody>
          <a:bodyPr/>
          <a:lstStyle/>
          <a:p>
            <a:endParaRPr lang="es-ES"/>
          </a:p>
        </p:txBody>
      </p:sp>
      <p:sp>
        <p:nvSpPr>
          <p:cNvPr id="5" name="Contenidor de número de diapositiva 4">
            <a:extLst>
              <a:ext uri="{FF2B5EF4-FFF2-40B4-BE49-F238E27FC236}">
                <a16:creationId xmlns:a16="http://schemas.microsoft.com/office/drawing/2014/main" id="{57DFE9E5-5740-4CBC-8605-6E8DCBBCA5A4}"/>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960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a:extLst>
              <a:ext uri="{FF2B5EF4-FFF2-40B4-BE49-F238E27FC236}">
                <a16:creationId xmlns:a16="http://schemas.microsoft.com/office/drawing/2014/main" id="{AD300EC6-671D-49B6-BD62-222D683DFA1B}"/>
              </a:ext>
            </a:extLst>
          </p:cNvPr>
          <p:cNvSpPr>
            <a:spLocks noGrp="1"/>
          </p:cNvSpPr>
          <p:nvPr>
            <p:ph type="dt" sz="half" idx="10"/>
          </p:nvPr>
        </p:nvSpPr>
        <p:spPr/>
        <p:txBody>
          <a:bodyPr/>
          <a:lstStyle/>
          <a:p>
            <a:fld id="{9CCB4C61-E5E7-4A49-AD15-56B60ABDBED9}" type="datetimeFigureOut">
              <a:rPr lang="es-ES" smtClean="0"/>
              <a:t>22/10/2025</a:t>
            </a:fld>
            <a:endParaRPr lang="es-ES"/>
          </a:p>
        </p:txBody>
      </p:sp>
      <p:sp>
        <p:nvSpPr>
          <p:cNvPr id="3" name="Contenidor de peu de pàgina 2">
            <a:extLst>
              <a:ext uri="{FF2B5EF4-FFF2-40B4-BE49-F238E27FC236}">
                <a16:creationId xmlns:a16="http://schemas.microsoft.com/office/drawing/2014/main" id="{E738C492-DB8C-4AA1-8B9B-8DE12BF4AD3A}"/>
              </a:ext>
            </a:extLst>
          </p:cNvPr>
          <p:cNvSpPr>
            <a:spLocks noGrp="1"/>
          </p:cNvSpPr>
          <p:nvPr>
            <p:ph type="ftr" sz="quarter" idx="11"/>
          </p:nvPr>
        </p:nvSpPr>
        <p:spPr/>
        <p:txBody>
          <a:bodyPr/>
          <a:lstStyle/>
          <a:p>
            <a:endParaRPr lang="es-ES"/>
          </a:p>
        </p:txBody>
      </p:sp>
      <p:sp>
        <p:nvSpPr>
          <p:cNvPr id="4" name="Contenidor de número de diapositiva 3">
            <a:extLst>
              <a:ext uri="{FF2B5EF4-FFF2-40B4-BE49-F238E27FC236}">
                <a16:creationId xmlns:a16="http://schemas.microsoft.com/office/drawing/2014/main" id="{A2EA3598-70F3-4BFF-B672-6E5711ED048C}"/>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64795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E686524-96B2-4928-939A-6DE1613BD927}"/>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D3EEC8C5-8257-440C-A6D1-9F8805D82E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text 3">
            <a:extLst>
              <a:ext uri="{FF2B5EF4-FFF2-40B4-BE49-F238E27FC236}">
                <a16:creationId xmlns:a16="http://schemas.microsoft.com/office/drawing/2014/main" id="{81C42115-A23F-408C-AC09-1E5554DD4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3A7E07ED-0144-4C34-9DA2-5345705A01FD}"/>
              </a:ext>
            </a:extLst>
          </p:cNvPr>
          <p:cNvSpPr>
            <a:spLocks noGrp="1"/>
          </p:cNvSpPr>
          <p:nvPr>
            <p:ph type="dt" sz="half" idx="10"/>
          </p:nvPr>
        </p:nvSpPr>
        <p:spPr/>
        <p:txBody>
          <a:bodyPr/>
          <a:lstStyle/>
          <a:p>
            <a:fld id="{9CCB4C61-E5E7-4A49-AD15-56B60ABDBED9}" type="datetimeFigureOut">
              <a:rPr lang="es-ES" smtClean="0"/>
              <a:t>22/10/2025</a:t>
            </a:fld>
            <a:endParaRPr lang="es-ES"/>
          </a:p>
        </p:txBody>
      </p:sp>
      <p:sp>
        <p:nvSpPr>
          <p:cNvPr id="6" name="Contenidor de peu de pàgina 5">
            <a:extLst>
              <a:ext uri="{FF2B5EF4-FFF2-40B4-BE49-F238E27FC236}">
                <a16:creationId xmlns:a16="http://schemas.microsoft.com/office/drawing/2014/main" id="{3819EEE0-EA4B-4F79-A70C-172EE5B2F1D3}"/>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9DC2D7E1-9BEB-400F-81AA-85F5F9031B1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85164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8D45E6C-1241-4B7D-877A-FCD67914E568}"/>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imatge 2">
            <a:extLst>
              <a:ext uri="{FF2B5EF4-FFF2-40B4-BE49-F238E27FC236}">
                <a16:creationId xmlns:a16="http://schemas.microsoft.com/office/drawing/2014/main" id="{73F9A1FB-B449-4B8F-BEC2-4992F7D3C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Contenidor de text 3">
            <a:extLst>
              <a:ext uri="{FF2B5EF4-FFF2-40B4-BE49-F238E27FC236}">
                <a16:creationId xmlns:a16="http://schemas.microsoft.com/office/drawing/2014/main" id="{F9F0F620-9796-45F0-A985-3EDBE6E63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BED0D63F-DDB6-4232-B462-9E7B8700758F}"/>
              </a:ext>
            </a:extLst>
          </p:cNvPr>
          <p:cNvSpPr>
            <a:spLocks noGrp="1"/>
          </p:cNvSpPr>
          <p:nvPr>
            <p:ph type="dt" sz="half" idx="10"/>
          </p:nvPr>
        </p:nvSpPr>
        <p:spPr/>
        <p:txBody>
          <a:bodyPr/>
          <a:lstStyle/>
          <a:p>
            <a:fld id="{9CCB4C61-E5E7-4A49-AD15-56B60ABDBED9}" type="datetimeFigureOut">
              <a:rPr lang="es-ES" smtClean="0"/>
              <a:t>22/10/2025</a:t>
            </a:fld>
            <a:endParaRPr lang="es-ES"/>
          </a:p>
        </p:txBody>
      </p:sp>
      <p:sp>
        <p:nvSpPr>
          <p:cNvPr id="6" name="Contenidor de peu de pàgina 5">
            <a:extLst>
              <a:ext uri="{FF2B5EF4-FFF2-40B4-BE49-F238E27FC236}">
                <a16:creationId xmlns:a16="http://schemas.microsoft.com/office/drawing/2014/main" id="{3847206A-3042-4F19-ADBA-D623CC91267C}"/>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43A927B8-4A4B-4136-85B9-DF2078A48B3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87578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21725F37-6E02-40DA-9EBF-1217BD875C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A5789F9F-B596-40B5-9AFE-4DB48D52E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F6C2EF27-A811-4C47-8E13-357917506D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B4C61-E5E7-4A49-AD15-56B60ABDBED9}" type="datetimeFigureOut">
              <a:rPr lang="es-ES" smtClean="0"/>
              <a:t>22/10/2025</a:t>
            </a:fld>
            <a:endParaRPr lang="es-ES"/>
          </a:p>
        </p:txBody>
      </p:sp>
      <p:sp>
        <p:nvSpPr>
          <p:cNvPr id="5" name="Contenidor de peu de pàgina 4">
            <a:extLst>
              <a:ext uri="{FF2B5EF4-FFF2-40B4-BE49-F238E27FC236}">
                <a16:creationId xmlns:a16="http://schemas.microsoft.com/office/drawing/2014/main" id="{FCFB238A-684E-4047-806D-6A803B188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Contenidor de número de diapositiva 5">
            <a:extLst>
              <a:ext uri="{FF2B5EF4-FFF2-40B4-BE49-F238E27FC236}">
                <a16:creationId xmlns:a16="http://schemas.microsoft.com/office/drawing/2014/main" id="{7DC266EC-0905-4BAA-A6BE-2770984EE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7EC0A-8B5F-471C-859B-A23995269196}" type="slidenum">
              <a:rPr lang="es-ES" smtClean="0"/>
              <a:t>‹Nº›</a:t>
            </a:fld>
            <a:endParaRPr lang="es-ES"/>
          </a:p>
        </p:txBody>
      </p:sp>
      <p:grpSp>
        <p:nvGrpSpPr>
          <p:cNvPr id="7" name="Grupo 6">
            <a:extLst>
              <a:ext uri="{FF2B5EF4-FFF2-40B4-BE49-F238E27FC236}">
                <a16:creationId xmlns:a16="http://schemas.microsoft.com/office/drawing/2014/main" id="{83377B71-A6BF-0750-8BCB-687A804D3C7B}"/>
              </a:ext>
            </a:extLst>
          </p:cNvPr>
          <p:cNvGrpSpPr/>
          <p:nvPr userDrawn="1"/>
        </p:nvGrpSpPr>
        <p:grpSpPr>
          <a:xfrm>
            <a:off x="-581152" y="6332744"/>
            <a:ext cx="6093994" cy="400110"/>
            <a:chOff x="-321843" y="6376403"/>
            <a:chExt cx="6093994" cy="400110"/>
          </a:xfrm>
        </p:grpSpPr>
        <p:sp>
          <p:nvSpPr>
            <p:cNvPr id="8" name="QuadreDeText 11">
              <a:extLst>
                <a:ext uri="{FF2B5EF4-FFF2-40B4-BE49-F238E27FC236}">
                  <a16:creationId xmlns:a16="http://schemas.microsoft.com/office/drawing/2014/main" id="{51CAC646-A697-4F4D-554C-64A2BF597D8B}"/>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descr="Forma&#10;&#10;Descripción generada automáticamente con confianza media">
              <a:extLst>
                <a:ext uri="{FF2B5EF4-FFF2-40B4-BE49-F238E27FC236}">
                  <a16:creationId xmlns:a16="http://schemas.microsoft.com/office/drawing/2014/main" id="{8C9B3C44-2B2A-FAF9-2EF7-2D62E9C53C0D}"/>
                </a:ext>
              </a:extLst>
            </p:cNvPr>
            <p:cNvPicPr>
              <a:picLocks noChangeAspect="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11" name="Imagen 10" descr="Logotipo&#10;&#10;El contenido generado por IA puede ser incorrecto.">
            <a:extLst>
              <a:ext uri="{FF2B5EF4-FFF2-40B4-BE49-F238E27FC236}">
                <a16:creationId xmlns:a16="http://schemas.microsoft.com/office/drawing/2014/main" id="{289832EE-8B14-FEB7-5F00-EF1A95F8560A}"/>
              </a:ext>
            </a:extLst>
          </p:cNvPr>
          <p:cNvPicPr/>
          <p:nvPr/>
        </p:nvPicPr>
        <p:blipFill>
          <a:blip r:embed="rId14">
            <a:extLst>
              <a:ext uri="{28A0092B-C50C-407E-A947-70E740481C1C}">
                <a14:useLocalDpi xmlns:a14="http://schemas.microsoft.com/office/drawing/2010/main" val="0"/>
              </a:ext>
            </a:extLst>
          </a:blip>
          <a:stretch>
            <a:fillRect/>
          </a:stretch>
        </p:blipFill>
        <p:spPr>
          <a:xfrm>
            <a:off x="10434649" y="6176963"/>
            <a:ext cx="1376351" cy="557401"/>
          </a:xfrm>
          <a:prstGeom prst="rect">
            <a:avLst/>
          </a:prstGeom>
        </p:spPr>
      </p:pic>
    </p:spTree>
    <p:extLst>
      <p:ext uri="{BB962C8B-B14F-4D97-AF65-F5344CB8AC3E}">
        <p14:creationId xmlns:p14="http://schemas.microsoft.com/office/powerpoint/2010/main" val="568243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10/22/2025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‹Nº›</a:t>
            </a:fld>
            <a:endParaRPr lang="en-US"/>
          </a:p>
        </p:txBody>
      </p:sp>
    </p:spTree>
    <p:extLst>
      <p:ext uri="{BB962C8B-B14F-4D97-AF65-F5344CB8AC3E}">
        <p14:creationId xmlns:p14="http://schemas.microsoft.com/office/powerpoint/2010/main" val="2786723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609600" y="274638"/>
            <a:ext cx="10972800" cy="1143000"/>
          </a:xfrm>
          <a:prstGeom prst="rect">
            <a:avLst/>
          </a:prstGeom>
          <a:ln>
            <a:headEnd type="none"/>
            <a:tailEnd type="none"/>
          </a:ln>
        </p:spPr>
        <p:txBody>
          <a:bodyPr wrap="square" lIns="91440" tIns="45720" rIns="91440" bIns="45720" anchor="ctr">
            <a:normAutofit/>
          </a:bodyPr>
          <a:lstStyle/>
          <a:p>
            <a:r>
              <a:rPr lang="en-US" dirty="0"/>
              <a:t>Click to edit Master title style</a:t>
            </a:r>
          </a:p>
        </p:txBody>
      </p:sp>
      <p:sp>
        <p:nvSpPr>
          <p:cNvPr id="3" name="Text Placeholder 2"/>
          <p:cNvSpPr>
            <a:spLocks noGrp="1"/>
          </p:cNvSpPr>
          <p:nvPr>
            <p:ph type="body" idx="1"/>
          </p:nvPr>
        </p:nvSpPr>
        <p:spPr bwMode="white">
          <a:xfrm>
            <a:off x="609600" y="1600201"/>
            <a:ext cx="10972800" cy="4525963"/>
          </a:xfrm>
          <a:prstGeom prst="rect">
            <a:avLst/>
          </a:prstGeom>
          <a:ln>
            <a:headEnd type="none"/>
            <a:tailEnd type="none"/>
          </a:ln>
        </p:spPr>
        <p:txBody>
          <a:bodyPr wrap="square" lIns="91440" tIns="45720" rIns="91440" bIns="45720">
            <a:normAutofit/>
          </a:body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white">
          <a:xfrm>
            <a:off x="609600" y="6356351"/>
            <a:ext cx="2844800" cy="365125"/>
          </a:xfrm>
          <a:prstGeom prst="rect">
            <a:avLst/>
          </a:prstGeom>
          <a:ln>
            <a:headEnd type="none"/>
            <a:tailEnd type="none"/>
          </a:ln>
        </p:spPr>
        <p:txBody>
          <a:bodyPr wrap="square" lIns="91440" tIns="45720" rIns="91440" bIns="45720" anchor="ctr"/>
          <a:lstStyle>
            <a:lvl1pPr algn="l">
              <a:defRPr sz="1200" dirty="0">
                <a:solidFill>
                  <a:schemeClr val="tx1">
                    <a:tint val="75000"/>
                  </a:schemeClr>
                </a:solidFill>
              </a:defRPr>
            </a:lvl1pPr>
          </a:lstStyle>
          <a:p>
            <a:fld id="{3A798468-0C38-4028-A144-7F51E7C2A6EF}" type="datetime1">
              <a:rPr lang="en-US" dirty="0"/>
              <a:t>10/22/2025</a:t>
            </a:fld>
            <a:endParaRPr lang="en-US" dirty="0"/>
          </a:p>
        </p:txBody>
      </p:sp>
      <p:sp>
        <p:nvSpPr>
          <p:cNvPr id="5" name="Footer Placeholder 4"/>
          <p:cNvSpPr>
            <a:spLocks noGrp="1"/>
          </p:cNvSpPr>
          <p:nvPr>
            <p:ph type="ftr" sz="quarter" idx="3"/>
          </p:nvPr>
        </p:nvSpPr>
        <p:spPr bwMode="white">
          <a:xfrm>
            <a:off x="4165600" y="6356351"/>
            <a:ext cx="3860800" cy="365125"/>
          </a:xfrm>
          <a:prstGeom prst="rect">
            <a:avLst/>
          </a:prstGeom>
          <a:ln>
            <a:headEnd type="none"/>
            <a:tailEnd type="none"/>
          </a:ln>
        </p:spPr>
        <p:txBody>
          <a:bodyPr wrap="square" lIns="91440" tIns="45720" rIns="91440" bIns="45720" anchor="ctr"/>
          <a:lstStyle>
            <a:lvl1pPr algn="ctr">
              <a:defRPr sz="1200" dirty="0">
                <a:solidFill>
                  <a:schemeClr val="tx1">
                    <a:tint val="75000"/>
                  </a:schemeClr>
                </a:solidFill>
              </a:defRPr>
            </a:lvl1pPr>
          </a:lstStyle>
          <a:p>
            <a:r>
              <a:rPr lang="en-US" dirty="0"/>
              <a:t>Copyright © 2009 Wolters Kluwer. Published by Lippincott Williams &amp; Wilkins.</a:t>
            </a:r>
          </a:p>
        </p:txBody>
      </p:sp>
      <p:sp>
        <p:nvSpPr>
          <p:cNvPr id="6" name="Slide Number Placeholder 5"/>
          <p:cNvSpPr>
            <a:spLocks noGrp="1"/>
          </p:cNvSpPr>
          <p:nvPr>
            <p:ph type="sldNum" sz="quarter" idx="4"/>
          </p:nvPr>
        </p:nvSpPr>
        <p:spPr bwMode="white">
          <a:xfrm>
            <a:off x="8737600" y="6356351"/>
            <a:ext cx="2844800" cy="365125"/>
          </a:xfrm>
          <a:prstGeom prst="rect">
            <a:avLst/>
          </a:prstGeom>
          <a:ln>
            <a:headEnd type="none"/>
            <a:tailEnd type="none"/>
          </a:ln>
        </p:spPr>
        <p:txBody>
          <a:bodyPr wrap="square" lIns="91440" tIns="45720" rIns="91440" bIns="45720" anchor="ctr"/>
          <a:lstStyle>
            <a:lvl1pPr algn="r">
              <a:defRPr sz="1200" dirty="0">
                <a:solidFill>
                  <a:schemeClr val="tx1">
                    <a:tint val="75000"/>
                  </a:schemeClr>
                </a:solidFill>
              </a:defRPr>
            </a:lvl1pPr>
          </a:lstStyle>
          <a:p>
            <a:fld id="{27A13296-8103-46F4-BA41-F532E14F2100}" type="slidenum">
              <a:rPr lang="en-US" dirty="0"/>
              <a:t>‹Nº›</a:t>
            </a:fld>
            <a:endParaRPr lang="en-US" dirty="0"/>
          </a:p>
        </p:txBody>
      </p:sp>
    </p:spTree>
    <p:extLst>
      <p:ext uri="{BB962C8B-B14F-4D97-AF65-F5344CB8AC3E}">
        <p14:creationId xmlns:p14="http://schemas.microsoft.com/office/powerpoint/2010/main" val="14400597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a:spcBef>
          <a:spcPct val="0"/>
        </a:spcBef>
        <a:buNone/>
        <a:defRPr sz="4400" kern="1200" dirty="0">
          <a:solidFill>
            <a:schemeClr val="tx1"/>
          </a:solidFill>
          <a:latin typeface="+mj-lt"/>
          <a:ea typeface="+mj-ea"/>
          <a:cs typeface="+mj-cs"/>
        </a:defRPr>
      </a:lvl1pPr>
    </p:titleStyle>
    <p:bodyStyle>
      <a:lvl1pPr marL="342900" indent="-342900" algn="l" defTabSz="914400" rtl="0">
        <a:spcBef>
          <a:spcPct val="20000"/>
        </a:spcBef>
        <a:buFont typeface="Arial"/>
        <a:buChar char="•"/>
        <a:defRPr sz="3200" kern="1200" dirty="0">
          <a:solidFill>
            <a:schemeClr val="tx1"/>
          </a:solidFill>
          <a:latin typeface="+mn-lt"/>
          <a:ea typeface="+mn-ea"/>
          <a:cs typeface="+mn-cs"/>
        </a:defRPr>
      </a:lvl1pPr>
      <a:lvl2pPr marL="742950" indent="-285750" algn="l" defTabSz="914400" rtl="0">
        <a:spcBef>
          <a:spcPct val="20000"/>
        </a:spcBef>
        <a:buFont typeface="Arial"/>
        <a:buChar char="–"/>
        <a:defRPr sz="2800" kern="1200" dirty="0">
          <a:solidFill>
            <a:schemeClr val="tx1"/>
          </a:solidFill>
          <a:latin typeface="+mn-lt"/>
          <a:ea typeface="+mn-ea"/>
          <a:cs typeface="+mn-cs"/>
        </a:defRPr>
      </a:lvl2pPr>
      <a:lvl3pPr marL="1143000" indent="-228600" algn="l" defTabSz="914400" rtl="0">
        <a:spcBef>
          <a:spcPct val="20000"/>
        </a:spcBef>
        <a:buFont typeface="Arial"/>
        <a:buChar char="•"/>
        <a:defRPr sz="2400" kern="1200" dirty="0">
          <a:solidFill>
            <a:schemeClr val="tx1"/>
          </a:solidFill>
          <a:latin typeface="+mn-lt"/>
          <a:ea typeface="+mn-ea"/>
          <a:cs typeface="+mn-cs"/>
        </a:defRPr>
      </a:lvl3pPr>
      <a:lvl4pPr marL="1600200" indent="-228600" algn="l" defTabSz="914400" rtl="0">
        <a:spcBef>
          <a:spcPct val="20000"/>
        </a:spcBef>
        <a:buFont typeface="Arial"/>
        <a:buChar char="–"/>
        <a:defRPr sz="2000" kern="1200" dirty="0">
          <a:solidFill>
            <a:schemeClr val="tx1"/>
          </a:solidFill>
          <a:latin typeface="+mn-lt"/>
          <a:ea typeface="+mn-ea"/>
          <a:cs typeface="+mn-cs"/>
        </a:defRPr>
      </a:lvl4pPr>
      <a:lvl5pPr marL="2057400" indent="-228600" algn="l" defTabSz="914400" rtl="0">
        <a:spcBef>
          <a:spcPct val="20000"/>
        </a:spcBef>
        <a:buFont typeface="Arial"/>
        <a:buChar char="»"/>
        <a:defRPr sz="2000" kern="1200" dirty="0">
          <a:solidFill>
            <a:schemeClr val="tx1"/>
          </a:solidFill>
          <a:latin typeface="+mn-lt"/>
          <a:ea typeface="+mn-ea"/>
          <a:cs typeface="+mn-cs"/>
        </a:defRPr>
      </a:lvl5pPr>
      <a:lvl6pPr marL="2514600" indent="-228600" algn="l" defTabSz="914400" rtl="0">
        <a:spcBef>
          <a:spcPct val="20000"/>
        </a:spcBef>
        <a:buFont typeface="Arial"/>
        <a:buChar char="•"/>
        <a:defRPr sz="2000" kern="1200" dirty="0">
          <a:solidFill>
            <a:schemeClr val="tx1"/>
          </a:solidFill>
          <a:latin typeface="+mn-lt"/>
          <a:ea typeface="+mn-ea"/>
          <a:cs typeface="+mn-cs"/>
        </a:defRPr>
      </a:lvl6pPr>
      <a:lvl7pPr marL="2971800" indent="-228600" algn="l" defTabSz="914400" rtl="0">
        <a:spcBef>
          <a:spcPct val="20000"/>
        </a:spcBef>
        <a:buFont typeface="Arial"/>
        <a:buChar char="•"/>
        <a:defRPr sz="2000" kern="1200" dirty="0">
          <a:solidFill>
            <a:schemeClr val="tx1"/>
          </a:solidFill>
          <a:latin typeface="+mn-lt"/>
          <a:ea typeface="+mn-ea"/>
          <a:cs typeface="+mn-cs"/>
        </a:defRPr>
      </a:lvl7pPr>
      <a:lvl8pPr marL="3429000" indent="-228600" algn="l" defTabSz="914400" rtl="0">
        <a:spcBef>
          <a:spcPct val="20000"/>
        </a:spcBef>
        <a:buFont typeface="Arial"/>
        <a:buChar char="•"/>
        <a:defRPr sz="2000" kern="1200" dirty="0">
          <a:solidFill>
            <a:schemeClr val="tx1"/>
          </a:solidFill>
          <a:latin typeface="+mn-lt"/>
          <a:ea typeface="+mn-ea"/>
          <a:cs typeface="+mn-cs"/>
        </a:defRPr>
      </a:lvl8pPr>
      <a:lvl9pPr marL="3886200" indent="-228600" algn="l" defTabSz="914400" rtl="0">
        <a:spcBef>
          <a:spcPct val="20000"/>
        </a:spcBef>
        <a:buFont typeface="Arial"/>
        <a:buChar char="•"/>
        <a:defRPr sz="2000" kern="1200" dirty="0">
          <a:solidFill>
            <a:schemeClr val="tx1"/>
          </a:solidFill>
          <a:latin typeface="+mn-lt"/>
          <a:ea typeface="+mn-ea"/>
          <a:cs typeface="+mn-cs"/>
        </a:defRPr>
      </a:lvl9pPr>
    </p:bodyStyle>
    <p:otherStyle>
      <a:defPPr defTabSz="914400">
        <a:defRPr lang="en-US" dirty="0"/>
      </a:defPPr>
      <a:lvl1pPr marL="0" algn="l" defTabSz="914400" rtl="0">
        <a:defRPr sz="1800" kern="1200" dirty="0">
          <a:solidFill>
            <a:schemeClr val="tx1"/>
          </a:solidFill>
          <a:latin typeface="+mn-lt"/>
          <a:ea typeface="+mn-ea"/>
          <a:cs typeface="+mn-cs"/>
        </a:defRPr>
      </a:lvl1pPr>
      <a:lvl2pPr marL="457200" algn="l" defTabSz="914400" rtl="0">
        <a:defRPr sz="1800" kern="1200" dirty="0">
          <a:solidFill>
            <a:schemeClr val="tx1"/>
          </a:solidFill>
          <a:latin typeface="+mn-lt"/>
          <a:ea typeface="+mn-ea"/>
          <a:cs typeface="+mn-cs"/>
        </a:defRPr>
      </a:lvl2pPr>
      <a:lvl3pPr marL="914400" algn="l" defTabSz="914400" rtl="0">
        <a:defRPr sz="1800" kern="1200" dirty="0">
          <a:solidFill>
            <a:schemeClr val="tx1"/>
          </a:solidFill>
          <a:latin typeface="+mn-lt"/>
          <a:ea typeface="+mn-ea"/>
          <a:cs typeface="+mn-cs"/>
        </a:defRPr>
      </a:lvl3pPr>
      <a:lvl4pPr marL="1371600" algn="l" defTabSz="914400" rtl="0">
        <a:defRPr sz="1800" kern="1200" dirty="0">
          <a:solidFill>
            <a:schemeClr val="tx1"/>
          </a:solidFill>
          <a:latin typeface="+mn-lt"/>
          <a:ea typeface="+mn-ea"/>
          <a:cs typeface="+mn-cs"/>
        </a:defRPr>
      </a:lvl4pPr>
      <a:lvl5pPr marL="1828800" algn="l" defTabSz="914400" rtl="0">
        <a:defRPr sz="1800" kern="1200" dirty="0">
          <a:solidFill>
            <a:schemeClr val="tx1"/>
          </a:solidFill>
          <a:latin typeface="+mn-lt"/>
          <a:ea typeface="+mn-ea"/>
          <a:cs typeface="+mn-cs"/>
        </a:defRPr>
      </a:lvl5pPr>
      <a:lvl6pPr marL="2286000" algn="l" defTabSz="914400" rtl="0">
        <a:defRPr sz="1800" kern="1200" dirty="0">
          <a:solidFill>
            <a:schemeClr val="tx1"/>
          </a:solidFill>
          <a:latin typeface="+mn-lt"/>
          <a:ea typeface="+mn-ea"/>
          <a:cs typeface="+mn-cs"/>
        </a:defRPr>
      </a:lvl6pPr>
      <a:lvl7pPr marL="2743200" algn="l" defTabSz="914400" rtl="0">
        <a:defRPr sz="1800" kern="1200" dirty="0">
          <a:solidFill>
            <a:schemeClr val="tx1"/>
          </a:solidFill>
          <a:latin typeface="+mn-lt"/>
          <a:ea typeface="+mn-ea"/>
          <a:cs typeface="+mn-cs"/>
        </a:defRPr>
      </a:lvl7pPr>
      <a:lvl8pPr marL="3200400" algn="l" defTabSz="914400" rtl="0">
        <a:defRPr sz="1800" kern="1200" dirty="0">
          <a:solidFill>
            <a:schemeClr val="tx1"/>
          </a:solidFill>
          <a:latin typeface="+mn-lt"/>
          <a:ea typeface="+mn-ea"/>
          <a:cs typeface="+mn-cs"/>
        </a:defRPr>
      </a:lvl8pPr>
      <a:lvl9pPr marL="3657600" algn="l" defTabSz="914400" rtl="0">
        <a:defRPr sz="1800" kern="1200" dirty="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9.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image" Target="../media/image53.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7.xml"/><Relationship Id="rId16" Type="http://schemas.openxmlformats.org/officeDocument/2006/relationships/diagramColors" Target="../diagrams/colors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sv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80.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6.xml"/><Relationship Id="rId11" Type="http://schemas.openxmlformats.org/officeDocument/2006/relationships/image" Target="../media/image78.svg"/><Relationship Id="rId5" Type="http://schemas.openxmlformats.org/officeDocument/2006/relationships/diagramQuickStyle" Target="../diagrams/quickStyle6.xml"/><Relationship Id="rId10" Type="http://schemas.openxmlformats.org/officeDocument/2006/relationships/image" Target="../media/image77.png"/><Relationship Id="rId4" Type="http://schemas.openxmlformats.org/officeDocument/2006/relationships/diagramLayout" Target="../diagrams/layout6.xml"/><Relationship Id="rId9" Type="http://schemas.openxmlformats.org/officeDocument/2006/relationships/image" Target="../media/image44.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chart" Target="../charts/chart1.xml"/><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52.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31.xml"/><Relationship Id="rId5" Type="http://schemas.openxmlformats.org/officeDocument/2006/relationships/image" Target="../media/image96.png"/><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9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6.png"/><Relationship Id="rId7" Type="http://schemas.openxmlformats.org/officeDocument/2006/relationships/image" Target="../media/image103.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14.png"/><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9.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7.xml"/><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21.png"/><Relationship Id="rId4" Type="http://schemas.openxmlformats.org/officeDocument/2006/relationships/image" Target="../media/image120.png"/></Relationships>
</file>

<file path=ppt/slides/_rels/slide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7.xml"/><Relationship Id="rId4" Type="http://schemas.openxmlformats.org/officeDocument/2006/relationships/image" Target="../media/image126.png"/></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8.xml"/><Relationship Id="rId5" Type="http://schemas.openxmlformats.org/officeDocument/2006/relationships/image" Target="../media/image126.png"/><Relationship Id="rId4" Type="http://schemas.openxmlformats.org/officeDocument/2006/relationships/image" Target="../media/image129.png"/></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7.xml"/><Relationship Id="rId4" Type="http://schemas.openxmlformats.org/officeDocument/2006/relationships/image" Target="../media/image136.png"/></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7.xml"/><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7.xml"/><Relationship Id="rId4" Type="http://schemas.openxmlformats.org/officeDocument/2006/relationships/image" Target="../media/image14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7.xml"/><Relationship Id="rId4" Type="http://schemas.openxmlformats.org/officeDocument/2006/relationships/image" Target="../media/image145.png"/></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C46D28-29D1-32F0-9519-9213335DB299}"/>
            </a:ext>
          </a:extLst>
        </p:cNvPr>
        <p:cNvGrpSpPr/>
        <p:nvPr/>
      </p:nvGrpSpPr>
      <p:grpSpPr>
        <a:xfrm>
          <a:off x="0" y="0"/>
          <a:ext cx="0" cy="0"/>
          <a:chOff x="0" y="0"/>
          <a:chExt cx="0" cy="0"/>
        </a:xfrm>
      </p:grpSpPr>
      <p:sp>
        <p:nvSpPr>
          <p:cNvPr id="8" name="QuadreDeText 7">
            <a:extLst>
              <a:ext uri="{FF2B5EF4-FFF2-40B4-BE49-F238E27FC236}">
                <a16:creationId xmlns:a16="http://schemas.microsoft.com/office/drawing/2014/main" id="{1AACACC7-6295-A213-A799-C01EC8DAE097}"/>
              </a:ext>
            </a:extLst>
          </p:cNvPr>
          <p:cNvSpPr txBox="1"/>
          <p:nvPr/>
        </p:nvSpPr>
        <p:spPr>
          <a:xfrm>
            <a:off x="2260121" y="2239811"/>
            <a:ext cx="8845680" cy="584775"/>
          </a:xfrm>
          <a:prstGeom prst="rect">
            <a:avLst/>
          </a:prstGeom>
          <a:noFill/>
        </p:spPr>
        <p:txBody>
          <a:bodyPr wrap="square" rtlCol="0">
            <a:spAutoFit/>
          </a:bodyPr>
          <a:lstStyle/>
          <a:p>
            <a:r>
              <a:rPr lang="es-ES" sz="3200" b="1" i="1" dirty="0"/>
              <a:t>Salud Sexual y Reproductiva, y trasplante hepático</a:t>
            </a:r>
          </a:p>
        </p:txBody>
      </p:sp>
      <p:sp>
        <p:nvSpPr>
          <p:cNvPr id="9" name="QuadreDeText 8">
            <a:extLst>
              <a:ext uri="{FF2B5EF4-FFF2-40B4-BE49-F238E27FC236}">
                <a16:creationId xmlns:a16="http://schemas.microsoft.com/office/drawing/2014/main" id="{6D712AFB-4E21-086B-1F25-0486BD6F18A3}"/>
              </a:ext>
            </a:extLst>
          </p:cNvPr>
          <p:cNvSpPr txBox="1"/>
          <p:nvPr/>
        </p:nvSpPr>
        <p:spPr>
          <a:xfrm>
            <a:off x="2587714" y="3197815"/>
            <a:ext cx="4705020" cy="461665"/>
          </a:xfrm>
          <a:prstGeom prst="rect">
            <a:avLst/>
          </a:prstGeom>
          <a:noFill/>
        </p:spPr>
        <p:txBody>
          <a:bodyPr wrap="square" rtlCol="0">
            <a:spAutoFit/>
          </a:bodyPr>
          <a:lstStyle/>
          <a:p>
            <a:r>
              <a:rPr lang="es-ES" sz="2400" dirty="0"/>
              <a:t>Gloria Sánchez Antolín</a:t>
            </a:r>
          </a:p>
        </p:txBody>
      </p:sp>
      <p:sp>
        <p:nvSpPr>
          <p:cNvPr id="10" name="QuadreDeText 9">
            <a:extLst>
              <a:ext uri="{FF2B5EF4-FFF2-40B4-BE49-F238E27FC236}">
                <a16:creationId xmlns:a16="http://schemas.microsoft.com/office/drawing/2014/main" id="{B9A56707-1E09-7BF0-39E2-C086E29F4033}"/>
              </a:ext>
            </a:extLst>
          </p:cNvPr>
          <p:cNvSpPr txBox="1"/>
          <p:nvPr/>
        </p:nvSpPr>
        <p:spPr>
          <a:xfrm>
            <a:off x="2587714" y="4056207"/>
            <a:ext cx="4705020" cy="400110"/>
          </a:xfrm>
          <a:prstGeom prst="rect">
            <a:avLst/>
          </a:prstGeom>
          <a:noFill/>
        </p:spPr>
        <p:txBody>
          <a:bodyPr wrap="square" rtlCol="0">
            <a:spAutoFit/>
          </a:bodyPr>
          <a:lstStyle/>
          <a:p>
            <a:r>
              <a:rPr lang="es-ES" sz="2000" dirty="0"/>
              <a:t>Hospital Universitario Río </a:t>
            </a:r>
            <a:r>
              <a:rPr lang="es-ES" sz="2000" dirty="0" err="1"/>
              <a:t>Hortega</a:t>
            </a:r>
            <a:endParaRPr lang="es-ES" sz="2000" dirty="0"/>
          </a:p>
        </p:txBody>
      </p:sp>
      <p:grpSp>
        <p:nvGrpSpPr>
          <p:cNvPr id="34" name="Grupo 33">
            <a:extLst>
              <a:ext uri="{FF2B5EF4-FFF2-40B4-BE49-F238E27FC236}">
                <a16:creationId xmlns:a16="http://schemas.microsoft.com/office/drawing/2014/main" id="{599344DC-6F66-7262-F439-95412C0BC30A}"/>
              </a:ext>
            </a:extLst>
          </p:cNvPr>
          <p:cNvGrpSpPr>
            <a:grpSpLocks noGrp="1" noUngrp="1" noRot="1" noMove="1" noResize="1"/>
          </p:cNvGrpSpPr>
          <p:nvPr/>
        </p:nvGrpSpPr>
        <p:grpSpPr>
          <a:xfrm>
            <a:off x="-581152" y="6332744"/>
            <a:ext cx="6093994" cy="400110"/>
            <a:chOff x="-321843" y="6376403"/>
            <a:chExt cx="6093994" cy="400110"/>
          </a:xfrm>
        </p:grpSpPr>
        <p:sp>
          <p:nvSpPr>
            <p:cNvPr id="12" name="QuadreDeText 11">
              <a:extLst>
                <a:ext uri="{FF2B5EF4-FFF2-40B4-BE49-F238E27FC236}">
                  <a16:creationId xmlns:a16="http://schemas.microsoft.com/office/drawing/2014/main" id="{B2CD3CF9-B60F-D481-6031-D8C565AE800F}"/>
                </a:ext>
              </a:extLst>
            </p:cNvPr>
            <p:cNvSpPr txBox="1">
              <a:spLocks noGrp="1" noRot="1" noMove="1" noResize="1" noEditPoints="1" noAdjustHandles="1" noChangeArrowheads="1" noChangeShapeType="1"/>
            </p:cNvSpPr>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n 29" descr="Forma&#10;&#10;Descripción generada automáticamente con confianza media">
              <a:extLst>
                <a:ext uri="{FF2B5EF4-FFF2-40B4-BE49-F238E27FC236}">
                  <a16:creationId xmlns:a16="http://schemas.microsoft.com/office/drawing/2014/main" id="{B9AAC9DE-13D0-79B6-69D4-DA3D4A14E41F}"/>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pSp>
        <p:nvGrpSpPr>
          <p:cNvPr id="23" name="Grupo 22">
            <a:extLst>
              <a:ext uri="{FF2B5EF4-FFF2-40B4-BE49-F238E27FC236}">
                <a16:creationId xmlns:a16="http://schemas.microsoft.com/office/drawing/2014/main" id="{1F3BFC23-DF5A-8373-DF12-136327F33C1D}"/>
              </a:ext>
            </a:extLst>
          </p:cNvPr>
          <p:cNvGrpSpPr>
            <a:grpSpLocks noGrp="1" noUngrp="1" noRot="1" noMove="1" noResize="1"/>
          </p:cNvGrpSpPr>
          <p:nvPr/>
        </p:nvGrpSpPr>
        <p:grpSpPr>
          <a:xfrm>
            <a:off x="1774208" y="89715"/>
            <a:ext cx="9635320" cy="5561635"/>
            <a:chOff x="1774208" y="89715"/>
            <a:chExt cx="9635320" cy="5561635"/>
          </a:xfrm>
        </p:grpSpPr>
        <p:grpSp>
          <p:nvGrpSpPr>
            <p:cNvPr id="35" name="Grupo 34">
              <a:extLst>
                <a:ext uri="{FF2B5EF4-FFF2-40B4-BE49-F238E27FC236}">
                  <a16:creationId xmlns:a16="http://schemas.microsoft.com/office/drawing/2014/main" id="{5956A56D-8723-47E1-8639-E69E671AC77A}"/>
                </a:ext>
              </a:extLst>
            </p:cNvPr>
            <p:cNvGrpSpPr>
              <a:grpSpLocks noGrp="1" noUngrp="1" noRot="1" noMove="1" noResize="1"/>
            </p:cNvGrpSpPr>
            <p:nvPr/>
          </p:nvGrpSpPr>
          <p:grpSpPr>
            <a:xfrm>
              <a:off x="1892299" y="1603015"/>
              <a:ext cx="9517229" cy="4048335"/>
              <a:chOff x="1850917" y="2093157"/>
              <a:chExt cx="9903230" cy="4048335"/>
            </a:xfrm>
          </p:grpSpPr>
          <p:sp>
            <p:nvSpPr>
              <p:cNvPr id="6" name="Rectangle 5">
                <a:extLst>
                  <a:ext uri="{FF2B5EF4-FFF2-40B4-BE49-F238E27FC236}">
                    <a16:creationId xmlns:a16="http://schemas.microsoft.com/office/drawing/2014/main" id="{342D78A7-5F47-49B3-333A-53BB71F9C170}"/>
                  </a:ext>
                </a:extLst>
              </p:cNvPr>
              <p:cNvSpPr>
                <a:spLocks noGrp="1" noRot="1" noMove="1" noResize="1" noEditPoints="1" noAdjustHandles="1" noChangeArrowheads="1" noChangeShapeType="1"/>
              </p:cNvSpPr>
              <p:nvPr/>
            </p:nvSpPr>
            <p:spPr>
              <a:xfrm>
                <a:off x="1850917" y="2093157"/>
                <a:ext cx="9678369" cy="3816364"/>
              </a:xfrm>
              <a:prstGeom prst="rect">
                <a:avLst/>
              </a:prstGeom>
              <a:noFill/>
              <a:ln w="76200">
                <a:solidFill>
                  <a:srgbClr val="B5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236E4706-7886-998A-9BDC-5B90E265AC4D}"/>
                  </a:ext>
                </a:extLst>
              </p:cNvPr>
              <p:cNvSpPr>
                <a:spLocks noGrp="1" noRot="1" noMove="1" noResize="1" noEditPoints="1" noAdjustHandles="1" noChangeArrowheads="1" noChangeShapeType="1"/>
              </p:cNvSpPr>
              <p:nvPr/>
            </p:nvSpPr>
            <p:spPr>
              <a:xfrm>
                <a:off x="2075778" y="2325128"/>
                <a:ext cx="9678369" cy="3816364"/>
              </a:xfrm>
              <a:prstGeom prst="rect">
                <a:avLst/>
              </a:prstGeom>
              <a:noFill/>
              <a:ln w="76200">
                <a:solidFill>
                  <a:srgbClr val="00A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 name="Imagen 1" descr="Logotipo&#10;&#10;El contenido generado por IA puede ser incorrecto.">
              <a:extLst>
                <a:ext uri="{FF2B5EF4-FFF2-40B4-BE49-F238E27FC236}">
                  <a16:creationId xmlns:a16="http://schemas.microsoft.com/office/drawing/2014/main" id="{5229D832-E029-3C8B-29BF-3831CD5FF2C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53548"/>
            <a:stretch>
              <a:fillRect/>
            </a:stretch>
          </p:blipFill>
          <p:spPr bwMode="auto">
            <a:xfrm>
              <a:off x="1774208" y="89715"/>
              <a:ext cx="1434153" cy="1228725"/>
            </a:xfrm>
            <a:prstGeom prst="rect">
              <a:avLst/>
            </a:prstGeom>
            <a:noFill/>
          </p:spPr>
        </p:pic>
      </p:grpSp>
      <p:grpSp>
        <p:nvGrpSpPr>
          <p:cNvPr id="15" name="Grupo 14">
            <a:extLst>
              <a:ext uri="{FF2B5EF4-FFF2-40B4-BE49-F238E27FC236}">
                <a16:creationId xmlns:a16="http://schemas.microsoft.com/office/drawing/2014/main" id="{E3E1B371-500A-1CA2-3484-A5E4D08128BD}"/>
              </a:ext>
            </a:extLst>
          </p:cNvPr>
          <p:cNvGrpSpPr>
            <a:grpSpLocks noGrp="1" noUngrp="1" noRot="1" noMove="1" noResize="1"/>
          </p:cNvGrpSpPr>
          <p:nvPr/>
        </p:nvGrpSpPr>
        <p:grpSpPr>
          <a:xfrm>
            <a:off x="6536904" y="6161630"/>
            <a:ext cx="5111986" cy="592595"/>
            <a:chOff x="6948854" y="6151306"/>
            <a:chExt cx="5111986" cy="592595"/>
          </a:xfrm>
        </p:grpSpPr>
        <p:pic>
          <p:nvPicPr>
            <p:cNvPr id="4" name="Imagen 3" descr="Logotipo&#10;&#10;El contenido generado por IA puede ser incorrecto.">
              <a:extLst>
                <a:ext uri="{FF2B5EF4-FFF2-40B4-BE49-F238E27FC236}">
                  <a16:creationId xmlns:a16="http://schemas.microsoft.com/office/drawing/2014/main" id="{69EC9A2F-4ECA-3364-3130-3C548EF9381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948854" y="6151306"/>
              <a:ext cx="1376351" cy="557401"/>
            </a:xfrm>
            <a:prstGeom prst="rect">
              <a:avLst/>
            </a:prstGeom>
          </p:spPr>
        </p:pic>
        <p:pic>
          <p:nvPicPr>
            <p:cNvPr id="11" name="Imagen 10" descr="Imagen que contiene Texto&#10;&#10;El contenido generado por IA puede ser incorrecto.">
              <a:extLst>
                <a:ext uri="{FF2B5EF4-FFF2-40B4-BE49-F238E27FC236}">
                  <a16:creationId xmlns:a16="http://schemas.microsoft.com/office/drawing/2014/main" id="{51A7974B-B9E3-9BE0-B49A-3FCE6B8B2B4F}"/>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8561140" y="6201231"/>
              <a:ext cx="2005260" cy="484846"/>
            </a:xfrm>
            <a:prstGeom prst="rect">
              <a:avLst/>
            </a:prstGeom>
          </p:spPr>
        </p:pic>
        <p:pic>
          <p:nvPicPr>
            <p:cNvPr id="14" name="Imagen 13" descr="Logotipo, nombre de la empresa&#10;&#10;El contenido generado por IA puede ser incorrecto.">
              <a:extLst>
                <a:ext uri="{FF2B5EF4-FFF2-40B4-BE49-F238E27FC236}">
                  <a16:creationId xmlns:a16="http://schemas.microsoft.com/office/drawing/2014/main" id="{7E396095-4277-3B08-6256-74448D40DD6C}"/>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b="17323"/>
            <a:stretch>
              <a:fillRect/>
            </a:stretch>
          </p:blipFill>
          <p:spPr>
            <a:xfrm>
              <a:off x="10684489" y="6201231"/>
              <a:ext cx="1376351" cy="542670"/>
            </a:xfrm>
            <a:prstGeom prst="rect">
              <a:avLst/>
            </a:prstGeom>
          </p:spPr>
        </p:pic>
      </p:grpSp>
      <p:grpSp>
        <p:nvGrpSpPr>
          <p:cNvPr id="3" name="Grupo 2">
            <a:extLst>
              <a:ext uri="{FF2B5EF4-FFF2-40B4-BE49-F238E27FC236}">
                <a16:creationId xmlns:a16="http://schemas.microsoft.com/office/drawing/2014/main" id="{CEBFC5D6-F73C-1127-4FE3-935DBB2DB82A}"/>
              </a:ext>
            </a:extLst>
          </p:cNvPr>
          <p:cNvGrpSpPr>
            <a:grpSpLocks noGrp="1" noUngrp="1" noRot="1" noMove="1" noResize="1"/>
          </p:cNvGrpSpPr>
          <p:nvPr/>
        </p:nvGrpSpPr>
        <p:grpSpPr>
          <a:xfrm>
            <a:off x="86926" y="115481"/>
            <a:ext cx="11424607" cy="1161793"/>
            <a:chOff x="86926" y="115481"/>
            <a:chExt cx="11424607" cy="1161793"/>
          </a:xfrm>
        </p:grpSpPr>
        <p:pic>
          <p:nvPicPr>
            <p:cNvPr id="21" name="Imagen 20" descr="Forma&#10;&#10;El contenido generado por IA puede ser incorrecto.">
              <a:extLst>
                <a:ext uri="{FF2B5EF4-FFF2-40B4-BE49-F238E27FC236}">
                  <a16:creationId xmlns:a16="http://schemas.microsoft.com/office/drawing/2014/main" id="{80B9E03E-BC41-9EBF-A425-2E9E64748DB6}"/>
                </a:ext>
              </a:extLst>
            </p:cNvPr>
            <p:cNvPicPr>
              <a:picLocks noGrp="1" noRot="1" noChangeAspect="1" noMove="1" noResize="1" noEditPoints="1" noAdjustHandles="1" noChangeArrowheads="1" noChangeShapeType="1" noCrop="1"/>
            </p:cNvPicPr>
            <p:nvPr/>
          </p:nvPicPr>
          <p:blipFill>
            <a:blip r:embed="rId8">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27" name="Imagen 26">
              <a:extLst>
                <a:ext uri="{FF2B5EF4-FFF2-40B4-BE49-F238E27FC236}">
                  <a16:creationId xmlns:a16="http://schemas.microsoft.com/office/drawing/2014/main" id="{2B0646C4-569C-08F2-1CFF-ECF80328293E}"/>
                </a:ext>
              </a:extLst>
            </p:cNvPr>
            <p:cNvPicPr>
              <a:picLocks noGrp="1" noRot="1" noChangeAspect="1" noMove="1" noResize="1" noEditPoints="1" noAdjustHandles="1" noChangeArrowheads="1" noChangeShapeType="1" noCrop="1"/>
            </p:cNvPicPr>
            <p:nvPr/>
          </p:nvPicPr>
          <p:blipFill>
            <a:blip r:embed="rId9"/>
            <a:stretch>
              <a:fillRect/>
            </a:stretch>
          </p:blipFill>
          <p:spPr>
            <a:xfrm>
              <a:off x="1856096" y="115481"/>
              <a:ext cx="2217969" cy="1161793"/>
            </a:xfrm>
            <a:prstGeom prst="rect">
              <a:avLst/>
            </a:prstGeom>
          </p:spPr>
        </p:pic>
        <p:pic>
          <p:nvPicPr>
            <p:cNvPr id="32" name="Imagen 31">
              <a:extLst>
                <a:ext uri="{FF2B5EF4-FFF2-40B4-BE49-F238E27FC236}">
                  <a16:creationId xmlns:a16="http://schemas.microsoft.com/office/drawing/2014/main" id="{D8E623CA-A98E-1B53-17D9-FE185559AAEC}"/>
                </a:ext>
              </a:extLst>
            </p:cNvPr>
            <p:cNvPicPr>
              <a:picLocks noGrp="1" noRot="1" noChangeAspect="1" noMove="1" noResize="1" noEditPoints="1" noAdjustHandles="1" noChangeArrowheads="1" noChangeShapeType="1" noCrop="1"/>
            </p:cNvPicPr>
            <p:nvPr/>
          </p:nvPicPr>
          <p:blipFill>
            <a:blip r:embed="rId10"/>
            <a:stretch>
              <a:fillRect/>
            </a:stretch>
          </p:blipFill>
          <p:spPr>
            <a:xfrm>
              <a:off x="4127756" y="426292"/>
              <a:ext cx="1167575" cy="823142"/>
            </a:xfrm>
            <a:prstGeom prst="rect">
              <a:avLst/>
            </a:prstGeom>
          </p:spPr>
        </p:pic>
        <p:pic>
          <p:nvPicPr>
            <p:cNvPr id="37" name="Imagen 36" descr="Imagen que contiene Texto&#10;&#10;El contenido generado por IA puede ser incorrecto.">
              <a:extLst>
                <a:ext uri="{FF2B5EF4-FFF2-40B4-BE49-F238E27FC236}">
                  <a16:creationId xmlns:a16="http://schemas.microsoft.com/office/drawing/2014/main" id="{8948E45C-38B1-5AD9-735A-0E54A65763C7}"/>
                </a:ext>
              </a:extLst>
            </p:cNvPr>
            <p:cNvPicPr>
              <a:picLocks noGrp="1" noRot="1" noChangeAspect="1" noMove="1" noResize="1" noEditPoints="1" noAdjustHandles="1" noChangeArrowheads="1" noChangeShapeType="1" noCrop="1"/>
            </p:cNvPicPr>
            <p:nvPr/>
          </p:nvPicPr>
          <p:blipFill>
            <a:blip r:embed="rId11">
              <a:alphaModFix/>
              <a:extLst>
                <a:ext uri="{28A0092B-C50C-407E-A947-70E740481C1C}">
                  <a14:useLocalDpi xmlns:a14="http://schemas.microsoft.com/office/drawing/2010/main" val="0"/>
                </a:ext>
              </a:extLst>
            </a:blip>
            <a:stretch>
              <a:fillRect/>
            </a:stretch>
          </p:blipFill>
          <p:spPr>
            <a:xfrm>
              <a:off x="9733495" y="752527"/>
              <a:ext cx="1778038" cy="466085"/>
            </a:xfrm>
            <a:prstGeom prst="rect">
              <a:avLst/>
            </a:prstGeom>
          </p:spPr>
        </p:pic>
      </p:grpSp>
    </p:spTree>
    <p:extLst>
      <p:ext uri="{BB962C8B-B14F-4D97-AF65-F5344CB8AC3E}">
        <p14:creationId xmlns:p14="http://schemas.microsoft.com/office/powerpoint/2010/main" val="384549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F18E9-0C6B-2B13-43CC-72B3273CDA28}"/>
            </a:ext>
          </a:extLst>
        </p:cNvPr>
        <p:cNvGrpSpPr/>
        <p:nvPr/>
      </p:nvGrpSpPr>
      <p:grpSpPr>
        <a:xfrm>
          <a:off x="0" y="0"/>
          <a:ext cx="0" cy="0"/>
          <a:chOff x="0" y="0"/>
          <a:chExt cx="0" cy="0"/>
        </a:xfrm>
      </p:grpSpPr>
      <p:pic>
        <p:nvPicPr>
          <p:cNvPr id="4" name="Imagen 3" descr="Gráfico, Gráfico de barras&#10;&#10;El contenido generado por IA puede ser incorrecto.">
            <a:extLst>
              <a:ext uri="{FF2B5EF4-FFF2-40B4-BE49-F238E27FC236}">
                <a16:creationId xmlns:a16="http://schemas.microsoft.com/office/drawing/2014/main" id="{CDB675A4-D334-2C33-3504-DC84AF9E92F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071" y="609062"/>
            <a:ext cx="9616703" cy="5996468"/>
          </a:xfrm>
          <a:prstGeom prst="rect">
            <a:avLst/>
          </a:prstGeom>
        </p:spPr>
      </p:pic>
      <p:sp>
        <p:nvSpPr>
          <p:cNvPr id="6" name="CuadroTexto 5">
            <a:extLst>
              <a:ext uri="{FF2B5EF4-FFF2-40B4-BE49-F238E27FC236}">
                <a16:creationId xmlns:a16="http://schemas.microsoft.com/office/drawing/2014/main" id="{33BEFFC4-863A-C8DE-82CD-BE110F0D3E4D}"/>
              </a:ext>
            </a:extLst>
          </p:cNvPr>
          <p:cNvSpPr txBox="1"/>
          <p:nvPr/>
        </p:nvSpPr>
        <p:spPr>
          <a:xfrm>
            <a:off x="4345998" y="2153288"/>
            <a:ext cx="126509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p = 0,0440</a:t>
            </a:r>
          </a:p>
        </p:txBody>
      </p:sp>
      <p:sp>
        <p:nvSpPr>
          <p:cNvPr id="2" name="Rectángulo 1">
            <a:extLst>
              <a:ext uri="{FF2B5EF4-FFF2-40B4-BE49-F238E27FC236}">
                <a16:creationId xmlns:a16="http://schemas.microsoft.com/office/drawing/2014/main" id="{C5CFE23C-3D88-49D0-5E43-9E4D99449BBB}"/>
              </a:ext>
            </a:extLst>
          </p:cNvPr>
          <p:cNvSpPr/>
          <p:nvPr/>
        </p:nvSpPr>
        <p:spPr>
          <a:xfrm>
            <a:off x="1779443" y="2386260"/>
            <a:ext cx="1265093" cy="34430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444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ráfico de respuestas de formularios. Título de la pregunta: Su satisfacción con su vida sexual en los últimos 6 meses es:. Número de respuestas: 23 respuestas.">
            <a:extLst>
              <a:ext uri="{FF2B5EF4-FFF2-40B4-BE49-F238E27FC236}">
                <a16:creationId xmlns:a16="http://schemas.microsoft.com/office/drawing/2014/main" id="{4FE02657-F33F-56C4-1402-5567C3488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08" y="138112"/>
            <a:ext cx="6922492" cy="329088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ráfico de respuestas de formularios. Título de la pregunta: Tiene alguno de los siguientes síntomas que afectan a la sexualidad. Marque todas las que procedan. Número de respuestas: 23 respuestas.">
            <a:extLst>
              <a:ext uri="{FF2B5EF4-FFF2-40B4-BE49-F238E27FC236}">
                <a16:creationId xmlns:a16="http://schemas.microsoft.com/office/drawing/2014/main" id="{B20F9E1F-3494-2E8B-9747-0F4C0AF2635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773" y="2919866"/>
            <a:ext cx="6808027" cy="364601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B67114DF-1022-0F08-05B6-FFCCDA73FDC5}"/>
              </a:ext>
            </a:extLst>
          </p:cNvPr>
          <p:cNvPicPr>
            <a:picLocks noChangeAspect="1"/>
          </p:cNvPicPr>
          <p:nvPr/>
        </p:nvPicPr>
        <p:blipFill>
          <a:blip r:embed="rId4"/>
          <a:stretch>
            <a:fillRect/>
          </a:stretch>
        </p:blipFill>
        <p:spPr>
          <a:xfrm>
            <a:off x="8499763" y="912560"/>
            <a:ext cx="2161310" cy="2161310"/>
          </a:xfrm>
          <a:prstGeom prst="rect">
            <a:avLst/>
          </a:prstGeom>
        </p:spPr>
      </p:pic>
      <p:sp>
        <p:nvSpPr>
          <p:cNvPr id="2" name="Rectángulo 1">
            <a:extLst>
              <a:ext uri="{FF2B5EF4-FFF2-40B4-BE49-F238E27FC236}">
                <a16:creationId xmlns:a16="http://schemas.microsoft.com/office/drawing/2014/main" id="{3633B974-F926-E8CA-4E86-488F62A6CF6C}"/>
              </a:ext>
            </a:extLst>
          </p:cNvPr>
          <p:cNvSpPr/>
          <p:nvPr/>
        </p:nvSpPr>
        <p:spPr>
          <a:xfrm>
            <a:off x="1193533" y="1078030"/>
            <a:ext cx="3580598" cy="199584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1037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1E6E9-A2F7-635B-5052-BDE30BCA751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B293C69-6599-3F3E-6A75-0D56D3C069A9}"/>
              </a:ext>
            </a:extLst>
          </p:cNvPr>
          <p:cNvSpPr>
            <a:spLocks noGrp="1"/>
          </p:cNvSpPr>
          <p:nvPr>
            <p:ph type="title"/>
          </p:nvPr>
        </p:nvSpPr>
        <p:spPr>
          <a:xfrm>
            <a:off x="838200" y="84571"/>
            <a:ext cx="10515600" cy="788266"/>
          </a:xfrm>
        </p:spPr>
        <p:txBody>
          <a:bodyPr/>
          <a:lstStyle/>
          <a:p>
            <a:r>
              <a:rPr lang="es-ES" dirty="0"/>
              <a:t>Conclusiones encuesta</a:t>
            </a:r>
          </a:p>
        </p:txBody>
      </p:sp>
      <p:sp>
        <p:nvSpPr>
          <p:cNvPr id="5" name="CuadroTexto 4">
            <a:extLst>
              <a:ext uri="{FF2B5EF4-FFF2-40B4-BE49-F238E27FC236}">
                <a16:creationId xmlns:a16="http://schemas.microsoft.com/office/drawing/2014/main" id="{4C112F85-25B8-FDC4-FE93-B534804758EB}"/>
              </a:ext>
            </a:extLst>
          </p:cNvPr>
          <p:cNvSpPr txBox="1"/>
          <p:nvPr/>
        </p:nvSpPr>
        <p:spPr>
          <a:xfrm>
            <a:off x="427759" y="872837"/>
            <a:ext cx="11336482" cy="5310043"/>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900" b="0" i="0" u="none" strike="noStrike" kern="1200" cap="none" spc="0" normalizeH="0" baseline="0" noProof="0" dirty="0">
                <a:ln>
                  <a:noFill/>
                </a:ln>
                <a:solidFill>
                  <a:prstClr val="black"/>
                </a:solidFill>
                <a:effectLst/>
                <a:uLnTx/>
                <a:uFillTx/>
                <a:latin typeface="Calibri" panose="020F0502020204030204"/>
                <a:ea typeface="+mn-ea"/>
                <a:cs typeface="+mn-cs"/>
              </a:rPr>
              <a:t>Existe un claro desacuerdo entre la percepción de los médicos y la de los pacientes respecto a la información recibida sobre salud sexual y reproductiva. Mientras la mayoría de los profesionales considera que ofrece esta información de forma adecuada, muchos pacientes refieren no haberla recibido o no recordarla.</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900" b="0" i="0" u="none" strike="noStrike" kern="1200" cap="none" spc="0" normalizeH="0" baseline="0" noProof="0" dirty="0">
                <a:ln>
                  <a:noFill/>
                </a:ln>
                <a:solidFill>
                  <a:prstClr val="black"/>
                </a:solidFill>
                <a:effectLst/>
                <a:uLnTx/>
                <a:uFillTx/>
                <a:latin typeface="Calibri" panose="020F0502020204030204"/>
                <a:ea typeface="+mn-ea"/>
                <a:cs typeface="+mn-cs"/>
              </a:rPr>
              <a:t>La anticoncepción y la fertilidad son áreas especialmente desatendidas, con un número importante de pacientes que no han sido suficientemente asesorados al respecto, a pesar de que algunos han tenido embarazos tras el trasplante.</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900" b="0" i="0" u="none" strike="noStrike" kern="1200" cap="none" spc="0" normalizeH="0" baseline="0" noProof="0" dirty="0">
                <a:ln>
                  <a:noFill/>
                </a:ln>
                <a:solidFill>
                  <a:prstClr val="black"/>
                </a:solidFill>
                <a:effectLst/>
                <a:uLnTx/>
                <a:uFillTx/>
                <a:latin typeface="Calibri" panose="020F0502020204030204"/>
                <a:ea typeface="+mn-ea"/>
                <a:cs typeface="+mn-cs"/>
              </a:rPr>
              <a:t>El nivel de satisfacción de los pacientes con la atención recibida en este ámbito es bajo, y muchos expresan su deseo de recibir más información. Los médicos muestran buena disposición a tratar estos temas, pero persisten dudas respecto al momento adecuado para abordarlos, el impacto de la medicación inmunosupresora y las opciones anticonceptivas más seguras.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900" b="0" i="0" u="none" strike="noStrike" kern="1200" cap="none" spc="0" normalizeH="0" baseline="0" noProof="0" dirty="0">
                <a:ln>
                  <a:noFill/>
                </a:ln>
                <a:solidFill>
                  <a:prstClr val="black"/>
                </a:solidFill>
                <a:effectLst/>
                <a:uLnTx/>
                <a:uFillTx/>
                <a:latin typeface="Calibri" panose="020F0502020204030204"/>
                <a:ea typeface="+mn-ea"/>
                <a:cs typeface="+mn-cs"/>
              </a:rPr>
              <a:t>La encuesta revela una necesidad urgente de incluir la salud sexual y reproductiva como parte integral del seguimiento postrasplante, tanto en la formación de profesionales como en la atención a los pacientes.</a:t>
            </a:r>
          </a:p>
        </p:txBody>
      </p:sp>
    </p:spTree>
    <p:extLst>
      <p:ext uri="{BB962C8B-B14F-4D97-AF65-F5344CB8AC3E}">
        <p14:creationId xmlns:p14="http://schemas.microsoft.com/office/powerpoint/2010/main" val="405796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74C700F-C8C9-3DA2-BEC7-205771CCE4EC}"/>
              </a:ext>
            </a:extLst>
          </p:cNvPr>
          <p:cNvSpPr>
            <a:spLocks noGrp="1"/>
          </p:cNvSpPr>
          <p:nvPr>
            <p:ph type="title"/>
          </p:nvPr>
        </p:nvSpPr>
        <p:spPr>
          <a:xfrm>
            <a:off x="838200" y="314325"/>
            <a:ext cx="10515600" cy="1325563"/>
          </a:xfrm>
        </p:spPr>
        <p:txBody>
          <a:bodyPr/>
          <a:lstStyle/>
          <a:p>
            <a:r>
              <a:rPr lang="es-ES" dirty="0">
                <a:solidFill>
                  <a:schemeClr val="accent1">
                    <a:lumMod val="50000"/>
                  </a:schemeClr>
                </a:solidFill>
              </a:rPr>
              <a:t>Agenda</a:t>
            </a:r>
          </a:p>
        </p:txBody>
      </p:sp>
      <p:sp>
        <p:nvSpPr>
          <p:cNvPr id="6" name="Marcador de contenido 5">
            <a:extLst>
              <a:ext uri="{FF2B5EF4-FFF2-40B4-BE49-F238E27FC236}">
                <a16:creationId xmlns:a16="http://schemas.microsoft.com/office/drawing/2014/main" id="{D1D71919-5AFB-7313-A280-CDF9A00815FB}"/>
              </a:ext>
            </a:extLst>
          </p:cNvPr>
          <p:cNvSpPr>
            <a:spLocks noGrp="1"/>
          </p:cNvSpPr>
          <p:nvPr>
            <p:ph type="subTitle" idx="4294967295"/>
          </p:nvPr>
        </p:nvSpPr>
        <p:spPr>
          <a:xfrm>
            <a:off x="1347356" y="1639888"/>
            <a:ext cx="9144000" cy="3612644"/>
          </a:xfrm>
        </p:spPr>
        <p:txBody>
          <a:bodyPr>
            <a:normAutofit/>
          </a:bodyPr>
          <a:lstStyle/>
          <a:p>
            <a:r>
              <a:rPr lang="es-ES" dirty="0"/>
              <a:t>Disfunción sexual en la cirrosis</a:t>
            </a:r>
          </a:p>
          <a:p>
            <a:r>
              <a:rPr lang="es-ES" dirty="0"/>
              <a:t>Fertilidad y embarazo en la cirrosis</a:t>
            </a:r>
          </a:p>
          <a:p>
            <a:r>
              <a:rPr lang="es-ES" dirty="0"/>
              <a:t>Riesgos del embarazo en la cirrosis</a:t>
            </a:r>
          </a:p>
          <a:p>
            <a:r>
              <a:rPr lang="es-ES" dirty="0"/>
              <a:t>Métodos anticonceptivos en la cirrosis</a:t>
            </a:r>
          </a:p>
          <a:p>
            <a:r>
              <a:rPr lang="es-ES" dirty="0"/>
              <a:t>Salud reproductiva en Trasplantados hepáticos </a:t>
            </a:r>
          </a:p>
          <a:p>
            <a:r>
              <a:rPr lang="es-ES" dirty="0"/>
              <a:t>Embarazo e inmunosupresión</a:t>
            </a:r>
          </a:p>
          <a:p>
            <a:r>
              <a:rPr lang="es-ES" dirty="0"/>
              <a:t>Lactancia en Trasplante Hepático</a:t>
            </a:r>
          </a:p>
          <a:p>
            <a:endParaRPr lang="es-ES" dirty="0"/>
          </a:p>
          <a:p>
            <a:endParaRPr lang="es-ES" dirty="0"/>
          </a:p>
          <a:p>
            <a:endParaRPr lang="es-ES" dirty="0"/>
          </a:p>
          <a:p>
            <a:endParaRPr lang="es-ES" dirty="0"/>
          </a:p>
        </p:txBody>
      </p:sp>
    </p:spTree>
    <p:extLst>
      <p:ext uri="{BB962C8B-B14F-4D97-AF65-F5344CB8AC3E}">
        <p14:creationId xmlns:p14="http://schemas.microsoft.com/office/powerpoint/2010/main" val="7355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94016-A3D1-F546-B03B-BA8E3BD18C7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305D97E-CCE3-8EF7-965B-50FF1C36AFF5}"/>
              </a:ext>
            </a:extLst>
          </p:cNvPr>
          <p:cNvSpPr>
            <a:spLocks noGrp="1"/>
          </p:cNvSpPr>
          <p:nvPr>
            <p:ph type="title"/>
          </p:nvPr>
        </p:nvSpPr>
        <p:spPr>
          <a:xfrm>
            <a:off x="247650" y="0"/>
            <a:ext cx="11944350" cy="951232"/>
          </a:xfrm>
        </p:spPr>
        <p:txBody>
          <a:bodyPr>
            <a:normAutofit/>
          </a:bodyPr>
          <a:lstStyle/>
          <a:p>
            <a:pPr algn="ctr"/>
            <a:r>
              <a:rPr lang="es-ES" sz="3600" dirty="0"/>
              <a:t>Fisiopatología de la disfunción sexual en la cirrosis</a:t>
            </a:r>
          </a:p>
        </p:txBody>
      </p:sp>
      <p:pic>
        <p:nvPicPr>
          <p:cNvPr id="7" name="Imagen 6">
            <a:extLst>
              <a:ext uri="{FF2B5EF4-FFF2-40B4-BE49-F238E27FC236}">
                <a16:creationId xmlns:a16="http://schemas.microsoft.com/office/drawing/2014/main" id="{8B05F154-431E-BD94-6833-149E8FD5086A}"/>
              </a:ext>
            </a:extLst>
          </p:cNvPr>
          <p:cNvPicPr>
            <a:picLocks noChangeAspect="1"/>
          </p:cNvPicPr>
          <p:nvPr/>
        </p:nvPicPr>
        <p:blipFill>
          <a:blip r:embed="rId3"/>
          <a:stretch>
            <a:fillRect/>
          </a:stretch>
        </p:blipFill>
        <p:spPr>
          <a:xfrm>
            <a:off x="1423335" y="1142681"/>
            <a:ext cx="9345329" cy="4572638"/>
          </a:xfrm>
          <a:prstGeom prst="rect">
            <a:avLst/>
          </a:prstGeom>
        </p:spPr>
      </p:pic>
      <p:sp>
        <p:nvSpPr>
          <p:cNvPr id="6" name="CuadroTexto 5">
            <a:extLst>
              <a:ext uri="{FF2B5EF4-FFF2-40B4-BE49-F238E27FC236}">
                <a16:creationId xmlns:a16="http://schemas.microsoft.com/office/drawing/2014/main" id="{4E559DA6-87E5-1936-A20B-9270264EB304}"/>
              </a:ext>
            </a:extLst>
          </p:cNvPr>
          <p:cNvSpPr txBox="1"/>
          <p:nvPr/>
        </p:nvSpPr>
        <p:spPr>
          <a:xfrm>
            <a:off x="4076698" y="5665841"/>
            <a:ext cx="1333500" cy="276999"/>
          </a:xfrm>
          <a:prstGeom prst="rect">
            <a:avLst/>
          </a:prstGeom>
          <a:solidFill>
            <a:srgbClr val="FF0000"/>
          </a:solidFill>
        </p:spPr>
        <p:txBody>
          <a:bodyPr wrap="square" rtlCol="0">
            <a:spAutoFit/>
          </a:bodyPr>
          <a:lstStyle/>
          <a:p>
            <a:pPr algn="ctr"/>
            <a:r>
              <a:rPr lang="es-ES" sz="1200" b="1" dirty="0">
                <a:solidFill>
                  <a:schemeClr val="bg1"/>
                </a:solidFill>
              </a:rPr>
              <a:t>Deseo Sexual</a:t>
            </a:r>
          </a:p>
        </p:txBody>
      </p:sp>
      <p:sp>
        <p:nvSpPr>
          <p:cNvPr id="13" name="CuadroTexto 12">
            <a:extLst>
              <a:ext uri="{FF2B5EF4-FFF2-40B4-BE49-F238E27FC236}">
                <a16:creationId xmlns:a16="http://schemas.microsoft.com/office/drawing/2014/main" id="{CF8722A6-3C0E-91A4-F44F-50EE052CA92D}"/>
              </a:ext>
            </a:extLst>
          </p:cNvPr>
          <p:cNvSpPr txBox="1"/>
          <p:nvPr/>
        </p:nvSpPr>
        <p:spPr>
          <a:xfrm>
            <a:off x="5543549" y="5676992"/>
            <a:ext cx="1333500" cy="276999"/>
          </a:xfrm>
          <a:prstGeom prst="rect">
            <a:avLst/>
          </a:prstGeom>
          <a:solidFill>
            <a:srgbClr val="FF0000"/>
          </a:solidFill>
        </p:spPr>
        <p:txBody>
          <a:bodyPr wrap="square" rtlCol="0">
            <a:spAutoFit/>
          </a:bodyPr>
          <a:lstStyle/>
          <a:p>
            <a:pPr algn="ctr"/>
            <a:r>
              <a:rPr lang="es-ES" sz="1200" b="1" dirty="0">
                <a:solidFill>
                  <a:schemeClr val="bg1"/>
                </a:solidFill>
              </a:rPr>
              <a:t>Disfunción </a:t>
            </a:r>
            <a:r>
              <a:rPr lang="es-ES" sz="1200" b="1" dirty="0" err="1">
                <a:solidFill>
                  <a:schemeClr val="bg1"/>
                </a:solidFill>
              </a:rPr>
              <a:t>erectil</a:t>
            </a:r>
            <a:endParaRPr lang="es-ES" sz="1200" b="1" dirty="0">
              <a:solidFill>
                <a:schemeClr val="bg1"/>
              </a:solidFill>
            </a:endParaRPr>
          </a:p>
        </p:txBody>
      </p:sp>
      <p:cxnSp>
        <p:nvCxnSpPr>
          <p:cNvPr id="15" name="Conector recto de flecha 14">
            <a:extLst>
              <a:ext uri="{FF2B5EF4-FFF2-40B4-BE49-F238E27FC236}">
                <a16:creationId xmlns:a16="http://schemas.microsoft.com/office/drawing/2014/main" id="{91E6F2BC-FA6B-8561-E073-4139ADE25D2B}"/>
              </a:ext>
            </a:extLst>
          </p:cNvPr>
          <p:cNvCxnSpPr>
            <a:cxnSpLocks/>
          </p:cNvCxnSpPr>
          <p:nvPr/>
        </p:nvCxnSpPr>
        <p:spPr>
          <a:xfrm>
            <a:off x="2495550" y="5057775"/>
            <a:ext cx="2466975" cy="571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3A447C32-A871-6295-8E9A-EBE868B48351}"/>
              </a:ext>
            </a:extLst>
          </p:cNvPr>
          <p:cNvCxnSpPr>
            <a:cxnSpLocks/>
          </p:cNvCxnSpPr>
          <p:nvPr/>
        </p:nvCxnSpPr>
        <p:spPr>
          <a:xfrm>
            <a:off x="5762625" y="4057650"/>
            <a:ext cx="0" cy="15721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57AD4DE8-54AE-9461-1F75-B42FA32C0902}"/>
              </a:ext>
            </a:extLst>
          </p:cNvPr>
          <p:cNvCxnSpPr>
            <a:cxnSpLocks/>
          </p:cNvCxnSpPr>
          <p:nvPr/>
        </p:nvCxnSpPr>
        <p:spPr>
          <a:xfrm flipH="1">
            <a:off x="6696075" y="5276850"/>
            <a:ext cx="2581275" cy="2966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Conector recto de flecha 2">
            <a:extLst>
              <a:ext uri="{FF2B5EF4-FFF2-40B4-BE49-F238E27FC236}">
                <a16:creationId xmlns:a16="http://schemas.microsoft.com/office/drawing/2014/main" id="{BF428963-482E-2B76-66BA-09EAB3B07A21}"/>
              </a:ext>
            </a:extLst>
          </p:cNvPr>
          <p:cNvCxnSpPr>
            <a:cxnSpLocks/>
          </p:cNvCxnSpPr>
          <p:nvPr/>
        </p:nvCxnSpPr>
        <p:spPr>
          <a:xfrm>
            <a:off x="4416136" y="5276850"/>
            <a:ext cx="914400" cy="2966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94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46CC0-9ACD-AE99-C17D-8A69E00C3F3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8FC059E-7E3D-B93B-7C97-D6BE03C73057}"/>
              </a:ext>
            </a:extLst>
          </p:cNvPr>
          <p:cNvPicPr>
            <a:picLocks noChangeAspect="1"/>
          </p:cNvPicPr>
          <p:nvPr/>
        </p:nvPicPr>
        <p:blipFill>
          <a:blip r:embed="rId3"/>
          <a:stretch>
            <a:fillRect/>
          </a:stretch>
        </p:blipFill>
        <p:spPr>
          <a:xfrm>
            <a:off x="2017504" y="85725"/>
            <a:ext cx="8480841" cy="6265825"/>
          </a:xfrm>
          <a:prstGeom prst="rect">
            <a:avLst/>
          </a:prstGeom>
        </p:spPr>
      </p:pic>
      <p:sp>
        <p:nvSpPr>
          <p:cNvPr id="7" name="CuadroTexto 6">
            <a:extLst>
              <a:ext uri="{FF2B5EF4-FFF2-40B4-BE49-F238E27FC236}">
                <a16:creationId xmlns:a16="http://schemas.microsoft.com/office/drawing/2014/main" id="{30B52A77-40CC-15FE-F3CB-98676197F929}"/>
              </a:ext>
            </a:extLst>
          </p:cNvPr>
          <p:cNvSpPr txBox="1"/>
          <p:nvPr/>
        </p:nvSpPr>
        <p:spPr>
          <a:xfrm>
            <a:off x="447673" y="6469618"/>
            <a:ext cx="11620501" cy="215444"/>
          </a:xfrm>
          <a:prstGeom prst="rect">
            <a:avLst/>
          </a:prstGeom>
          <a:noFill/>
        </p:spPr>
        <p:txBody>
          <a:bodyPr wrap="square">
            <a:spAutoFit/>
          </a:bodyPr>
          <a:lstStyle/>
          <a:p>
            <a:pPr algn="ctr"/>
            <a:r>
              <a:rPr lang="es-ES" sz="800" b="0" i="0" dirty="0">
                <a:solidFill>
                  <a:srgbClr val="1B1B1B"/>
                </a:solidFill>
                <a:effectLst/>
                <a:latin typeface="Roboto Mono Web"/>
              </a:rPr>
              <a:t>Ferrarese A, et </a:t>
            </a:r>
            <a:r>
              <a:rPr lang="es-ES" sz="800" dirty="0">
                <a:solidFill>
                  <a:srgbClr val="1B1B1B"/>
                </a:solidFill>
                <a:latin typeface="Roboto Mono Web"/>
              </a:rPr>
              <a:t>Al. </a:t>
            </a:r>
            <a:r>
              <a:rPr lang="es-ES" sz="800" b="0" i="0" dirty="0">
                <a:solidFill>
                  <a:srgbClr val="1B1B1B"/>
                </a:solidFill>
                <a:effectLst/>
                <a:latin typeface="Roboto Mono Web"/>
              </a:rPr>
              <a:t>Sexual </a:t>
            </a:r>
            <a:r>
              <a:rPr lang="es-ES" sz="800" b="0" i="0" dirty="0" err="1">
                <a:solidFill>
                  <a:srgbClr val="1B1B1B"/>
                </a:solidFill>
                <a:effectLst/>
                <a:latin typeface="Roboto Mono Web"/>
              </a:rPr>
              <a:t>health</a:t>
            </a:r>
            <a:r>
              <a:rPr lang="es-ES" sz="800" b="0" i="0" dirty="0">
                <a:solidFill>
                  <a:srgbClr val="1B1B1B"/>
                </a:solidFill>
                <a:effectLst/>
                <a:latin typeface="Roboto Mono Web"/>
              </a:rPr>
              <a:t> and </a:t>
            </a:r>
            <a:r>
              <a:rPr lang="es-ES" sz="800" b="0" i="0" dirty="0" err="1">
                <a:solidFill>
                  <a:srgbClr val="1B1B1B"/>
                </a:solidFill>
                <a:effectLst/>
                <a:latin typeface="Roboto Mono Web"/>
              </a:rPr>
              <a:t>function</a:t>
            </a:r>
            <a:r>
              <a:rPr lang="es-ES" sz="800" b="0" i="0" dirty="0">
                <a:solidFill>
                  <a:srgbClr val="1B1B1B"/>
                </a:solidFill>
                <a:effectLst/>
                <a:latin typeface="Roboto Mono Web"/>
              </a:rPr>
              <a:t> in </a:t>
            </a:r>
            <a:r>
              <a:rPr lang="es-ES" sz="800" b="0" i="0" dirty="0" err="1">
                <a:solidFill>
                  <a:srgbClr val="1B1B1B"/>
                </a:solidFill>
                <a:effectLst/>
                <a:latin typeface="Roboto Mono Web"/>
              </a:rPr>
              <a:t>liver</a:t>
            </a:r>
            <a:r>
              <a:rPr lang="es-ES" sz="800" b="0" i="0" dirty="0">
                <a:solidFill>
                  <a:srgbClr val="1B1B1B"/>
                </a:solidFill>
                <a:effectLst/>
                <a:latin typeface="Roboto Mono Web"/>
              </a:rPr>
              <a:t> </a:t>
            </a:r>
            <a:r>
              <a:rPr lang="es-ES" sz="800" b="0" i="0" dirty="0" err="1">
                <a:solidFill>
                  <a:srgbClr val="1B1B1B"/>
                </a:solidFill>
                <a:effectLst/>
                <a:latin typeface="Roboto Mono Web"/>
              </a:rPr>
              <a:t>disease</a:t>
            </a:r>
            <a:r>
              <a:rPr lang="es-ES" sz="800" b="0" i="0" dirty="0">
                <a:solidFill>
                  <a:srgbClr val="1B1B1B"/>
                </a:solidFill>
                <a:effectLst/>
                <a:latin typeface="Roboto Mono Web"/>
              </a:rPr>
              <a:t>. </a:t>
            </a:r>
            <a:r>
              <a:rPr lang="es-ES" sz="800" b="0" i="0" dirty="0" err="1">
                <a:solidFill>
                  <a:srgbClr val="1B1B1B"/>
                </a:solidFill>
                <a:effectLst/>
                <a:latin typeface="Roboto Mono Web"/>
              </a:rPr>
              <a:t>Hepatol</a:t>
            </a:r>
            <a:r>
              <a:rPr lang="es-ES" sz="800" b="0" i="0" dirty="0">
                <a:solidFill>
                  <a:srgbClr val="1B1B1B"/>
                </a:solidFill>
                <a:effectLst/>
                <a:latin typeface="Roboto Mono Web"/>
              </a:rPr>
              <a:t> </a:t>
            </a:r>
            <a:r>
              <a:rPr lang="es-ES" sz="800" b="0" i="0" dirty="0" err="1">
                <a:solidFill>
                  <a:srgbClr val="1B1B1B"/>
                </a:solidFill>
                <a:effectLst/>
                <a:latin typeface="Roboto Mono Web"/>
              </a:rPr>
              <a:t>Commun</a:t>
            </a:r>
            <a:r>
              <a:rPr lang="es-ES" sz="800" b="0" i="0" dirty="0">
                <a:solidFill>
                  <a:srgbClr val="1B1B1B"/>
                </a:solidFill>
                <a:effectLst/>
                <a:latin typeface="Roboto Mono Web"/>
              </a:rPr>
              <a:t>. 2025 </a:t>
            </a:r>
            <a:r>
              <a:rPr lang="es-ES" sz="800" b="0" i="0" dirty="0" err="1">
                <a:solidFill>
                  <a:srgbClr val="1B1B1B"/>
                </a:solidFill>
                <a:effectLst/>
                <a:latin typeface="Roboto Mono Web"/>
              </a:rPr>
              <a:t>Apr</a:t>
            </a:r>
            <a:r>
              <a:rPr lang="es-ES" sz="800" b="0" i="0" dirty="0">
                <a:solidFill>
                  <a:srgbClr val="1B1B1B"/>
                </a:solidFill>
                <a:effectLst/>
                <a:latin typeface="Roboto Mono Web"/>
              </a:rPr>
              <a:t> 3;9(4):e0691.</a:t>
            </a:r>
            <a:endParaRPr lang="es-ES" sz="800" dirty="0"/>
          </a:p>
        </p:txBody>
      </p:sp>
    </p:spTree>
    <p:extLst>
      <p:ext uri="{BB962C8B-B14F-4D97-AF65-F5344CB8AC3E}">
        <p14:creationId xmlns:p14="http://schemas.microsoft.com/office/powerpoint/2010/main" val="234105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334496"/>
            <a:ext cx="11620500" cy="854075"/>
          </a:xfrm>
        </p:spPr>
        <p:txBody>
          <a:bodyPr>
            <a:normAutofit/>
          </a:bodyPr>
          <a:lstStyle/>
          <a:p>
            <a:r>
              <a:rPr sz="3600" dirty="0" err="1"/>
              <a:t>Fertilidad</a:t>
            </a:r>
            <a:r>
              <a:rPr sz="3600" dirty="0"/>
              <a:t> y </a:t>
            </a:r>
            <a:r>
              <a:rPr sz="3600" dirty="0" err="1"/>
              <a:t>Resultados</a:t>
            </a:r>
            <a:r>
              <a:rPr sz="3600" dirty="0"/>
              <a:t> del </a:t>
            </a:r>
            <a:r>
              <a:rPr sz="3600" dirty="0" err="1"/>
              <a:t>Embarazo</a:t>
            </a:r>
            <a:r>
              <a:rPr sz="3600" dirty="0"/>
              <a:t> </a:t>
            </a:r>
            <a:r>
              <a:rPr sz="3600" dirty="0" err="1"/>
              <a:t>en</a:t>
            </a:r>
            <a:r>
              <a:rPr sz="3600" dirty="0"/>
              <a:t> Mujeres con </a:t>
            </a:r>
            <a:r>
              <a:rPr sz="3600" dirty="0" err="1"/>
              <a:t>Cirrosis</a:t>
            </a:r>
            <a:endParaRPr sz="3600" dirty="0"/>
          </a:p>
        </p:txBody>
      </p:sp>
      <p:sp>
        <p:nvSpPr>
          <p:cNvPr id="3" name="TextBox 2"/>
          <p:cNvSpPr txBox="1"/>
          <p:nvPr/>
        </p:nvSpPr>
        <p:spPr>
          <a:xfrm>
            <a:off x="603186" y="1610248"/>
            <a:ext cx="7793885" cy="3785652"/>
          </a:xfrm>
          <a:prstGeom prst="rect">
            <a:avLst/>
          </a:prstGeom>
          <a:noFill/>
        </p:spPr>
        <p:txBody>
          <a:bodyPr wrap="square">
            <a:spAutoFit/>
          </a:bodyPr>
          <a:lstStyle/>
          <a:p>
            <a:pPr>
              <a:defRPr sz="1600"/>
            </a:pPr>
            <a:r>
              <a:rPr sz="2800" dirty="0"/>
              <a:t>• Las </a:t>
            </a:r>
            <a:r>
              <a:rPr sz="2800" dirty="0" err="1"/>
              <a:t>tasas</a:t>
            </a:r>
            <a:r>
              <a:rPr sz="2800" dirty="0"/>
              <a:t> de </a:t>
            </a:r>
            <a:r>
              <a:rPr sz="2800" dirty="0" err="1"/>
              <a:t>parto</a:t>
            </a:r>
            <a:r>
              <a:rPr sz="2800" dirty="0"/>
              <a:t> son </a:t>
            </a:r>
            <a:r>
              <a:rPr sz="2800" dirty="0" err="1"/>
              <a:t>menores</a:t>
            </a:r>
            <a:r>
              <a:rPr sz="2800" dirty="0"/>
              <a:t> </a:t>
            </a:r>
            <a:r>
              <a:rPr sz="2800" dirty="0" err="1"/>
              <a:t>que</a:t>
            </a:r>
            <a:r>
              <a:rPr sz="2800" dirty="0"/>
              <a:t> </a:t>
            </a:r>
            <a:r>
              <a:rPr sz="2800" dirty="0" err="1"/>
              <a:t>en</a:t>
            </a:r>
            <a:r>
              <a:rPr sz="2800" dirty="0"/>
              <a:t> la población general:</a:t>
            </a:r>
            <a:endParaRPr sz="2400" dirty="0"/>
          </a:p>
          <a:p>
            <a:pPr lvl="2">
              <a:defRPr sz="1500"/>
            </a:pPr>
            <a:r>
              <a:rPr sz="2400" dirty="0"/>
              <a:t>   ◦ </a:t>
            </a:r>
            <a:r>
              <a:rPr sz="2400" dirty="0" err="1"/>
              <a:t>Cirrosis</a:t>
            </a:r>
            <a:r>
              <a:rPr sz="2400" dirty="0"/>
              <a:t> </a:t>
            </a:r>
            <a:r>
              <a:rPr sz="2400" dirty="0" err="1"/>
              <a:t>compensada</a:t>
            </a:r>
            <a:r>
              <a:rPr sz="2400" dirty="0"/>
              <a:t>: 17% </a:t>
            </a:r>
            <a:r>
              <a:rPr sz="2400" dirty="0" err="1"/>
              <a:t>menos</a:t>
            </a:r>
            <a:r>
              <a:rPr sz="2400" dirty="0"/>
              <a:t> </a:t>
            </a:r>
            <a:r>
              <a:rPr sz="2400" dirty="0" err="1"/>
              <a:t>partos</a:t>
            </a:r>
            <a:r>
              <a:rPr sz="2400" dirty="0"/>
              <a:t>.</a:t>
            </a:r>
          </a:p>
          <a:p>
            <a:pPr lvl="2">
              <a:defRPr sz="1500"/>
            </a:pPr>
            <a:r>
              <a:rPr sz="2400" dirty="0"/>
              <a:t>   ◦ </a:t>
            </a:r>
            <a:r>
              <a:rPr sz="2400" dirty="0" err="1"/>
              <a:t>Cirrosis</a:t>
            </a:r>
            <a:r>
              <a:rPr sz="2400" dirty="0"/>
              <a:t> </a:t>
            </a:r>
            <a:r>
              <a:rPr sz="2400" dirty="0" err="1"/>
              <a:t>descompensada</a:t>
            </a:r>
            <a:r>
              <a:rPr sz="2400" dirty="0"/>
              <a:t>: 34% </a:t>
            </a:r>
            <a:r>
              <a:rPr sz="2400" dirty="0" err="1"/>
              <a:t>menos</a:t>
            </a:r>
            <a:r>
              <a:rPr sz="2400" dirty="0"/>
              <a:t> </a:t>
            </a:r>
            <a:r>
              <a:rPr sz="2400" dirty="0" err="1"/>
              <a:t>partos</a:t>
            </a:r>
            <a:r>
              <a:rPr sz="2400" dirty="0"/>
              <a:t>.</a:t>
            </a:r>
          </a:p>
          <a:p>
            <a:pPr lvl="2">
              <a:defRPr sz="1500"/>
            </a:pPr>
            <a:endParaRPr lang="es-ES" sz="2800" dirty="0"/>
          </a:p>
          <a:p>
            <a:pPr>
              <a:defRPr sz="1500"/>
            </a:pPr>
            <a:r>
              <a:rPr sz="2800" dirty="0"/>
              <a:t>• </a:t>
            </a:r>
            <a:r>
              <a:rPr sz="2800" dirty="0" err="1"/>
              <a:t>Causas</a:t>
            </a:r>
            <a:r>
              <a:rPr sz="2800" dirty="0"/>
              <a:t>: </a:t>
            </a:r>
            <a:endParaRPr lang="es-ES" sz="2000" dirty="0"/>
          </a:p>
          <a:p>
            <a:pPr marL="1828800" lvl="3" indent="-457200">
              <a:buFont typeface="Courier New" panose="02070309020205020404" pitchFamily="49" charset="0"/>
              <a:buChar char="o"/>
              <a:defRPr sz="1500"/>
            </a:pPr>
            <a:r>
              <a:rPr lang="es-ES" sz="2000" dirty="0"/>
              <a:t>A</a:t>
            </a:r>
            <a:r>
              <a:rPr sz="2000" dirty="0" err="1"/>
              <a:t>lteraciones</a:t>
            </a:r>
            <a:r>
              <a:rPr sz="2000" dirty="0"/>
              <a:t> </a:t>
            </a:r>
            <a:r>
              <a:rPr sz="2000" dirty="0" err="1"/>
              <a:t>hormonales</a:t>
            </a:r>
            <a:endParaRPr lang="es-ES" sz="2000" dirty="0"/>
          </a:p>
          <a:p>
            <a:pPr marL="1828800" lvl="3" indent="-457200">
              <a:buFont typeface="Courier New" panose="02070309020205020404" pitchFamily="49" charset="0"/>
              <a:buChar char="o"/>
              <a:defRPr sz="1500"/>
            </a:pPr>
            <a:r>
              <a:rPr lang="es-ES" sz="2000" dirty="0"/>
              <a:t>A</a:t>
            </a:r>
            <a:r>
              <a:rPr sz="2000" dirty="0" err="1"/>
              <a:t>novulación</a:t>
            </a:r>
            <a:endParaRPr lang="es-ES" sz="2000" dirty="0"/>
          </a:p>
          <a:p>
            <a:pPr marL="1828800" lvl="3" indent="-457200">
              <a:buFont typeface="Courier New" panose="02070309020205020404" pitchFamily="49" charset="0"/>
              <a:buChar char="o"/>
              <a:defRPr sz="1500"/>
            </a:pPr>
            <a:r>
              <a:rPr lang="es-ES" sz="2000" dirty="0"/>
              <a:t>A</a:t>
            </a:r>
            <a:r>
              <a:rPr sz="2000" dirty="0" err="1"/>
              <a:t>menorrea</a:t>
            </a:r>
            <a:endParaRPr lang="es-ES" sz="2000" dirty="0"/>
          </a:p>
          <a:p>
            <a:pPr marL="1828800" lvl="3" indent="-457200">
              <a:buFont typeface="Courier New" panose="02070309020205020404" pitchFamily="49" charset="0"/>
              <a:buChar char="o"/>
              <a:defRPr sz="1500"/>
            </a:pPr>
            <a:r>
              <a:rPr lang="es-ES" sz="2000" dirty="0"/>
              <a:t>D</a:t>
            </a:r>
            <a:r>
              <a:rPr sz="2000" dirty="0" err="1"/>
              <a:t>eterioro</a:t>
            </a:r>
            <a:r>
              <a:rPr sz="2000" dirty="0"/>
              <a:t> del </a:t>
            </a:r>
            <a:r>
              <a:rPr sz="2000" dirty="0" err="1"/>
              <a:t>estado</a:t>
            </a:r>
            <a:r>
              <a:rPr sz="2000" dirty="0"/>
              <a:t> general</a:t>
            </a:r>
            <a:endParaRPr lang="es-ES" sz="2800" dirty="0"/>
          </a:p>
        </p:txBody>
      </p:sp>
      <p:sp>
        <p:nvSpPr>
          <p:cNvPr id="8" name="CuadroTexto 7">
            <a:extLst>
              <a:ext uri="{FF2B5EF4-FFF2-40B4-BE49-F238E27FC236}">
                <a16:creationId xmlns:a16="http://schemas.microsoft.com/office/drawing/2014/main" id="{2999DA4E-B166-01B5-5873-FEA43713A446}"/>
              </a:ext>
            </a:extLst>
          </p:cNvPr>
          <p:cNvSpPr txBox="1"/>
          <p:nvPr/>
        </p:nvSpPr>
        <p:spPr>
          <a:xfrm>
            <a:off x="2787362" y="6396027"/>
            <a:ext cx="9029702" cy="246221"/>
          </a:xfrm>
          <a:prstGeom prst="rect">
            <a:avLst/>
          </a:prstGeom>
          <a:noFill/>
        </p:spPr>
        <p:txBody>
          <a:bodyPr wrap="square">
            <a:spAutoFit/>
          </a:bodyPr>
          <a:lstStyle/>
          <a:p>
            <a:pPr>
              <a:defRPr sz="1200">
                <a:solidFill>
                  <a:srgbClr val="5A5A5A"/>
                </a:solidFill>
              </a:defRPr>
            </a:pPr>
            <a:r>
              <a:rPr lang="da-DK" sz="1000" dirty="0">
                <a:latin typeface="Bahnschrift" panose="020B0502040204020203" pitchFamily="34" charset="0"/>
              </a:rPr>
              <a:t> Westbrook et al., CGH 2011; Flemming et al., 2020; Huang et al., AJG 2022</a:t>
            </a:r>
          </a:p>
        </p:txBody>
      </p:sp>
      <p:pic>
        <p:nvPicPr>
          <p:cNvPr id="11" name="Gráfico 10" descr="Mujer embarazada contorno">
            <a:extLst>
              <a:ext uri="{FF2B5EF4-FFF2-40B4-BE49-F238E27FC236}">
                <a16:creationId xmlns:a16="http://schemas.microsoft.com/office/drawing/2014/main" id="{4B132307-96AB-90E0-14E9-A5DD132619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41484" y="4232910"/>
            <a:ext cx="1714500" cy="1714500"/>
          </a:xfrm>
          <a:prstGeom prst="rect">
            <a:avLst/>
          </a:prstGeom>
        </p:spPr>
      </p:pic>
      <p:pic>
        <p:nvPicPr>
          <p:cNvPr id="12" name="Gráfico 11" descr="Mujer embarazada contorno">
            <a:extLst>
              <a:ext uri="{FF2B5EF4-FFF2-40B4-BE49-F238E27FC236}">
                <a16:creationId xmlns:a16="http://schemas.microsoft.com/office/drawing/2014/main" id="{D9C5CF0F-C397-1F22-0C7B-3FFEB1EBF0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7562" y="1697529"/>
            <a:ext cx="1714500" cy="1714500"/>
          </a:xfrm>
          <a:prstGeom prst="rect">
            <a:avLst/>
          </a:prstGeom>
        </p:spPr>
      </p:pic>
      <p:sp>
        <p:nvSpPr>
          <p:cNvPr id="14" name="CuadroTexto 13">
            <a:extLst>
              <a:ext uri="{FF2B5EF4-FFF2-40B4-BE49-F238E27FC236}">
                <a16:creationId xmlns:a16="http://schemas.microsoft.com/office/drawing/2014/main" id="{F0038784-DAB8-F6AE-4B57-E610D0052BC2}"/>
              </a:ext>
            </a:extLst>
          </p:cNvPr>
          <p:cNvSpPr txBox="1"/>
          <p:nvPr/>
        </p:nvSpPr>
        <p:spPr>
          <a:xfrm>
            <a:off x="8366412" y="1240916"/>
            <a:ext cx="2566218"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sz="1800" dirty="0"/>
              <a:t>◦ Cirrosis compensada</a:t>
            </a:r>
            <a:endParaRPr lang="es-ES" dirty="0"/>
          </a:p>
        </p:txBody>
      </p:sp>
      <p:sp>
        <p:nvSpPr>
          <p:cNvPr id="15" name="CuadroTexto 14">
            <a:extLst>
              <a:ext uri="{FF2B5EF4-FFF2-40B4-BE49-F238E27FC236}">
                <a16:creationId xmlns:a16="http://schemas.microsoft.com/office/drawing/2014/main" id="{F75D6985-18AF-E071-4D27-D62C941794AA}"/>
              </a:ext>
            </a:extLst>
          </p:cNvPr>
          <p:cNvSpPr txBox="1"/>
          <p:nvPr/>
        </p:nvSpPr>
        <p:spPr>
          <a:xfrm>
            <a:off x="8348217" y="3746058"/>
            <a:ext cx="2584413"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sz="1800" dirty="0"/>
              <a:t>◦ Cirrosis descompensada</a:t>
            </a:r>
            <a:endParaRPr lang="es-ES" dirty="0"/>
          </a:p>
        </p:txBody>
      </p:sp>
      <p:sp>
        <p:nvSpPr>
          <p:cNvPr id="17" name="CuadroTexto 16">
            <a:extLst>
              <a:ext uri="{FF2B5EF4-FFF2-40B4-BE49-F238E27FC236}">
                <a16:creationId xmlns:a16="http://schemas.microsoft.com/office/drawing/2014/main" id="{B7EB9B79-2ABC-7EEA-EA5D-91425571D3C7}"/>
              </a:ext>
            </a:extLst>
          </p:cNvPr>
          <p:cNvSpPr txBox="1"/>
          <p:nvPr/>
        </p:nvSpPr>
        <p:spPr>
          <a:xfrm>
            <a:off x="10219024" y="2296233"/>
            <a:ext cx="713606" cy="369332"/>
          </a:xfrm>
          <a:prstGeom prst="rect">
            <a:avLst/>
          </a:prstGeom>
          <a:noFill/>
        </p:spPr>
        <p:txBody>
          <a:bodyPr wrap="square">
            <a:spAutoFit/>
          </a:bodyPr>
          <a:lstStyle/>
          <a:p>
            <a:r>
              <a:rPr lang="es-ES" sz="1800" dirty="0"/>
              <a:t>17%</a:t>
            </a:r>
            <a:endParaRPr lang="es-ES" dirty="0"/>
          </a:p>
        </p:txBody>
      </p:sp>
      <p:sp>
        <p:nvSpPr>
          <p:cNvPr id="18" name="CuadroTexto 17">
            <a:extLst>
              <a:ext uri="{FF2B5EF4-FFF2-40B4-BE49-F238E27FC236}">
                <a16:creationId xmlns:a16="http://schemas.microsoft.com/office/drawing/2014/main" id="{DB9E54E1-33A9-D66F-210C-5F81FCD688E0}"/>
              </a:ext>
            </a:extLst>
          </p:cNvPr>
          <p:cNvSpPr txBox="1"/>
          <p:nvPr/>
        </p:nvSpPr>
        <p:spPr>
          <a:xfrm>
            <a:off x="10454432" y="4745254"/>
            <a:ext cx="587400" cy="369332"/>
          </a:xfrm>
          <a:prstGeom prst="rect">
            <a:avLst/>
          </a:prstGeom>
          <a:noFill/>
        </p:spPr>
        <p:txBody>
          <a:bodyPr wrap="square">
            <a:spAutoFit/>
          </a:bodyPr>
          <a:lstStyle/>
          <a:p>
            <a:r>
              <a:rPr lang="es-ES" sz="1800" dirty="0"/>
              <a:t>34%</a:t>
            </a:r>
            <a:endParaRPr lang="es-ES" dirty="0"/>
          </a:p>
        </p:txBody>
      </p:sp>
      <p:sp>
        <p:nvSpPr>
          <p:cNvPr id="19" name="Flecha: hacia abajo 18">
            <a:extLst>
              <a:ext uri="{FF2B5EF4-FFF2-40B4-BE49-F238E27FC236}">
                <a16:creationId xmlns:a16="http://schemas.microsoft.com/office/drawing/2014/main" id="{65A177C7-558B-BE10-18BD-2F9829D7583D}"/>
              </a:ext>
            </a:extLst>
          </p:cNvPr>
          <p:cNvSpPr/>
          <p:nvPr/>
        </p:nvSpPr>
        <p:spPr>
          <a:xfrm>
            <a:off x="10147587" y="2394539"/>
            <a:ext cx="142875" cy="1846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Flecha: hacia abajo 19">
            <a:extLst>
              <a:ext uri="{FF2B5EF4-FFF2-40B4-BE49-F238E27FC236}">
                <a16:creationId xmlns:a16="http://schemas.microsoft.com/office/drawing/2014/main" id="{3C99809C-8956-E5E3-6688-D6040A603E47}"/>
              </a:ext>
            </a:extLst>
          </p:cNvPr>
          <p:cNvSpPr/>
          <p:nvPr/>
        </p:nvSpPr>
        <p:spPr>
          <a:xfrm>
            <a:off x="10311557" y="4831614"/>
            <a:ext cx="142875" cy="1846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Imagen 20">
            <a:extLst>
              <a:ext uri="{FF2B5EF4-FFF2-40B4-BE49-F238E27FC236}">
                <a16:creationId xmlns:a16="http://schemas.microsoft.com/office/drawing/2014/main" id="{CB589BD1-85CB-5C5A-E853-E03BB8B156B5}"/>
              </a:ext>
            </a:extLst>
          </p:cNvPr>
          <p:cNvPicPr>
            <a:picLocks noChangeAspect="1"/>
          </p:cNvPicPr>
          <p:nvPr/>
        </p:nvPicPr>
        <p:blipFill>
          <a:blip r:embed="rId5">
            <a:clrChange>
              <a:clrFrom>
                <a:srgbClr val="FFFFFF"/>
              </a:clrFrom>
              <a:clrTo>
                <a:srgbClr val="FFFFFF">
                  <a:alpha val="0"/>
                </a:srgbClr>
              </a:clrTo>
            </a:clrChange>
          </a:blip>
          <a:srcRect l="3704" t="30927" r="50293" b="24150"/>
          <a:stretch>
            <a:fillRect/>
          </a:stretch>
        </p:blipFill>
        <p:spPr>
          <a:xfrm>
            <a:off x="9485786" y="2429406"/>
            <a:ext cx="460201" cy="299598"/>
          </a:xfrm>
          <a:prstGeom prst="rect">
            <a:avLst/>
          </a:prstGeom>
        </p:spPr>
      </p:pic>
      <p:pic>
        <p:nvPicPr>
          <p:cNvPr id="22" name="Imagen 21">
            <a:extLst>
              <a:ext uri="{FF2B5EF4-FFF2-40B4-BE49-F238E27FC236}">
                <a16:creationId xmlns:a16="http://schemas.microsoft.com/office/drawing/2014/main" id="{0707AF8E-3762-3CE4-54AC-164CCD5687E6}"/>
              </a:ext>
            </a:extLst>
          </p:cNvPr>
          <p:cNvPicPr>
            <a:picLocks noChangeAspect="1"/>
          </p:cNvPicPr>
          <p:nvPr/>
        </p:nvPicPr>
        <p:blipFill>
          <a:blip r:embed="rId5">
            <a:clrChange>
              <a:clrFrom>
                <a:srgbClr val="FFFFFF"/>
              </a:clrFrom>
              <a:clrTo>
                <a:srgbClr val="FFFFFF">
                  <a:alpha val="0"/>
                </a:srgbClr>
              </a:clrTo>
            </a:clrChange>
          </a:blip>
          <a:srcRect l="3704" t="30927" r="50293" b="24150"/>
          <a:stretch>
            <a:fillRect/>
          </a:stretch>
        </p:blipFill>
        <p:spPr>
          <a:xfrm>
            <a:off x="9549818" y="4901348"/>
            <a:ext cx="460201" cy="299598"/>
          </a:xfrm>
          <a:prstGeom prst="rect">
            <a:avLst/>
          </a:prstGeom>
        </p:spPr>
      </p:pic>
      <p:sp>
        <p:nvSpPr>
          <p:cNvPr id="5" name="CuadroTexto 4">
            <a:extLst>
              <a:ext uri="{FF2B5EF4-FFF2-40B4-BE49-F238E27FC236}">
                <a16:creationId xmlns:a16="http://schemas.microsoft.com/office/drawing/2014/main" id="{DF757C73-523C-3E68-15F1-43E8B1E31DCB}"/>
              </a:ext>
            </a:extLst>
          </p:cNvPr>
          <p:cNvSpPr txBox="1"/>
          <p:nvPr/>
        </p:nvSpPr>
        <p:spPr>
          <a:xfrm>
            <a:off x="2787362" y="6154118"/>
            <a:ext cx="6385212" cy="246221"/>
          </a:xfrm>
          <a:prstGeom prst="rect">
            <a:avLst/>
          </a:prstGeom>
          <a:noFill/>
        </p:spPr>
        <p:txBody>
          <a:bodyPr wrap="square">
            <a:spAutoFit/>
          </a:bodyPr>
          <a:lstStyle/>
          <a:p>
            <a:r>
              <a:rPr lang="nb-NO" sz="1000" dirty="0">
                <a:latin typeface="Bahnschrift" panose="020B0502040204020203" pitchFamily="34" charset="0"/>
              </a:rPr>
              <a:t>Flemming J. et al., Gastroenterology 2020</a:t>
            </a:r>
            <a:endParaRPr lang="es-ES" sz="1000" dirty="0">
              <a:latin typeface="Bahnschrift"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A9CBA18-0D72-7A5A-8FD8-654ECA733197}"/>
              </a:ext>
            </a:extLst>
          </p:cNvPr>
          <p:cNvSpPr>
            <a:spLocks noGrp="1"/>
          </p:cNvSpPr>
          <p:nvPr>
            <p:ph type="title"/>
          </p:nvPr>
        </p:nvSpPr>
        <p:spPr>
          <a:xfrm>
            <a:off x="838200" y="153984"/>
            <a:ext cx="10515600" cy="454485"/>
          </a:xfrm>
        </p:spPr>
        <p:txBody>
          <a:bodyPr>
            <a:normAutofit fontScale="90000"/>
          </a:bodyPr>
          <a:lstStyle/>
          <a:p>
            <a:pPr algn="ctr"/>
            <a:r>
              <a:rPr sz="3600" dirty="0" err="1"/>
              <a:t>Resultados</a:t>
            </a:r>
            <a:r>
              <a:rPr sz="3600" dirty="0"/>
              <a:t> del </a:t>
            </a:r>
            <a:r>
              <a:rPr sz="3600" dirty="0" err="1"/>
              <a:t>Embarazo</a:t>
            </a:r>
            <a:r>
              <a:rPr sz="3600" dirty="0"/>
              <a:t> </a:t>
            </a:r>
            <a:r>
              <a:rPr sz="3600" dirty="0" err="1"/>
              <a:t>en</a:t>
            </a:r>
            <a:r>
              <a:rPr sz="3600" dirty="0"/>
              <a:t> Mujeres con </a:t>
            </a:r>
            <a:r>
              <a:rPr sz="3600" dirty="0" err="1"/>
              <a:t>Cirrosis</a:t>
            </a:r>
            <a:endParaRPr sz="3600" dirty="0"/>
          </a:p>
        </p:txBody>
      </p:sp>
      <p:sp>
        <p:nvSpPr>
          <p:cNvPr id="8" name="CuadroTexto 7">
            <a:extLst>
              <a:ext uri="{FF2B5EF4-FFF2-40B4-BE49-F238E27FC236}">
                <a16:creationId xmlns:a16="http://schemas.microsoft.com/office/drawing/2014/main" id="{1062E7E7-CA95-A43D-5E8D-9BC9AC805BE8}"/>
              </a:ext>
            </a:extLst>
          </p:cNvPr>
          <p:cNvSpPr txBox="1"/>
          <p:nvPr/>
        </p:nvSpPr>
        <p:spPr>
          <a:xfrm>
            <a:off x="1404935" y="1872148"/>
            <a:ext cx="4798220" cy="3927357"/>
          </a:xfrm>
          <a:prstGeom prst="rect">
            <a:avLst/>
          </a:prstGeom>
          <a:noFill/>
        </p:spPr>
        <p:txBody>
          <a:bodyPr wrap="square">
            <a:spAutoFit/>
          </a:bodyPr>
          <a:lstStyle/>
          <a:p>
            <a:pPr>
              <a:lnSpc>
                <a:spcPct val="150000"/>
              </a:lnSpc>
              <a:buNone/>
            </a:pPr>
            <a:r>
              <a:rPr lang="es-ES" sz="2400" b="1" dirty="0"/>
              <a:t>🔹 Complicaciones maternas:</a:t>
            </a:r>
          </a:p>
          <a:p>
            <a:pPr>
              <a:lnSpc>
                <a:spcPct val="150000"/>
              </a:lnSpc>
              <a:buFont typeface="Arial" panose="020B0604020202020204" pitchFamily="34" charset="0"/>
              <a:buChar char="•"/>
            </a:pPr>
            <a:r>
              <a:rPr lang="es-ES" b="1" dirty="0"/>
              <a:t>↑ Preeclampsia, eclampsia y síndrome HELLP</a:t>
            </a:r>
          </a:p>
          <a:p>
            <a:pPr>
              <a:lnSpc>
                <a:spcPct val="150000"/>
              </a:lnSpc>
              <a:buFont typeface="Arial" panose="020B0604020202020204" pitchFamily="34" charset="0"/>
              <a:buChar char="•"/>
            </a:pPr>
            <a:r>
              <a:rPr lang="es-ES" b="1" dirty="0"/>
              <a:t>↑ Hemorragia posparto</a:t>
            </a:r>
          </a:p>
          <a:p>
            <a:pPr>
              <a:lnSpc>
                <a:spcPct val="150000"/>
              </a:lnSpc>
              <a:buFont typeface="Arial" panose="020B0604020202020204" pitchFamily="34" charset="0"/>
              <a:buChar char="•"/>
            </a:pPr>
            <a:r>
              <a:rPr lang="es-ES" b="1" dirty="0"/>
              <a:t>↑ Parto prematuro</a:t>
            </a:r>
          </a:p>
          <a:p>
            <a:pPr>
              <a:lnSpc>
                <a:spcPct val="150000"/>
              </a:lnSpc>
              <a:buFont typeface="Arial" panose="020B0604020202020204" pitchFamily="34" charset="0"/>
              <a:buChar char="•"/>
            </a:pPr>
            <a:r>
              <a:rPr lang="es-ES" b="1" dirty="0"/>
              <a:t>Mortalidad materna &lt;2% (&gt;50%histórico </a:t>
            </a:r>
          </a:p>
          <a:p>
            <a:pPr>
              <a:lnSpc>
                <a:spcPct val="150000"/>
              </a:lnSpc>
              <a:buFont typeface="Arial" panose="020B0604020202020204" pitchFamily="34" charset="0"/>
              <a:buChar char="•"/>
            </a:pPr>
            <a:r>
              <a:rPr lang="es-ES" b="1" dirty="0"/>
              <a:t> HDA por VE la complicación más frecuente</a:t>
            </a:r>
          </a:p>
          <a:p>
            <a:pPr>
              <a:lnSpc>
                <a:spcPct val="150000"/>
              </a:lnSpc>
              <a:buFont typeface="Arial" panose="020B0604020202020204" pitchFamily="34" charset="0"/>
              <a:buChar char="•"/>
            </a:pPr>
            <a:r>
              <a:rPr lang="es-ES" b="1" dirty="0"/>
              <a:t> Mayor riesgo de descompensación si:</a:t>
            </a:r>
          </a:p>
          <a:p>
            <a:pPr marL="742950" lvl="1" indent="-285750">
              <a:lnSpc>
                <a:spcPct val="150000"/>
              </a:lnSpc>
              <a:buFont typeface="Wingdings" panose="05000000000000000000" pitchFamily="2" charset="2"/>
              <a:buChar char="ü"/>
            </a:pPr>
            <a:r>
              <a:rPr lang="es-ES" b="1" dirty="0"/>
              <a:t> Historia de descompensación previa</a:t>
            </a:r>
          </a:p>
          <a:p>
            <a:pPr marL="742950" lvl="1" indent="-285750">
              <a:lnSpc>
                <a:spcPct val="150000"/>
              </a:lnSpc>
              <a:buFont typeface="Wingdings" panose="05000000000000000000" pitchFamily="2" charset="2"/>
              <a:buChar char="ü"/>
            </a:pPr>
            <a:r>
              <a:rPr lang="es-ES" b="1" dirty="0"/>
              <a:t>MELD ≥10 antes del embarazo</a:t>
            </a:r>
          </a:p>
        </p:txBody>
      </p:sp>
      <p:sp>
        <p:nvSpPr>
          <p:cNvPr id="10" name="CuadroTexto 9">
            <a:extLst>
              <a:ext uri="{FF2B5EF4-FFF2-40B4-BE49-F238E27FC236}">
                <a16:creationId xmlns:a16="http://schemas.microsoft.com/office/drawing/2014/main" id="{AC7F162A-D2FE-0EE2-E882-8349C0A14960}"/>
              </a:ext>
            </a:extLst>
          </p:cNvPr>
          <p:cNvSpPr txBox="1"/>
          <p:nvPr/>
        </p:nvSpPr>
        <p:spPr>
          <a:xfrm>
            <a:off x="838201" y="860658"/>
            <a:ext cx="10515599" cy="923330"/>
          </a:xfrm>
          <a:prstGeom prst="rect">
            <a:avLst/>
          </a:prstGeom>
          <a:noFill/>
        </p:spPr>
        <p:txBody>
          <a:bodyPr wrap="square">
            <a:spAutoFit/>
          </a:bodyPr>
          <a:lstStyle/>
          <a:p>
            <a:pPr>
              <a:buNone/>
            </a:pPr>
            <a:r>
              <a:rPr lang="es-ES" dirty="0"/>
              <a:t>La </a:t>
            </a:r>
            <a:r>
              <a:rPr lang="es-ES" b="1" dirty="0"/>
              <a:t>cirrosis durante el embarazo</a:t>
            </a:r>
            <a:r>
              <a:rPr lang="es-ES" dirty="0"/>
              <a:t> se asocia con un </a:t>
            </a:r>
            <a:r>
              <a:rPr lang="es-ES" b="1" dirty="0"/>
              <a:t>mayor riesgo de eventos maternos y perinatales</a:t>
            </a:r>
            <a:r>
              <a:rPr lang="es-ES" dirty="0"/>
              <a:t>, incluso después de ajustar por edad, raza, embarazo múltiple, nivel socioeconómico, comorbilidades metabólicas pregestacionales y estado de seguro médico.</a:t>
            </a:r>
          </a:p>
        </p:txBody>
      </p:sp>
      <p:sp>
        <p:nvSpPr>
          <p:cNvPr id="12" name="CuadroTexto 11">
            <a:extLst>
              <a:ext uri="{FF2B5EF4-FFF2-40B4-BE49-F238E27FC236}">
                <a16:creationId xmlns:a16="http://schemas.microsoft.com/office/drawing/2014/main" id="{9FA66BB4-B73A-4712-EF56-BF13FA8BFEBC}"/>
              </a:ext>
            </a:extLst>
          </p:cNvPr>
          <p:cNvSpPr txBox="1"/>
          <p:nvPr/>
        </p:nvSpPr>
        <p:spPr>
          <a:xfrm>
            <a:off x="6203155" y="1977653"/>
            <a:ext cx="5988845" cy="309636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Complicaciones obstétricas y neonatales:</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Colestasis intrahepática del embarazo</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Inducción del trabajo de parto</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Parto prematuro</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Infecciones puerperales</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Recién nacidos grandes para la edad gestacional</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Síndrome de dificultad respiratoria neonatal</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EF0BC6C0-8A79-2D18-54EE-78D4B13231B3}"/>
              </a:ext>
            </a:extLst>
          </p:cNvPr>
          <p:cNvSpPr txBox="1"/>
          <p:nvPr/>
        </p:nvSpPr>
        <p:spPr>
          <a:xfrm>
            <a:off x="5406435" y="6473183"/>
            <a:ext cx="7115174" cy="369332"/>
          </a:xfrm>
          <a:prstGeom prst="rect">
            <a:avLst/>
          </a:prstGeom>
          <a:noFill/>
        </p:spPr>
        <p:txBody>
          <a:bodyPr wrap="square">
            <a:spAutoFit/>
          </a:bodyPr>
          <a:lstStyle/>
          <a:p>
            <a:pPr>
              <a:buNone/>
            </a:pPr>
            <a:r>
              <a:rPr lang="es-ES" sz="900" i="1" dirty="0"/>
              <a:t>Huang A. et al., American </a:t>
            </a:r>
            <a:r>
              <a:rPr lang="es-ES" sz="900" i="1" dirty="0" err="1"/>
              <a:t>Journal</a:t>
            </a:r>
            <a:r>
              <a:rPr lang="es-ES" sz="900" i="1" dirty="0"/>
              <a:t> </a:t>
            </a:r>
            <a:r>
              <a:rPr lang="es-ES" sz="900" i="1" dirty="0" err="1"/>
              <a:t>of</a:t>
            </a:r>
            <a:r>
              <a:rPr lang="es-ES" sz="900" i="1" dirty="0"/>
              <a:t> </a:t>
            </a:r>
            <a:r>
              <a:rPr lang="es-ES" sz="900" i="1" dirty="0" err="1"/>
              <a:t>Gastroenterology</a:t>
            </a:r>
            <a:r>
              <a:rPr lang="es-ES" sz="900" i="1" dirty="0"/>
              <a:t> 2022</a:t>
            </a:r>
            <a:br>
              <a:rPr lang="es-ES" sz="900" dirty="0"/>
            </a:br>
            <a:r>
              <a:rPr lang="es-ES" sz="900" i="1" dirty="0"/>
              <a:t>Flemming J. et al., </a:t>
            </a:r>
            <a:r>
              <a:rPr lang="es-ES" sz="900" i="1" dirty="0" err="1"/>
              <a:t>Gastroenterology</a:t>
            </a:r>
            <a:r>
              <a:rPr lang="es-ES" sz="900" i="1" dirty="0"/>
              <a:t> 2020</a:t>
            </a:r>
            <a:endParaRPr lang="es-ES" sz="900" dirty="0"/>
          </a:p>
        </p:txBody>
      </p:sp>
      <p:pic>
        <p:nvPicPr>
          <p:cNvPr id="16" name="Gráfico 15" descr="Reloj despertador con relleno sólido">
            <a:extLst>
              <a:ext uri="{FF2B5EF4-FFF2-40B4-BE49-F238E27FC236}">
                <a16:creationId xmlns:a16="http://schemas.microsoft.com/office/drawing/2014/main" id="{FFCF95DD-705A-266E-E4B0-22F9B825AA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776" y="3336136"/>
            <a:ext cx="781004" cy="781004"/>
          </a:xfrm>
          <a:prstGeom prst="rect">
            <a:avLst/>
          </a:prstGeom>
        </p:spPr>
      </p:pic>
      <p:pic>
        <p:nvPicPr>
          <p:cNvPr id="18" name="Gráfico 17" descr="Agua con relleno sólido">
            <a:extLst>
              <a:ext uri="{FF2B5EF4-FFF2-40B4-BE49-F238E27FC236}">
                <a16:creationId xmlns:a16="http://schemas.microsoft.com/office/drawing/2014/main" id="{3EE13CE5-D478-3F9B-5072-FCD93E8A1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909" y="2705261"/>
            <a:ext cx="525139" cy="525139"/>
          </a:xfrm>
          <a:prstGeom prst="rect">
            <a:avLst/>
          </a:prstGeom>
        </p:spPr>
      </p:pic>
      <p:pic>
        <p:nvPicPr>
          <p:cNvPr id="20" name="Imagen 19">
            <a:extLst>
              <a:ext uri="{FF2B5EF4-FFF2-40B4-BE49-F238E27FC236}">
                <a16:creationId xmlns:a16="http://schemas.microsoft.com/office/drawing/2014/main" id="{2FE40019-40A5-F055-E9BE-3EA3FEDC8B9C}"/>
              </a:ext>
            </a:extLst>
          </p:cNvPr>
          <p:cNvPicPr>
            <a:picLocks noChangeAspect="1"/>
          </p:cNvPicPr>
          <p:nvPr/>
        </p:nvPicPr>
        <p:blipFill>
          <a:blip r:embed="rId7">
            <a:clrChange>
              <a:clrFrom>
                <a:srgbClr val="FFFFFF"/>
              </a:clrFrom>
              <a:clrTo>
                <a:srgbClr val="FFFFFF">
                  <a:alpha val="0"/>
                </a:srgbClr>
              </a:clrTo>
            </a:clrChange>
            <a:duotone>
              <a:prstClr val="black"/>
              <a:schemeClr val="accent3">
                <a:tint val="45000"/>
                <a:satMod val="400000"/>
              </a:schemeClr>
            </a:duotone>
          </a:blip>
          <a:stretch>
            <a:fillRect/>
          </a:stretch>
        </p:blipFill>
        <p:spPr>
          <a:xfrm>
            <a:off x="197895" y="1948751"/>
            <a:ext cx="1335169" cy="764167"/>
          </a:xfrm>
          <a:prstGeom prst="rect">
            <a:avLst/>
          </a:prstGeom>
        </p:spPr>
      </p:pic>
      <p:sp>
        <p:nvSpPr>
          <p:cNvPr id="21" name="CuadroTexto 20">
            <a:extLst>
              <a:ext uri="{FF2B5EF4-FFF2-40B4-BE49-F238E27FC236}">
                <a16:creationId xmlns:a16="http://schemas.microsoft.com/office/drawing/2014/main" id="{528F3EB0-66F5-AD4B-E128-40D95EAE87A6}"/>
              </a:ext>
            </a:extLst>
          </p:cNvPr>
          <p:cNvSpPr txBox="1"/>
          <p:nvPr/>
        </p:nvSpPr>
        <p:spPr>
          <a:xfrm>
            <a:off x="4058614" y="5379710"/>
            <a:ext cx="4503391" cy="83958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400" dirty="0"/>
              <a:t>Mortalidad materna y perinatal &lt;1%</a:t>
            </a:r>
          </a:p>
        </p:txBody>
      </p:sp>
    </p:spTree>
    <p:extLst>
      <p:ext uri="{BB962C8B-B14F-4D97-AF65-F5344CB8AC3E}">
        <p14:creationId xmlns:p14="http://schemas.microsoft.com/office/powerpoint/2010/main" val="341742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5E24FD10-2AA2-98F1-10B4-A18D56DCC228}"/>
              </a:ext>
            </a:extLst>
          </p:cNvPr>
          <p:cNvSpPr>
            <a:spLocks noGrp="1"/>
          </p:cNvSpPr>
          <p:nvPr>
            <p:ph type="title"/>
          </p:nvPr>
        </p:nvSpPr>
        <p:spPr>
          <a:xfrm>
            <a:off x="838200" y="0"/>
            <a:ext cx="10515600" cy="860693"/>
          </a:xfrm>
        </p:spPr>
        <p:txBody>
          <a:bodyPr/>
          <a:lstStyle/>
          <a:p>
            <a:pPr algn="ctr"/>
            <a:r>
              <a:rPr lang="es-ES" dirty="0"/>
              <a:t>Varices esofágicas en el embarazo</a:t>
            </a:r>
          </a:p>
        </p:txBody>
      </p:sp>
      <p:sp>
        <p:nvSpPr>
          <p:cNvPr id="14" name="CuadroTexto 13">
            <a:extLst>
              <a:ext uri="{FF2B5EF4-FFF2-40B4-BE49-F238E27FC236}">
                <a16:creationId xmlns:a16="http://schemas.microsoft.com/office/drawing/2014/main" id="{FAF924AE-7A8A-8B4A-3347-0407155E16C9}"/>
              </a:ext>
            </a:extLst>
          </p:cNvPr>
          <p:cNvSpPr txBox="1"/>
          <p:nvPr/>
        </p:nvSpPr>
        <p:spPr>
          <a:xfrm>
            <a:off x="5902510" y="1762100"/>
            <a:ext cx="2512826" cy="378565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ES" sz="2400" b="1" dirty="0">
                <a:solidFill>
                  <a:schemeClr val="bg1"/>
                </a:solidFill>
              </a:rPr>
              <a:t>Consecuencias Clínicas</a:t>
            </a:r>
          </a:p>
          <a:p>
            <a:pPr algn="ctr"/>
            <a:endParaRPr lang="es-ES" sz="2400" dirty="0">
              <a:solidFill>
                <a:schemeClr val="bg1"/>
              </a:solidFill>
            </a:endParaRPr>
          </a:p>
          <a:p>
            <a:pPr algn="ctr"/>
            <a:r>
              <a:rPr lang="es-ES" sz="2400" dirty="0">
                <a:solidFill>
                  <a:schemeClr val="bg1"/>
                </a:solidFill>
              </a:rPr>
              <a:t>Tamaño VE y </a:t>
            </a:r>
          </a:p>
          <a:p>
            <a:pPr algn="ctr"/>
            <a:r>
              <a:rPr lang="es-ES" sz="2400" dirty="0">
                <a:solidFill>
                  <a:schemeClr val="bg1"/>
                </a:solidFill>
              </a:rPr>
              <a:t>Riesgo hemorragia</a:t>
            </a:r>
          </a:p>
          <a:p>
            <a:pPr algn="ctr"/>
            <a:endParaRPr lang="es-ES" sz="2400" dirty="0">
              <a:solidFill>
                <a:schemeClr val="bg1"/>
              </a:solidFill>
            </a:endParaRPr>
          </a:p>
          <a:p>
            <a:pPr algn="ctr"/>
            <a:r>
              <a:rPr lang="es-ES" sz="2400" dirty="0">
                <a:solidFill>
                  <a:schemeClr val="bg1"/>
                </a:solidFill>
              </a:rPr>
              <a:t>Ascitis</a:t>
            </a:r>
          </a:p>
          <a:p>
            <a:pPr algn="ctr"/>
            <a:endParaRPr lang="es-ES" sz="2400" dirty="0">
              <a:solidFill>
                <a:schemeClr val="bg1"/>
              </a:solidFill>
            </a:endParaRPr>
          </a:p>
          <a:p>
            <a:pPr algn="ctr"/>
            <a:r>
              <a:rPr lang="es-ES" sz="2400" dirty="0">
                <a:solidFill>
                  <a:schemeClr val="bg1"/>
                </a:solidFill>
              </a:rPr>
              <a:t>Encefalopatía Hepática</a:t>
            </a:r>
          </a:p>
        </p:txBody>
      </p:sp>
      <p:grpSp>
        <p:nvGrpSpPr>
          <p:cNvPr id="18" name="Grupo 17">
            <a:extLst>
              <a:ext uri="{FF2B5EF4-FFF2-40B4-BE49-F238E27FC236}">
                <a16:creationId xmlns:a16="http://schemas.microsoft.com/office/drawing/2014/main" id="{6C7CB6DF-B2C9-3366-5846-A49FAD4414C0}"/>
              </a:ext>
            </a:extLst>
          </p:cNvPr>
          <p:cNvGrpSpPr/>
          <p:nvPr/>
        </p:nvGrpSpPr>
        <p:grpSpPr>
          <a:xfrm>
            <a:off x="-1227847" y="979695"/>
            <a:ext cx="8128000" cy="5418667"/>
            <a:chOff x="-413737" y="1129064"/>
            <a:chExt cx="8128000" cy="5418667"/>
          </a:xfrm>
        </p:grpSpPr>
        <p:grpSp>
          <p:nvGrpSpPr>
            <p:cNvPr id="15" name="Grupo 14">
              <a:extLst>
                <a:ext uri="{FF2B5EF4-FFF2-40B4-BE49-F238E27FC236}">
                  <a16:creationId xmlns:a16="http://schemas.microsoft.com/office/drawing/2014/main" id="{522F900E-9808-DABE-0EFE-9DA4BF41EE23}"/>
                </a:ext>
              </a:extLst>
            </p:cNvPr>
            <p:cNvGrpSpPr/>
            <p:nvPr/>
          </p:nvGrpSpPr>
          <p:grpSpPr>
            <a:xfrm>
              <a:off x="-413737" y="1129064"/>
              <a:ext cx="8128000" cy="5418667"/>
              <a:chOff x="-795396" y="1033326"/>
              <a:chExt cx="8128000" cy="5418667"/>
            </a:xfrm>
          </p:grpSpPr>
          <p:graphicFrame>
            <p:nvGraphicFramePr>
              <p:cNvPr id="2" name="Diagrama 1">
                <a:extLst>
                  <a:ext uri="{FF2B5EF4-FFF2-40B4-BE49-F238E27FC236}">
                    <a16:creationId xmlns:a16="http://schemas.microsoft.com/office/drawing/2014/main" id="{964714E9-16BA-F8E6-BCD7-6F8371564BD9}"/>
                  </a:ext>
                </a:extLst>
              </p:cNvPr>
              <p:cNvGraphicFramePr/>
              <p:nvPr>
                <p:extLst>
                  <p:ext uri="{D42A27DB-BD31-4B8C-83A1-F6EECF244321}">
                    <p14:modId xmlns:p14="http://schemas.microsoft.com/office/powerpoint/2010/main" val="1705670164"/>
                  </p:ext>
                </p:extLst>
              </p:nvPr>
            </p:nvGraphicFramePr>
            <p:xfrm>
              <a:off x="-795396" y="10333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Conector recto de flecha 5">
                <a:extLst>
                  <a:ext uri="{FF2B5EF4-FFF2-40B4-BE49-F238E27FC236}">
                    <a16:creationId xmlns:a16="http://schemas.microsoft.com/office/drawing/2014/main" id="{F757ED42-C7E0-FA02-075A-BCE764ECDE3B}"/>
                  </a:ext>
                </a:extLst>
              </p:cNvPr>
              <p:cNvCxnSpPr/>
              <p:nvPr/>
            </p:nvCxnSpPr>
            <p:spPr>
              <a:xfrm flipV="1">
                <a:off x="4848447" y="3115340"/>
                <a:ext cx="0" cy="31366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3F3D5756-8B03-9848-1F70-81033E330890}"/>
                  </a:ext>
                </a:extLst>
              </p:cNvPr>
              <p:cNvCxnSpPr/>
              <p:nvPr/>
            </p:nvCxnSpPr>
            <p:spPr>
              <a:xfrm flipV="1">
                <a:off x="4033284" y="5555217"/>
                <a:ext cx="0" cy="31366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937E7200-AD33-D08E-E874-E7C8998E7540}"/>
                  </a:ext>
                </a:extLst>
              </p:cNvPr>
              <p:cNvCxnSpPr>
                <a:cxnSpLocks/>
              </p:cNvCxnSpPr>
              <p:nvPr/>
            </p:nvCxnSpPr>
            <p:spPr>
              <a:xfrm rot="10800000" flipV="1">
                <a:off x="666749" y="3025537"/>
                <a:ext cx="0" cy="31366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Conector recto de flecha 15">
              <a:extLst>
                <a:ext uri="{FF2B5EF4-FFF2-40B4-BE49-F238E27FC236}">
                  <a16:creationId xmlns:a16="http://schemas.microsoft.com/office/drawing/2014/main" id="{D72E7086-584B-9490-E842-1BB4F7EEB511}"/>
                </a:ext>
              </a:extLst>
            </p:cNvPr>
            <p:cNvCxnSpPr/>
            <p:nvPr/>
          </p:nvCxnSpPr>
          <p:spPr>
            <a:xfrm flipV="1">
              <a:off x="3011446" y="1701209"/>
              <a:ext cx="0" cy="31366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7A789A8D-6C02-9398-FA60-9591C62E0035}"/>
                </a:ext>
              </a:extLst>
            </p:cNvPr>
            <p:cNvCxnSpPr/>
            <p:nvPr/>
          </p:nvCxnSpPr>
          <p:spPr>
            <a:xfrm flipV="1">
              <a:off x="1852497" y="5583670"/>
              <a:ext cx="0" cy="31366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CuadroTexto 18">
            <a:extLst>
              <a:ext uri="{FF2B5EF4-FFF2-40B4-BE49-F238E27FC236}">
                <a16:creationId xmlns:a16="http://schemas.microsoft.com/office/drawing/2014/main" id="{A8DB195D-B130-8A79-4E74-F2331B99ED31}"/>
              </a:ext>
            </a:extLst>
          </p:cNvPr>
          <p:cNvSpPr txBox="1"/>
          <p:nvPr/>
        </p:nvSpPr>
        <p:spPr>
          <a:xfrm>
            <a:off x="2558259" y="6541491"/>
            <a:ext cx="7676708" cy="246221"/>
          </a:xfrm>
          <a:prstGeom prst="rect">
            <a:avLst/>
          </a:prstGeom>
          <a:noFill/>
        </p:spPr>
        <p:txBody>
          <a:bodyPr wrap="square" rtlCol="0">
            <a:spAutoFit/>
          </a:bodyPr>
          <a:lstStyle/>
          <a:p>
            <a:r>
              <a:rPr lang="es-ES" sz="1000" dirty="0"/>
              <a:t>AASLD Reproductive </a:t>
            </a:r>
            <a:r>
              <a:rPr lang="es-ES" sz="1000" dirty="0" err="1"/>
              <a:t>Health</a:t>
            </a:r>
            <a:r>
              <a:rPr lang="es-ES" sz="1000" dirty="0"/>
              <a:t> and </a:t>
            </a:r>
            <a:r>
              <a:rPr lang="es-ES" sz="1000" dirty="0" err="1"/>
              <a:t>liver</a:t>
            </a:r>
            <a:r>
              <a:rPr lang="es-ES" sz="1000" dirty="0"/>
              <a:t> </a:t>
            </a:r>
            <a:r>
              <a:rPr lang="es-ES" sz="1000" dirty="0" err="1"/>
              <a:t>Disease</a:t>
            </a:r>
            <a:r>
              <a:rPr lang="es-ES" sz="1000" dirty="0"/>
              <a:t> </a:t>
            </a:r>
            <a:r>
              <a:rPr lang="es-ES" sz="1000" dirty="0" err="1"/>
              <a:t>Guidance</a:t>
            </a:r>
            <a:r>
              <a:rPr lang="es-ES" sz="1000" dirty="0"/>
              <a:t> 2021</a:t>
            </a:r>
          </a:p>
        </p:txBody>
      </p:sp>
      <p:sp>
        <p:nvSpPr>
          <p:cNvPr id="21" name="CuadroTexto 20">
            <a:extLst>
              <a:ext uri="{FF2B5EF4-FFF2-40B4-BE49-F238E27FC236}">
                <a16:creationId xmlns:a16="http://schemas.microsoft.com/office/drawing/2014/main" id="{3081B5A6-CFFD-3C35-2B7B-5F897DB24D69}"/>
              </a:ext>
            </a:extLst>
          </p:cNvPr>
          <p:cNvSpPr txBox="1"/>
          <p:nvPr/>
        </p:nvSpPr>
        <p:spPr>
          <a:xfrm>
            <a:off x="8635896" y="1808266"/>
            <a:ext cx="3198142"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a:t>HDA por VE: Hasta 20% mortalidad materna</a:t>
            </a:r>
          </a:p>
          <a:p>
            <a:endParaRPr lang="es-ES" dirty="0"/>
          </a:p>
          <a:p>
            <a:pPr algn="ctr"/>
            <a:r>
              <a:rPr lang="es-ES" b="1" dirty="0"/>
              <a:t>MOMENTOS DE MAYOR RIESGO</a:t>
            </a:r>
          </a:p>
          <a:p>
            <a:pPr marL="285750" indent="-285750">
              <a:buFontTx/>
              <a:buChar char="-"/>
            </a:pPr>
            <a:r>
              <a:rPr lang="es-ES" b="1" dirty="0"/>
              <a:t>2ª Trimestre:</a:t>
            </a:r>
          </a:p>
          <a:p>
            <a:pPr marL="742950" lvl="1" indent="-285750">
              <a:buFontTx/>
              <a:buChar char="-"/>
            </a:pPr>
            <a:r>
              <a:rPr lang="es-ES" dirty="0"/>
              <a:t>Expansión Volumen</a:t>
            </a:r>
          </a:p>
          <a:p>
            <a:pPr marL="742950" lvl="1" indent="-285750">
              <a:buFontTx/>
              <a:buChar char="-"/>
            </a:pPr>
            <a:r>
              <a:rPr lang="es-ES" dirty="0"/>
              <a:t>Crecimiento </a:t>
            </a:r>
            <a:r>
              <a:rPr lang="es-ES" dirty="0" err="1"/>
              <a:t>Utero</a:t>
            </a:r>
            <a:r>
              <a:rPr lang="es-ES" dirty="0"/>
              <a:t> y compresión Cava</a:t>
            </a:r>
          </a:p>
          <a:p>
            <a:pPr marL="285750" indent="-285750">
              <a:buFontTx/>
              <a:buChar char="-"/>
            </a:pPr>
            <a:r>
              <a:rPr lang="es-ES" b="1" dirty="0"/>
              <a:t>Parto</a:t>
            </a:r>
          </a:p>
          <a:p>
            <a:pPr marL="742950" lvl="1" indent="-285750">
              <a:buFontTx/>
              <a:buChar char="-"/>
            </a:pPr>
            <a:r>
              <a:rPr lang="es-ES" dirty="0"/>
              <a:t>Crecimiento </a:t>
            </a:r>
            <a:r>
              <a:rPr lang="es-ES" dirty="0" err="1"/>
              <a:t>Utero</a:t>
            </a:r>
            <a:r>
              <a:rPr lang="es-ES" dirty="0"/>
              <a:t> comprime Cava</a:t>
            </a:r>
          </a:p>
          <a:p>
            <a:pPr marL="742950" lvl="1" indent="-285750">
              <a:buFontTx/>
              <a:buChar char="-"/>
            </a:pPr>
            <a:r>
              <a:rPr lang="es-ES" dirty="0"/>
              <a:t>Valsalva</a:t>
            </a:r>
          </a:p>
        </p:txBody>
      </p:sp>
    </p:spTree>
    <p:extLst>
      <p:ext uri="{BB962C8B-B14F-4D97-AF65-F5344CB8AC3E}">
        <p14:creationId xmlns:p14="http://schemas.microsoft.com/office/powerpoint/2010/main" val="25102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33A64-A52D-2441-5EA9-DB8B2852CBB3}"/>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CF325806-D56A-5B23-BDD7-56C678910DB2}"/>
              </a:ext>
            </a:extLst>
          </p:cNvPr>
          <p:cNvGraphicFramePr/>
          <p:nvPr>
            <p:extLst>
              <p:ext uri="{D42A27DB-BD31-4B8C-83A1-F6EECF244321}">
                <p14:modId xmlns:p14="http://schemas.microsoft.com/office/powerpoint/2010/main" val="3557947352"/>
              </p:ext>
            </p:extLst>
          </p:nvPr>
        </p:nvGraphicFramePr>
        <p:xfrm>
          <a:off x="390802" y="498107"/>
          <a:ext cx="8877023" cy="6217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6EFB8EDA-3272-A828-905A-59902CD0FFD9}"/>
              </a:ext>
            </a:extLst>
          </p:cNvPr>
          <p:cNvSpPr>
            <a:spLocks noGrp="1"/>
          </p:cNvSpPr>
          <p:nvPr>
            <p:ph type="title"/>
          </p:nvPr>
        </p:nvSpPr>
        <p:spPr>
          <a:xfrm>
            <a:off x="838200" y="0"/>
            <a:ext cx="10515600" cy="733647"/>
          </a:xfrm>
        </p:spPr>
        <p:txBody>
          <a:bodyPr>
            <a:normAutofit/>
          </a:bodyPr>
          <a:lstStyle/>
          <a:p>
            <a:pPr algn="ctr"/>
            <a:r>
              <a:rPr lang="es-ES" sz="3600" dirty="0"/>
              <a:t>Cribado de VE un año antes de la concepción</a:t>
            </a:r>
          </a:p>
        </p:txBody>
      </p:sp>
      <p:pic>
        <p:nvPicPr>
          <p:cNvPr id="4" name="Imagen 3">
            <a:extLst>
              <a:ext uri="{FF2B5EF4-FFF2-40B4-BE49-F238E27FC236}">
                <a16:creationId xmlns:a16="http://schemas.microsoft.com/office/drawing/2014/main" id="{D26C6A0A-8D0D-11EE-5455-AE8D0539B3C9}"/>
              </a:ext>
            </a:extLst>
          </p:cNvPr>
          <p:cNvPicPr>
            <a:picLocks noChangeAspect="1"/>
          </p:cNvPicPr>
          <p:nvPr/>
        </p:nvPicPr>
        <p:blipFill>
          <a:blip r:embed="rId8"/>
          <a:stretch>
            <a:fillRect/>
          </a:stretch>
        </p:blipFill>
        <p:spPr>
          <a:xfrm>
            <a:off x="8667750" y="1714722"/>
            <a:ext cx="3524250" cy="2875962"/>
          </a:xfrm>
          <a:prstGeom prst="rect">
            <a:avLst/>
          </a:prstGeom>
        </p:spPr>
      </p:pic>
      <p:sp>
        <p:nvSpPr>
          <p:cNvPr id="6" name="CuadroTexto 5">
            <a:extLst>
              <a:ext uri="{FF2B5EF4-FFF2-40B4-BE49-F238E27FC236}">
                <a16:creationId xmlns:a16="http://schemas.microsoft.com/office/drawing/2014/main" id="{DF03DAA4-36D6-DB75-17AA-BC3CB653F0F6}"/>
              </a:ext>
            </a:extLst>
          </p:cNvPr>
          <p:cNvSpPr txBox="1"/>
          <p:nvPr/>
        </p:nvSpPr>
        <p:spPr>
          <a:xfrm>
            <a:off x="3023755" y="6381091"/>
            <a:ext cx="6847609" cy="369332"/>
          </a:xfrm>
          <a:prstGeom prst="rect">
            <a:avLst/>
          </a:prstGeom>
          <a:noFill/>
        </p:spPr>
        <p:txBody>
          <a:bodyPr wrap="square" rtlCol="0">
            <a:spAutoFit/>
          </a:bodyPr>
          <a:lstStyle/>
          <a:p>
            <a:r>
              <a:rPr lang="es-ES" dirty="0"/>
              <a:t>EASL 2023 </a:t>
            </a:r>
            <a:r>
              <a:rPr lang="es-ES" dirty="0" err="1"/>
              <a:t>Pregnancy</a:t>
            </a:r>
            <a:r>
              <a:rPr lang="es-ES" dirty="0"/>
              <a:t> in </a:t>
            </a:r>
            <a:r>
              <a:rPr lang="es-ES" dirty="0" err="1"/>
              <a:t>Liver</a:t>
            </a:r>
            <a:r>
              <a:rPr lang="es-ES" dirty="0"/>
              <a:t> </a:t>
            </a:r>
            <a:r>
              <a:rPr lang="es-ES" dirty="0" err="1"/>
              <a:t>Disease</a:t>
            </a:r>
            <a:r>
              <a:rPr lang="es-ES" dirty="0"/>
              <a:t> </a:t>
            </a:r>
            <a:r>
              <a:rPr lang="es-ES" dirty="0" err="1"/>
              <a:t>Guidance</a:t>
            </a:r>
            <a:endParaRPr lang="es-ES" dirty="0"/>
          </a:p>
        </p:txBody>
      </p:sp>
      <p:pic>
        <p:nvPicPr>
          <p:cNvPr id="8" name="Imagen 7">
            <a:extLst>
              <a:ext uri="{FF2B5EF4-FFF2-40B4-BE49-F238E27FC236}">
                <a16:creationId xmlns:a16="http://schemas.microsoft.com/office/drawing/2014/main" id="{0647A95E-3576-01BA-558A-49963E520F6F}"/>
              </a:ext>
            </a:extLst>
          </p:cNvPr>
          <p:cNvPicPr>
            <a:picLocks noChangeAspect="1"/>
          </p:cNvPicPr>
          <p:nvPr/>
        </p:nvPicPr>
        <p:blipFill>
          <a:blip r:embed="rId9"/>
          <a:stretch>
            <a:fillRect/>
          </a:stretch>
        </p:blipFill>
        <p:spPr>
          <a:xfrm>
            <a:off x="9763990" y="1032769"/>
            <a:ext cx="1496291" cy="748146"/>
          </a:xfrm>
          <a:prstGeom prst="rect">
            <a:avLst/>
          </a:prstGeom>
        </p:spPr>
      </p:pic>
    </p:spTree>
    <p:extLst>
      <p:ext uri="{BB962C8B-B14F-4D97-AF65-F5344CB8AC3E}">
        <p14:creationId xmlns:p14="http://schemas.microsoft.com/office/powerpoint/2010/main" val="8443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a:extLst>
            <a:ext uri="{FF2B5EF4-FFF2-40B4-BE49-F238E27FC236}">
              <a16:creationId xmlns:a16="http://schemas.microsoft.com/office/drawing/2014/main" id="{F275B67B-B4FD-16D6-2022-5E1EFB737F5B}"/>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BA897011-CBE6-84BF-4762-C91807855E29}"/>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7EEC6A9D-CAE1-F351-0985-23B2350F1287}"/>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79671FED-05C9-D30C-C5C6-C5608CFC250E}"/>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DA62FABC-05E1-C9EA-EFC2-F959412FA974}"/>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A9A1A9F5-9E89-EC27-150F-C49704A3DE7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8FDD2ECA-EA9F-3D6D-1656-D4D8248D2963}"/>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E28650C6-D9AE-67D4-CC3F-5CB48FB0BC40}"/>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9B20F982-72F3-122B-DD7E-6C39A01F1930}"/>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5F1462D7-CBA7-0682-B9D8-6818CFB57A04}"/>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79E85978-1150-9E02-6768-BFB936EF7B02}"/>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67B6B3E5-D5DB-C2D5-76EC-08363E7C244D}"/>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005467F0-EB63-4167-A13C-F2FCB1035FB0}"/>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1ABFDFFA-2290-1F07-1E07-821A49BC5CEA}"/>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 name="Imagen 1">
            <a:extLst>
              <a:ext uri="{FF2B5EF4-FFF2-40B4-BE49-F238E27FC236}">
                <a16:creationId xmlns:a16="http://schemas.microsoft.com/office/drawing/2014/main" id="{2F8DB45B-E24C-C999-EB79-E9FB0E954114}"/>
              </a:ext>
            </a:extLst>
          </p:cNvPr>
          <p:cNvPicPr>
            <a:picLocks noChangeAspect="1"/>
          </p:cNvPicPr>
          <p:nvPr/>
        </p:nvPicPr>
        <p:blipFill>
          <a:blip r:embed="rId7"/>
          <a:stretch>
            <a:fillRect/>
          </a:stretch>
        </p:blipFill>
        <p:spPr>
          <a:xfrm>
            <a:off x="1861434" y="298716"/>
            <a:ext cx="3948250" cy="5708511"/>
          </a:xfrm>
          <a:prstGeom prst="rect">
            <a:avLst/>
          </a:prstGeom>
        </p:spPr>
      </p:pic>
      <p:pic>
        <p:nvPicPr>
          <p:cNvPr id="3" name="Imagen 2">
            <a:extLst>
              <a:ext uri="{FF2B5EF4-FFF2-40B4-BE49-F238E27FC236}">
                <a16:creationId xmlns:a16="http://schemas.microsoft.com/office/drawing/2014/main" id="{616F2869-165A-878F-A02D-A91FE1C94CFD}"/>
              </a:ext>
            </a:extLst>
          </p:cNvPr>
          <p:cNvPicPr>
            <a:picLocks noChangeAspect="1"/>
          </p:cNvPicPr>
          <p:nvPr/>
        </p:nvPicPr>
        <p:blipFill>
          <a:blip r:embed="rId8"/>
          <a:srcRect l="7466" r="10321"/>
          <a:stretch>
            <a:fillRect/>
          </a:stretch>
        </p:blipFill>
        <p:spPr>
          <a:xfrm>
            <a:off x="6096000" y="298716"/>
            <a:ext cx="4620888" cy="5807929"/>
          </a:xfrm>
          <a:prstGeom prst="rect">
            <a:avLst/>
          </a:prstGeom>
        </p:spPr>
      </p:pic>
    </p:spTree>
    <p:extLst>
      <p:ext uri="{BB962C8B-B14F-4D97-AF65-F5344CB8AC3E}">
        <p14:creationId xmlns:p14="http://schemas.microsoft.com/office/powerpoint/2010/main" val="109705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7D8C47F4-F58A-37F3-E865-F839C65CE76A}"/>
              </a:ext>
            </a:extLst>
          </p:cNvPr>
          <p:cNvSpPr>
            <a:spLocks noGrp="1"/>
          </p:cNvSpPr>
          <p:nvPr>
            <p:ph type="title"/>
          </p:nvPr>
        </p:nvSpPr>
        <p:spPr>
          <a:xfrm>
            <a:off x="838200" y="169828"/>
            <a:ext cx="10515600" cy="1325563"/>
          </a:xfrm>
        </p:spPr>
        <p:txBody>
          <a:bodyPr/>
          <a:lstStyle/>
          <a:p>
            <a:r>
              <a:rPr lang="es-ES" dirty="0" err="1"/>
              <a:t>Elastografía</a:t>
            </a:r>
            <a:r>
              <a:rPr lang="es-ES" dirty="0"/>
              <a:t> Transitoria y predicción HTPCS</a:t>
            </a:r>
          </a:p>
        </p:txBody>
      </p:sp>
      <p:graphicFrame>
        <p:nvGraphicFramePr>
          <p:cNvPr id="10" name="Diagrama 9">
            <a:extLst>
              <a:ext uri="{FF2B5EF4-FFF2-40B4-BE49-F238E27FC236}">
                <a16:creationId xmlns:a16="http://schemas.microsoft.com/office/drawing/2014/main" id="{5D7AEEF9-C183-9B1D-4989-BDEAFA255CD6}"/>
              </a:ext>
            </a:extLst>
          </p:cNvPr>
          <p:cNvGraphicFramePr/>
          <p:nvPr>
            <p:extLst>
              <p:ext uri="{D42A27DB-BD31-4B8C-83A1-F6EECF244321}">
                <p14:modId xmlns:p14="http://schemas.microsoft.com/office/powerpoint/2010/main" val="1978987211"/>
              </p:ext>
            </p:extLst>
          </p:nvPr>
        </p:nvGraphicFramePr>
        <p:xfrm>
          <a:off x="1295942" y="713947"/>
          <a:ext cx="10871813" cy="2607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a 10">
            <a:extLst>
              <a:ext uri="{FF2B5EF4-FFF2-40B4-BE49-F238E27FC236}">
                <a16:creationId xmlns:a16="http://schemas.microsoft.com/office/drawing/2014/main" id="{033E8E6F-DC53-9628-969A-CE83F8E80DA3}"/>
              </a:ext>
            </a:extLst>
          </p:cNvPr>
          <p:cNvGraphicFramePr/>
          <p:nvPr>
            <p:extLst>
              <p:ext uri="{D42A27DB-BD31-4B8C-83A1-F6EECF244321}">
                <p14:modId xmlns:p14="http://schemas.microsoft.com/office/powerpoint/2010/main" val="3857496368"/>
              </p:ext>
            </p:extLst>
          </p:nvPr>
        </p:nvGraphicFramePr>
        <p:xfrm>
          <a:off x="1280517" y="2061232"/>
          <a:ext cx="10944225" cy="26076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2" name="Grupo 11">
            <a:extLst>
              <a:ext uri="{FF2B5EF4-FFF2-40B4-BE49-F238E27FC236}">
                <a16:creationId xmlns:a16="http://schemas.microsoft.com/office/drawing/2014/main" id="{2B91F30E-3C4C-4A1B-D006-91AC591CAA49}"/>
              </a:ext>
            </a:extLst>
          </p:cNvPr>
          <p:cNvGrpSpPr/>
          <p:nvPr/>
        </p:nvGrpSpPr>
        <p:grpSpPr>
          <a:xfrm>
            <a:off x="24245" y="2753591"/>
            <a:ext cx="1235490" cy="1212664"/>
            <a:chOff x="394931" y="1273"/>
            <a:chExt cx="1336993" cy="1202368"/>
          </a:xfrm>
        </p:grpSpPr>
        <p:sp>
          <p:nvSpPr>
            <p:cNvPr id="13" name="Rectángulo 12">
              <a:extLst>
                <a:ext uri="{FF2B5EF4-FFF2-40B4-BE49-F238E27FC236}">
                  <a16:creationId xmlns:a16="http://schemas.microsoft.com/office/drawing/2014/main" id="{6ACB7402-C733-AB83-7DE9-00858FEECB35}"/>
                </a:ext>
              </a:extLst>
            </p:cNvPr>
            <p:cNvSpPr/>
            <p:nvPr/>
          </p:nvSpPr>
          <p:spPr>
            <a:xfrm>
              <a:off x="394931" y="1273"/>
              <a:ext cx="1336993" cy="1202368"/>
            </a:xfrm>
            <a:prstGeom prst="rect">
              <a:avLst/>
            </a:pr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
            </a:p>
          </p:txBody>
        </p:sp>
        <p:sp>
          <p:nvSpPr>
            <p:cNvPr id="14" name="CuadroTexto 13">
              <a:extLst>
                <a:ext uri="{FF2B5EF4-FFF2-40B4-BE49-F238E27FC236}">
                  <a16:creationId xmlns:a16="http://schemas.microsoft.com/office/drawing/2014/main" id="{242C5EAF-68A7-2A3B-45AC-11C42B01278D}"/>
                </a:ext>
              </a:extLst>
            </p:cNvPr>
            <p:cNvSpPr txBox="1"/>
            <p:nvPr/>
          </p:nvSpPr>
          <p:spPr>
            <a:xfrm>
              <a:off x="394931" y="1273"/>
              <a:ext cx="1336993" cy="1202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solidFill>
                    <a:schemeClr val="tx1">
                      <a:lumMod val="75000"/>
                      <a:lumOff val="25000"/>
                    </a:schemeClr>
                  </a:solidFill>
                </a:rPr>
                <a:t>FibroScan</a:t>
              </a:r>
              <a:r>
                <a:rPr lang="es-ES" sz="2000" kern="1200" dirty="0">
                  <a:solidFill>
                    <a:schemeClr val="tx1">
                      <a:lumMod val="75000"/>
                      <a:lumOff val="25000"/>
                    </a:schemeClr>
                  </a:solidFill>
                </a:rPr>
                <a:t> Rango </a:t>
              </a:r>
            </a:p>
          </p:txBody>
        </p:sp>
      </p:grpSp>
      <p:graphicFrame>
        <p:nvGraphicFramePr>
          <p:cNvPr id="15" name="Diagrama 14">
            <a:extLst>
              <a:ext uri="{FF2B5EF4-FFF2-40B4-BE49-F238E27FC236}">
                <a16:creationId xmlns:a16="http://schemas.microsoft.com/office/drawing/2014/main" id="{EA111137-8FEC-CC44-46B6-4E524F9723C4}"/>
              </a:ext>
            </a:extLst>
          </p:cNvPr>
          <p:cNvGraphicFramePr/>
          <p:nvPr>
            <p:extLst>
              <p:ext uri="{D42A27DB-BD31-4B8C-83A1-F6EECF244321}">
                <p14:modId xmlns:p14="http://schemas.microsoft.com/office/powerpoint/2010/main" val="3088432693"/>
              </p:ext>
            </p:extLst>
          </p:nvPr>
        </p:nvGraphicFramePr>
        <p:xfrm>
          <a:off x="1363247" y="3693097"/>
          <a:ext cx="10151052" cy="170716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6" name="Grupo 15">
            <a:extLst>
              <a:ext uri="{FF2B5EF4-FFF2-40B4-BE49-F238E27FC236}">
                <a16:creationId xmlns:a16="http://schemas.microsoft.com/office/drawing/2014/main" id="{E0DD641C-FCD0-C86E-9932-137054CED3A8}"/>
              </a:ext>
            </a:extLst>
          </p:cNvPr>
          <p:cNvGrpSpPr/>
          <p:nvPr/>
        </p:nvGrpSpPr>
        <p:grpSpPr>
          <a:xfrm>
            <a:off x="3463" y="4057430"/>
            <a:ext cx="1235490" cy="971770"/>
            <a:chOff x="394931" y="1273"/>
            <a:chExt cx="1336993" cy="1202368"/>
          </a:xfrm>
        </p:grpSpPr>
        <p:sp>
          <p:nvSpPr>
            <p:cNvPr id="17" name="Rectángulo 16">
              <a:extLst>
                <a:ext uri="{FF2B5EF4-FFF2-40B4-BE49-F238E27FC236}">
                  <a16:creationId xmlns:a16="http://schemas.microsoft.com/office/drawing/2014/main" id="{D76E0F77-6F61-4951-BE50-CB35069DA3EC}"/>
                </a:ext>
              </a:extLst>
            </p:cNvPr>
            <p:cNvSpPr/>
            <p:nvPr/>
          </p:nvSpPr>
          <p:spPr>
            <a:xfrm>
              <a:off x="394931" y="1273"/>
              <a:ext cx="1336993" cy="1202368"/>
            </a:xfrm>
            <a:prstGeom prst="rect">
              <a:avLst/>
            </a:pr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
            </a:p>
          </p:txBody>
        </p:sp>
        <p:sp>
          <p:nvSpPr>
            <p:cNvPr id="18" name="CuadroTexto 17">
              <a:extLst>
                <a:ext uri="{FF2B5EF4-FFF2-40B4-BE49-F238E27FC236}">
                  <a16:creationId xmlns:a16="http://schemas.microsoft.com/office/drawing/2014/main" id="{964DE948-AF4E-FB0E-29AB-CF3F5DA255C0}"/>
                </a:ext>
              </a:extLst>
            </p:cNvPr>
            <p:cNvSpPr txBox="1"/>
            <p:nvPr/>
          </p:nvSpPr>
          <p:spPr>
            <a:xfrm>
              <a:off x="394931" y="1273"/>
              <a:ext cx="1336993" cy="1202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75000"/>
                      <a:lumOff val="25000"/>
                    </a:schemeClr>
                  </a:solidFill>
                </a:rPr>
                <a:t>HPCS</a:t>
              </a:r>
            </a:p>
          </p:txBody>
        </p:sp>
      </p:grpSp>
      <p:pic>
        <p:nvPicPr>
          <p:cNvPr id="20" name="Imagen 19">
            <a:extLst>
              <a:ext uri="{FF2B5EF4-FFF2-40B4-BE49-F238E27FC236}">
                <a16:creationId xmlns:a16="http://schemas.microsoft.com/office/drawing/2014/main" id="{2A9D38C8-30A5-5245-478E-4C152C99A6D9}"/>
              </a:ext>
            </a:extLst>
          </p:cNvPr>
          <p:cNvPicPr>
            <a:picLocks noChangeAspect="1"/>
          </p:cNvPicPr>
          <p:nvPr/>
        </p:nvPicPr>
        <p:blipFill>
          <a:blip r:embed="rId18"/>
          <a:stretch>
            <a:fillRect/>
          </a:stretch>
        </p:blipFill>
        <p:spPr>
          <a:xfrm>
            <a:off x="7214257" y="5275873"/>
            <a:ext cx="4139543" cy="969348"/>
          </a:xfrm>
          <a:prstGeom prst="rect">
            <a:avLst/>
          </a:prstGeom>
          <a:ln w="38100">
            <a:solidFill>
              <a:srgbClr val="002060"/>
            </a:solidFill>
          </a:ln>
        </p:spPr>
      </p:pic>
      <p:sp>
        <p:nvSpPr>
          <p:cNvPr id="21" name="CuadroTexto 20">
            <a:extLst>
              <a:ext uri="{FF2B5EF4-FFF2-40B4-BE49-F238E27FC236}">
                <a16:creationId xmlns:a16="http://schemas.microsoft.com/office/drawing/2014/main" id="{621C8F76-CCFF-32CC-B203-BD6C9B90AC92}"/>
              </a:ext>
            </a:extLst>
          </p:cNvPr>
          <p:cNvSpPr txBox="1"/>
          <p:nvPr/>
        </p:nvSpPr>
        <p:spPr>
          <a:xfrm>
            <a:off x="621208" y="5613548"/>
            <a:ext cx="55289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S" dirty="0"/>
              <a:t>kPa pueden aumentar al progresar embarazo</a:t>
            </a:r>
          </a:p>
        </p:txBody>
      </p:sp>
      <p:sp>
        <p:nvSpPr>
          <p:cNvPr id="22" name="CuadroTexto 21">
            <a:extLst>
              <a:ext uri="{FF2B5EF4-FFF2-40B4-BE49-F238E27FC236}">
                <a16:creationId xmlns:a16="http://schemas.microsoft.com/office/drawing/2014/main" id="{C9EF3D71-A078-33DB-C54C-6CE9059DFBA7}"/>
              </a:ext>
            </a:extLst>
          </p:cNvPr>
          <p:cNvSpPr txBox="1"/>
          <p:nvPr/>
        </p:nvSpPr>
        <p:spPr>
          <a:xfrm>
            <a:off x="404038" y="6500870"/>
            <a:ext cx="11820704" cy="276999"/>
          </a:xfrm>
          <a:prstGeom prst="rect">
            <a:avLst/>
          </a:prstGeom>
          <a:noFill/>
        </p:spPr>
        <p:txBody>
          <a:bodyPr wrap="square" rtlCol="0">
            <a:spAutoFit/>
          </a:bodyPr>
          <a:lstStyle/>
          <a:p>
            <a:r>
              <a:rPr lang="es-ES" sz="1200" dirty="0"/>
              <a:t>AASLD Portal HTN </a:t>
            </a:r>
            <a:r>
              <a:rPr lang="es-ES" sz="1200" dirty="0" err="1"/>
              <a:t>Guidelines</a:t>
            </a:r>
            <a:r>
              <a:rPr lang="es-ES" sz="1200" dirty="0"/>
              <a:t> 2023; Ribeiro et al, </a:t>
            </a:r>
            <a:r>
              <a:rPr lang="es-ES" sz="1200" dirty="0" err="1"/>
              <a:t>Scand</a:t>
            </a:r>
            <a:r>
              <a:rPr lang="es-ES" sz="1200" dirty="0"/>
              <a:t> J </a:t>
            </a:r>
            <a:r>
              <a:rPr lang="es-ES" sz="1200" dirty="0" err="1"/>
              <a:t>Gastroenterol</a:t>
            </a:r>
            <a:r>
              <a:rPr lang="es-ES" sz="1200" dirty="0"/>
              <a:t> 2019: </a:t>
            </a:r>
            <a:r>
              <a:rPr lang="es-ES" sz="1200" dirty="0" err="1"/>
              <a:t>Ammon</a:t>
            </a:r>
            <a:r>
              <a:rPr lang="es-ES" sz="1200" dirty="0"/>
              <a:t> et al, </a:t>
            </a:r>
            <a:r>
              <a:rPr lang="es-ES" sz="1200" dirty="0" err="1"/>
              <a:t>World</a:t>
            </a:r>
            <a:r>
              <a:rPr lang="es-ES" sz="1200" dirty="0"/>
              <a:t> J Gastro 2018</a:t>
            </a:r>
          </a:p>
        </p:txBody>
      </p:sp>
    </p:spTree>
    <p:extLst>
      <p:ext uri="{BB962C8B-B14F-4D97-AF65-F5344CB8AC3E}">
        <p14:creationId xmlns:p14="http://schemas.microsoft.com/office/powerpoint/2010/main" val="285485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97E64-0B55-EAA2-81B2-D24330EF2300}"/>
            </a:ext>
          </a:extLst>
        </p:cNvPr>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E807A2A3-C085-5601-3B72-F54162E41037}"/>
              </a:ext>
            </a:extLst>
          </p:cNvPr>
          <p:cNvGraphicFramePr>
            <a:graphicFrameLocks noGrp="1"/>
          </p:cNvGraphicFramePr>
          <p:nvPr>
            <p:extLst>
              <p:ext uri="{D42A27DB-BD31-4B8C-83A1-F6EECF244321}">
                <p14:modId xmlns:p14="http://schemas.microsoft.com/office/powerpoint/2010/main" val="2957828855"/>
              </p:ext>
            </p:extLst>
          </p:nvPr>
        </p:nvGraphicFramePr>
        <p:xfrm>
          <a:off x="1148315" y="1242375"/>
          <a:ext cx="10515600" cy="4788852"/>
        </p:xfrm>
        <a:graphic>
          <a:graphicData uri="http://schemas.openxmlformats.org/drawingml/2006/table">
            <a:tbl>
              <a:tblPr>
                <a:tableStyleId>{BC89EF96-8CEA-46FF-86C4-4CE0E7609802}</a:tableStyleId>
              </a:tblPr>
              <a:tblGrid>
                <a:gridCol w="2628900">
                  <a:extLst>
                    <a:ext uri="{9D8B030D-6E8A-4147-A177-3AD203B41FA5}">
                      <a16:colId xmlns:a16="http://schemas.microsoft.com/office/drawing/2014/main" val="2151744275"/>
                    </a:ext>
                  </a:extLst>
                </a:gridCol>
                <a:gridCol w="2628900">
                  <a:extLst>
                    <a:ext uri="{9D8B030D-6E8A-4147-A177-3AD203B41FA5}">
                      <a16:colId xmlns:a16="http://schemas.microsoft.com/office/drawing/2014/main" val="1435369970"/>
                    </a:ext>
                  </a:extLst>
                </a:gridCol>
                <a:gridCol w="2628900">
                  <a:extLst>
                    <a:ext uri="{9D8B030D-6E8A-4147-A177-3AD203B41FA5}">
                      <a16:colId xmlns:a16="http://schemas.microsoft.com/office/drawing/2014/main" val="3828892165"/>
                    </a:ext>
                  </a:extLst>
                </a:gridCol>
                <a:gridCol w="2628900">
                  <a:extLst>
                    <a:ext uri="{9D8B030D-6E8A-4147-A177-3AD203B41FA5}">
                      <a16:colId xmlns:a16="http://schemas.microsoft.com/office/drawing/2014/main" val="1590530476"/>
                    </a:ext>
                  </a:extLst>
                </a:gridCol>
              </a:tblGrid>
              <a:tr h="334958">
                <a:tc>
                  <a:txBody>
                    <a:bodyPr/>
                    <a:lstStyle/>
                    <a:p>
                      <a:pPr>
                        <a:buNone/>
                      </a:pPr>
                      <a:r>
                        <a:rPr lang="es-ES" sz="1800" dirty="0"/>
                        <a:t>Sociedad</a:t>
                      </a:r>
                    </a:p>
                  </a:txBody>
                  <a:tcPr marL="76339" marR="76339" marT="38170" marB="38170" anchor="ctr"/>
                </a:tc>
                <a:tc>
                  <a:txBody>
                    <a:bodyPr/>
                    <a:lstStyle/>
                    <a:p>
                      <a:pPr>
                        <a:buNone/>
                      </a:pPr>
                      <a:r>
                        <a:rPr lang="es-ES" sz="1800" dirty="0"/>
                        <a:t>Embarazo</a:t>
                      </a:r>
                    </a:p>
                  </a:txBody>
                  <a:tcPr marL="76339" marR="76339" marT="38170" marB="38170" anchor="ctr"/>
                </a:tc>
                <a:tc>
                  <a:txBody>
                    <a:bodyPr/>
                    <a:lstStyle/>
                    <a:p>
                      <a:pPr>
                        <a:buNone/>
                      </a:pPr>
                      <a:r>
                        <a:rPr lang="es-ES" sz="1800"/>
                        <a:t>Lactancia</a:t>
                      </a:r>
                    </a:p>
                  </a:txBody>
                  <a:tcPr marL="76339" marR="76339" marT="38170" marB="38170" anchor="ctr"/>
                </a:tc>
                <a:tc>
                  <a:txBody>
                    <a:bodyPr/>
                    <a:lstStyle/>
                    <a:p>
                      <a:pPr>
                        <a:buNone/>
                      </a:pPr>
                      <a:r>
                        <a:rPr lang="es-ES" sz="1800"/>
                        <a:t>Comentario</a:t>
                      </a:r>
                    </a:p>
                  </a:txBody>
                  <a:tcPr marL="76339" marR="76339" marT="38170" marB="38170" anchor="ctr"/>
                </a:tc>
                <a:extLst>
                  <a:ext uri="{0D108BD9-81ED-4DB2-BD59-A6C34878D82A}">
                    <a16:rowId xmlns:a16="http://schemas.microsoft.com/office/drawing/2014/main" val="4194846233"/>
                  </a:ext>
                </a:extLst>
              </a:tr>
              <a:tr h="2595923">
                <a:tc>
                  <a:txBody>
                    <a:bodyPr/>
                    <a:lstStyle/>
                    <a:p>
                      <a:pPr>
                        <a:buNone/>
                      </a:pPr>
                      <a:r>
                        <a:rPr lang="es-ES" sz="1800" b="1" dirty="0"/>
                        <a:t>AASLD 2021:</a:t>
                      </a:r>
                    </a:p>
                    <a:p>
                      <a:pPr>
                        <a:buNone/>
                      </a:pPr>
                      <a:r>
                        <a:rPr lang="es-ES" sz="1800" b="1" dirty="0" err="1"/>
                        <a:t>Nadolol</a:t>
                      </a:r>
                      <a:endParaRPr lang="es-ES" sz="1800" b="1" dirty="0"/>
                    </a:p>
                    <a:p>
                      <a:pPr>
                        <a:buNone/>
                      </a:pPr>
                      <a:r>
                        <a:rPr lang="es-ES" sz="1800" b="1" dirty="0"/>
                        <a:t>Propanolol</a:t>
                      </a:r>
                    </a:p>
                    <a:p>
                      <a:pPr>
                        <a:buNone/>
                      </a:pPr>
                      <a:r>
                        <a:rPr lang="es-ES" sz="1800" b="1" dirty="0"/>
                        <a:t>Carvedilol</a:t>
                      </a:r>
                      <a:endParaRPr lang="es-ES" sz="1800" dirty="0"/>
                    </a:p>
                  </a:txBody>
                  <a:tcPr marL="76339" marR="76339" marT="38170" marB="38170" anchor="ctr">
                    <a:solidFill>
                      <a:schemeClr val="accent1">
                        <a:lumMod val="20000"/>
                        <a:lumOff val="80000"/>
                      </a:schemeClr>
                    </a:solidFill>
                  </a:tcPr>
                </a:tc>
                <a:tc>
                  <a:txBody>
                    <a:bodyPr/>
                    <a:lstStyle/>
                    <a:p>
                      <a:pPr>
                        <a:buNone/>
                      </a:pPr>
                      <a:r>
                        <a:rPr lang="es-ES" sz="1800" b="1" dirty="0"/>
                        <a:t>Ambos compatibles.</a:t>
                      </a:r>
                    </a:p>
                    <a:p>
                      <a:pPr>
                        <a:buNone/>
                      </a:pPr>
                      <a:r>
                        <a:rPr lang="es-ES" sz="1800" dirty="0"/>
                        <a:t>Se han descrito raros casos de retraso crecimiento intrauterino, depresión respiratoria neonatal o hipoglucemia recién nacido. </a:t>
                      </a:r>
                      <a:r>
                        <a:rPr lang="es-ES" sz="1800" b="1" dirty="0"/>
                        <a:t>Carvedilol:</a:t>
                      </a:r>
                      <a:r>
                        <a:rPr lang="es-ES" sz="1800" dirty="0"/>
                        <a:t> datos limitados.</a:t>
                      </a:r>
                    </a:p>
                  </a:txBody>
                  <a:tcPr marL="76339" marR="76339" marT="38170" marB="38170" anchor="ctr">
                    <a:solidFill>
                      <a:schemeClr val="accent1">
                        <a:lumMod val="20000"/>
                        <a:lumOff val="80000"/>
                      </a:schemeClr>
                    </a:solidFill>
                  </a:tcPr>
                </a:tc>
                <a:tc>
                  <a:txBody>
                    <a:bodyPr/>
                    <a:lstStyle/>
                    <a:p>
                      <a:pPr>
                        <a:buNone/>
                      </a:pPr>
                      <a:r>
                        <a:rPr lang="es-ES" sz="1800" dirty="0"/>
                        <a:t>Ambos compatibles. El </a:t>
                      </a:r>
                      <a:r>
                        <a:rPr lang="es-ES" sz="1800" b="1" dirty="0" err="1"/>
                        <a:t>propranolol</a:t>
                      </a:r>
                      <a:r>
                        <a:rPr lang="es-ES" sz="1800" dirty="0"/>
                        <a:t> es el más seguro: alta unión a proteínas y menor excreción en leche materna que el </a:t>
                      </a:r>
                      <a:r>
                        <a:rPr lang="es-ES" sz="1800" dirty="0" err="1"/>
                        <a:t>nadolol</a:t>
                      </a:r>
                      <a:r>
                        <a:rPr lang="es-ES" sz="1800" dirty="0"/>
                        <a:t>.</a:t>
                      </a:r>
                    </a:p>
                  </a:txBody>
                  <a:tcPr marL="76339" marR="76339" marT="38170" marB="38170" anchor="ctr">
                    <a:solidFill>
                      <a:schemeClr val="accent1">
                        <a:lumMod val="20000"/>
                        <a:lumOff val="80000"/>
                      </a:schemeClr>
                    </a:solidFill>
                  </a:tcPr>
                </a:tc>
                <a:tc>
                  <a:txBody>
                    <a:bodyPr/>
                    <a:lstStyle/>
                    <a:p>
                      <a:pPr>
                        <a:buNone/>
                      </a:pPr>
                      <a:r>
                        <a:rPr lang="es-ES" sz="1800" b="1" dirty="0"/>
                        <a:t>Se prefiere </a:t>
                      </a:r>
                      <a:r>
                        <a:rPr lang="es-ES" sz="1800" b="1" dirty="0" err="1"/>
                        <a:t>propranolol</a:t>
                      </a:r>
                      <a:r>
                        <a:rPr lang="es-ES" sz="1800" b="1" dirty="0"/>
                        <a:t>.</a:t>
                      </a:r>
                      <a:endParaRPr lang="es-ES" sz="1800" dirty="0"/>
                    </a:p>
                  </a:txBody>
                  <a:tcPr marL="76339" marR="76339" marT="38170" marB="38170" anchor="ctr">
                    <a:solidFill>
                      <a:schemeClr val="accent1">
                        <a:lumMod val="20000"/>
                        <a:lumOff val="80000"/>
                      </a:schemeClr>
                    </a:solidFill>
                  </a:tcPr>
                </a:tc>
                <a:extLst>
                  <a:ext uri="{0D108BD9-81ED-4DB2-BD59-A6C34878D82A}">
                    <a16:rowId xmlns:a16="http://schemas.microsoft.com/office/drawing/2014/main" val="4084554806"/>
                  </a:ext>
                </a:extLst>
              </a:tr>
              <a:tr h="1842269">
                <a:tc>
                  <a:txBody>
                    <a:bodyPr/>
                    <a:lstStyle/>
                    <a:p>
                      <a:pPr>
                        <a:buNone/>
                      </a:pPr>
                      <a:r>
                        <a:rPr lang="es-ES" sz="1800" b="1" dirty="0"/>
                        <a:t>EASL 2023</a:t>
                      </a:r>
                    </a:p>
                    <a:p>
                      <a:pPr>
                        <a:buNone/>
                      </a:pPr>
                      <a:r>
                        <a:rPr lang="es-ES" sz="1800" b="1" dirty="0"/>
                        <a:t>Propanolol</a:t>
                      </a:r>
                    </a:p>
                    <a:p>
                      <a:pPr>
                        <a:buNone/>
                      </a:pPr>
                      <a:r>
                        <a:rPr lang="es-ES" sz="1800" b="1" dirty="0"/>
                        <a:t>Carvedilol</a:t>
                      </a:r>
                      <a:endParaRPr lang="es-ES" sz="1800" dirty="0"/>
                    </a:p>
                  </a:txBody>
                  <a:tcPr marL="76339" marR="76339" marT="38170" marB="38170" anchor="ctr">
                    <a:solidFill>
                      <a:srgbClr val="E7F6FF"/>
                    </a:solidFill>
                  </a:tcPr>
                </a:tc>
                <a:tc>
                  <a:txBody>
                    <a:bodyPr/>
                    <a:lstStyle/>
                    <a:p>
                      <a:pPr>
                        <a:buNone/>
                      </a:pPr>
                      <a:r>
                        <a:rPr lang="es-ES" sz="1800" b="1" dirty="0"/>
                        <a:t>Ambos compatibles</a:t>
                      </a:r>
                      <a:r>
                        <a:rPr lang="es-ES" sz="1800" dirty="0"/>
                        <a:t>:. </a:t>
                      </a:r>
                    </a:p>
                    <a:p>
                      <a:pPr>
                        <a:buNone/>
                      </a:pPr>
                      <a:r>
                        <a:rPr lang="es-ES" sz="1800" dirty="0"/>
                        <a:t>Datos limitados para </a:t>
                      </a:r>
                      <a:r>
                        <a:rPr lang="es-ES" sz="1800" dirty="0" err="1"/>
                        <a:t>carvedilol</a:t>
                      </a:r>
                      <a:r>
                        <a:rPr lang="es-ES" sz="1800" dirty="0"/>
                        <a:t>, pero los disponibles indican </a:t>
                      </a:r>
                      <a:r>
                        <a:rPr lang="es-ES" sz="1800" b="1" dirty="0"/>
                        <a:t>menor riesgo que otros </a:t>
                      </a:r>
                      <a:r>
                        <a:rPr lang="es-ES" sz="1800" b="1" dirty="0" err="1"/>
                        <a:t>NSBBs</a:t>
                      </a:r>
                      <a:r>
                        <a:rPr lang="es-ES" sz="1800" b="1" dirty="0"/>
                        <a:t>.</a:t>
                      </a:r>
                      <a:endParaRPr lang="es-ES" sz="1800" dirty="0"/>
                    </a:p>
                  </a:txBody>
                  <a:tcPr marL="76339" marR="76339" marT="38170" marB="38170" anchor="ctr">
                    <a:solidFill>
                      <a:srgbClr val="E7F6FF"/>
                    </a:solidFill>
                  </a:tcPr>
                </a:tc>
                <a:tc>
                  <a:txBody>
                    <a:bodyPr/>
                    <a:lstStyle/>
                    <a:p>
                      <a:pPr>
                        <a:buNone/>
                      </a:pPr>
                      <a:r>
                        <a:rPr lang="es-ES" sz="1800" dirty="0"/>
                        <a:t>Ambos compatibles.</a:t>
                      </a:r>
                    </a:p>
                  </a:txBody>
                  <a:tcPr marL="76339" marR="76339" marT="38170" marB="38170" anchor="ctr">
                    <a:solidFill>
                      <a:srgbClr val="E7F6FF"/>
                    </a:solidFill>
                  </a:tcPr>
                </a:tc>
                <a:tc>
                  <a:txBody>
                    <a:bodyPr/>
                    <a:lstStyle/>
                    <a:p>
                      <a:pPr>
                        <a:buNone/>
                      </a:pPr>
                      <a:r>
                        <a:rPr lang="es-ES" sz="1800" b="1" dirty="0"/>
                        <a:t>Carvedilol puede ser preferido.</a:t>
                      </a:r>
                      <a:endParaRPr lang="es-ES" sz="1800" dirty="0"/>
                    </a:p>
                  </a:txBody>
                  <a:tcPr marL="76339" marR="76339" marT="38170" marB="38170" anchor="ctr">
                    <a:solidFill>
                      <a:srgbClr val="E7F6FF"/>
                    </a:solidFill>
                  </a:tcPr>
                </a:tc>
                <a:extLst>
                  <a:ext uri="{0D108BD9-81ED-4DB2-BD59-A6C34878D82A}">
                    <a16:rowId xmlns:a16="http://schemas.microsoft.com/office/drawing/2014/main" val="2704234245"/>
                  </a:ext>
                </a:extLst>
              </a:tr>
            </a:tbl>
          </a:graphicData>
        </a:graphic>
      </p:graphicFrame>
      <p:sp>
        <p:nvSpPr>
          <p:cNvPr id="8" name="CuadroTexto 7">
            <a:extLst>
              <a:ext uri="{FF2B5EF4-FFF2-40B4-BE49-F238E27FC236}">
                <a16:creationId xmlns:a16="http://schemas.microsoft.com/office/drawing/2014/main" id="{AEC08254-4530-F205-85FA-EF8C788FA2C0}"/>
              </a:ext>
            </a:extLst>
          </p:cNvPr>
          <p:cNvSpPr txBox="1"/>
          <p:nvPr/>
        </p:nvSpPr>
        <p:spPr>
          <a:xfrm>
            <a:off x="2413590" y="6453963"/>
            <a:ext cx="10898373" cy="230832"/>
          </a:xfrm>
          <a:prstGeom prst="rect">
            <a:avLst/>
          </a:prstGeom>
          <a:noFill/>
        </p:spPr>
        <p:txBody>
          <a:bodyPr wrap="square" rtlCol="0">
            <a:spAutoFit/>
          </a:bodyPr>
          <a:lstStyle/>
          <a:p>
            <a:r>
              <a:rPr lang="es-ES" sz="900" dirty="0"/>
              <a:t>AASLD 2021 Reproductive </a:t>
            </a:r>
            <a:r>
              <a:rPr lang="es-ES" sz="900" dirty="0" err="1"/>
              <a:t>Health</a:t>
            </a:r>
            <a:r>
              <a:rPr lang="es-ES" sz="900" dirty="0"/>
              <a:t> and </a:t>
            </a:r>
            <a:r>
              <a:rPr lang="es-ES" sz="900" dirty="0" err="1"/>
              <a:t>liver</a:t>
            </a:r>
            <a:r>
              <a:rPr lang="es-ES" sz="900" dirty="0"/>
              <a:t> </a:t>
            </a:r>
            <a:r>
              <a:rPr lang="es-ES" sz="900" dirty="0" err="1"/>
              <a:t>Disease</a:t>
            </a:r>
            <a:r>
              <a:rPr lang="es-ES" sz="900" dirty="0"/>
              <a:t> </a:t>
            </a:r>
            <a:r>
              <a:rPr lang="es-ES" sz="900" dirty="0" err="1"/>
              <a:t>Guidance</a:t>
            </a:r>
            <a:r>
              <a:rPr lang="es-ES" sz="900" dirty="0"/>
              <a:t> 2021; </a:t>
            </a:r>
            <a:r>
              <a:rPr lang="es-ES" sz="900" dirty="0" err="1"/>
              <a:t>easl</a:t>
            </a:r>
            <a:r>
              <a:rPr lang="es-ES" sz="900" dirty="0"/>
              <a:t> </a:t>
            </a:r>
            <a:r>
              <a:rPr lang="es-ES" sz="900" dirty="0" err="1"/>
              <a:t>Pregnancy</a:t>
            </a:r>
            <a:r>
              <a:rPr lang="es-ES" sz="900" dirty="0"/>
              <a:t> in </a:t>
            </a:r>
            <a:r>
              <a:rPr lang="es-ES" sz="900" dirty="0" err="1"/>
              <a:t>Liver</a:t>
            </a:r>
            <a:r>
              <a:rPr lang="es-ES" sz="900" dirty="0"/>
              <a:t> </a:t>
            </a:r>
            <a:r>
              <a:rPr lang="es-ES" sz="900" dirty="0" err="1"/>
              <a:t>Disease</a:t>
            </a:r>
            <a:r>
              <a:rPr lang="es-ES" sz="900" dirty="0"/>
              <a:t> </a:t>
            </a:r>
            <a:r>
              <a:rPr lang="es-ES" sz="900" dirty="0" err="1"/>
              <a:t>Guidance</a:t>
            </a:r>
            <a:r>
              <a:rPr lang="es-ES" sz="900" dirty="0"/>
              <a:t> 2023; Tanaka et al, </a:t>
            </a:r>
            <a:r>
              <a:rPr lang="es-ES" sz="900" dirty="0" err="1"/>
              <a:t>Circulation</a:t>
            </a:r>
            <a:r>
              <a:rPr lang="es-ES" sz="900" dirty="0"/>
              <a:t> </a:t>
            </a:r>
            <a:r>
              <a:rPr lang="es-ES" sz="900" dirty="0" err="1"/>
              <a:t>Journal</a:t>
            </a:r>
            <a:r>
              <a:rPr lang="es-ES" sz="900" dirty="0"/>
              <a:t> 2016</a:t>
            </a:r>
          </a:p>
        </p:txBody>
      </p:sp>
      <p:sp>
        <p:nvSpPr>
          <p:cNvPr id="9" name="Título 8">
            <a:extLst>
              <a:ext uri="{FF2B5EF4-FFF2-40B4-BE49-F238E27FC236}">
                <a16:creationId xmlns:a16="http://schemas.microsoft.com/office/drawing/2014/main" id="{E233B07D-1A79-678E-0876-DE118724F80E}"/>
              </a:ext>
            </a:extLst>
          </p:cNvPr>
          <p:cNvSpPr>
            <a:spLocks noGrp="1"/>
          </p:cNvSpPr>
          <p:nvPr>
            <p:ph type="title"/>
          </p:nvPr>
        </p:nvSpPr>
        <p:spPr>
          <a:xfrm>
            <a:off x="997689" y="-83188"/>
            <a:ext cx="10515600" cy="1325563"/>
          </a:xfrm>
        </p:spPr>
        <p:txBody>
          <a:bodyPr>
            <a:normAutofit/>
          </a:bodyPr>
          <a:lstStyle/>
          <a:p>
            <a:pPr algn="ctr"/>
            <a:r>
              <a:rPr lang="es-ES" sz="4000" dirty="0" err="1"/>
              <a:t>BetaBloqueantes</a:t>
            </a:r>
            <a:r>
              <a:rPr lang="es-ES" sz="4000" dirty="0"/>
              <a:t> No selectivos en el embarazo</a:t>
            </a:r>
          </a:p>
        </p:txBody>
      </p:sp>
    </p:spTree>
    <p:extLst>
      <p:ext uri="{BB962C8B-B14F-4D97-AF65-F5344CB8AC3E}">
        <p14:creationId xmlns:p14="http://schemas.microsoft.com/office/powerpoint/2010/main" val="210489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5F611D8-1315-EC33-6DEB-D5D9B71F5A05}"/>
              </a:ext>
            </a:extLst>
          </p:cNvPr>
          <p:cNvPicPr>
            <a:picLocks noChangeAspect="1"/>
          </p:cNvPicPr>
          <p:nvPr/>
        </p:nvPicPr>
        <p:blipFill>
          <a:blip r:embed="rId3"/>
          <a:stretch>
            <a:fillRect/>
          </a:stretch>
        </p:blipFill>
        <p:spPr>
          <a:xfrm>
            <a:off x="3040492" y="0"/>
            <a:ext cx="7554802" cy="6858000"/>
          </a:xfrm>
          <a:prstGeom prst="rect">
            <a:avLst/>
          </a:prstGeom>
        </p:spPr>
      </p:pic>
      <p:sp>
        <p:nvSpPr>
          <p:cNvPr id="2" name="Rectángulo 1">
            <a:extLst>
              <a:ext uri="{FF2B5EF4-FFF2-40B4-BE49-F238E27FC236}">
                <a16:creationId xmlns:a16="http://schemas.microsoft.com/office/drawing/2014/main" id="{71CF53CE-EF38-B1DA-3B9B-74DAEFE9CC6B}"/>
              </a:ext>
            </a:extLst>
          </p:cNvPr>
          <p:cNvSpPr/>
          <p:nvPr/>
        </p:nvSpPr>
        <p:spPr>
          <a:xfrm>
            <a:off x="3928231" y="914400"/>
            <a:ext cx="4667002" cy="73627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E5FB027-9A3B-1FF7-0E5A-027CBA0B08D1}"/>
              </a:ext>
            </a:extLst>
          </p:cNvPr>
          <p:cNvSpPr/>
          <p:nvPr/>
        </p:nvSpPr>
        <p:spPr>
          <a:xfrm>
            <a:off x="3955502" y="1856068"/>
            <a:ext cx="6189524" cy="73627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19AA72C6-2D7C-A825-B0F5-BE13C79C96B8}"/>
              </a:ext>
            </a:extLst>
          </p:cNvPr>
          <p:cNvSpPr/>
          <p:nvPr/>
        </p:nvSpPr>
        <p:spPr>
          <a:xfrm>
            <a:off x="4003631" y="2934104"/>
            <a:ext cx="4667002" cy="736270"/>
          </a:xfrm>
          <a:prstGeom prst="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DF48F3A3-A20F-29F6-E7FC-DC30DC4B7BC6}"/>
              </a:ext>
            </a:extLst>
          </p:cNvPr>
          <p:cNvSpPr/>
          <p:nvPr/>
        </p:nvSpPr>
        <p:spPr>
          <a:xfrm>
            <a:off x="4002024" y="3923905"/>
            <a:ext cx="3024414" cy="1100482"/>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ABD890EA-A166-069A-08A5-CC69424E656B}"/>
              </a:ext>
            </a:extLst>
          </p:cNvPr>
          <p:cNvSpPr/>
          <p:nvPr/>
        </p:nvSpPr>
        <p:spPr>
          <a:xfrm>
            <a:off x="7138265" y="3931929"/>
            <a:ext cx="3024414" cy="1100482"/>
          </a:xfrm>
          <a:prstGeom prst="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512A9F81-366D-C4FE-655B-FA61AF2B896A}"/>
              </a:ext>
            </a:extLst>
          </p:cNvPr>
          <p:cNvSpPr/>
          <p:nvPr/>
        </p:nvSpPr>
        <p:spPr>
          <a:xfrm>
            <a:off x="5503567" y="5261816"/>
            <a:ext cx="4667002" cy="1094137"/>
          </a:xfrm>
          <a:prstGeom prst="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descr="Endoscopia Gastrointestinal con el Dr. Tapia: Exploración Completa del  Tracto Digestivo">
            <a:extLst>
              <a:ext uri="{FF2B5EF4-FFF2-40B4-BE49-F238E27FC236}">
                <a16:creationId xmlns:a16="http://schemas.microsoft.com/office/drawing/2014/main" id="{096CDBD0-0695-62E1-4929-178A0CD34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57" y="1675986"/>
            <a:ext cx="2810896" cy="183270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E2EFF0C4-2CDF-5B01-6D85-C7E56E054392}"/>
              </a:ext>
            </a:extLst>
          </p:cNvPr>
          <p:cNvPicPr>
            <a:picLocks noChangeAspect="1"/>
          </p:cNvPicPr>
          <p:nvPr/>
        </p:nvPicPr>
        <p:blipFill>
          <a:blip r:embed="rId5"/>
          <a:stretch>
            <a:fillRect/>
          </a:stretch>
        </p:blipFill>
        <p:spPr>
          <a:xfrm>
            <a:off x="525143" y="72905"/>
            <a:ext cx="2143125" cy="2143125"/>
          </a:xfrm>
          <a:prstGeom prst="rect">
            <a:avLst/>
          </a:prstGeom>
        </p:spPr>
      </p:pic>
      <p:pic>
        <p:nvPicPr>
          <p:cNvPr id="11" name="Imagen 10">
            <a:extLst>
              <a:ext uri="{FF2B5EF4-FFF2-40B4-BE49-F238E27FC236}">
                <a16:creationId xmlns:a16="http://schemas.microsoft.com/office/drawing/2014/main" id="{62C7E10F-F026-D268-45B3-E4479F78B82E}"/>
              </a:ext>
            </a:extLst>
          </p:cNvPr>
          <p:cNvPicPr>
            <a:picLocks noChangeAspect="1"/>
          </p:cNvPicPr>
          <p:nvPr/>
        </p:nvPicPr>
        <p:blipFill>
          <a:blip r:embed="rId6"/>
          <a:stretch>
            <a:fillRect/>
          </a:stretch>
        </p:blipFill>
        <p:spPr>
          <a:xfrm>
            <a:off x="811744" y="3267599"/>
            <a:ext cx="1569921" cy="1606552"/>
          </a:xfrm>
          <a:prstGeom prst="rect">
            <a:avLst/>
          </a:prstGeom>
        </p:spPr>
      </p:pic>
      <p:pic>
        <p:nvPicPr>
          <p:cNvPr id="1032" name="Picture 8" descr="2.000+ Parto Natural Ilustraciones de Stock, gráficos vectoriales libres de  derechos y clip art - iStock | Parto en casa, Embarazada, Sala de partos">
            <a:extLst>
              <a:ext uri="{FF2B5EF4-FFF2-40B4-BE49-F238E27FC236}">
                <a16:creationId xmlns:a16="http://schemas.microsoft.com/office/drawing/2014/main" id="{6486DBF8-9C45-D75E-16CF-847904703B1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06" y="4874151"/>
            <a:ext cx="1970671" cy="172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96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98919-1C21-3FD7-FFCA-A1731A0B23D4}"/>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4F3DFD13-0B03-A51B-5F78-9EE19E95C2B7}"/>
              </a:ext>
            </a:extLst>
          </p:cNvPr>
          <p:cNvPicPr>
            <a:picLocks noChangeAspect="1"/>
          </p:cNvPicPr>
          <p:nvPr/>
        </p:nvPicPr>
        <p:blipFill>
          <a:blip r:embed="rId3"/>
          <a:stretch>
            <a:fillRect/>
          </a:stretch>
        </p:blipFill>
        <p:spPr>
          <a:xfrm>
            <a:off x="5727065" y="314228"/>
            <a:ext cx="6007009" cy="5771859"/>
          </a:xfrm>
          <a:prstGeom prst="rect">
            <a:avLst/>
          </a:prstGeom>
        </p:spPr>
      </p:pic>
      <p:pic>
        <p:nvPicPr>
          <p:cNvPr id="7" name="Imagen 6">
            <a:extLst>
              <a:ext uri="{FF2B5EF4-FFF2-40B4-BE49-F238E27FC236}">
                <a16:creationId xmlns:a16="http://schemas.microsoft.com/office/drawing/2014/main" id="{95A37394-394B-92B0-257F-94C6050C5777}"/>
              </a:ext>
            </a:extLst>
          </p:cNvPr>
          <p:cNvPicPr>
            <a:picLocks noChangeAspect="1"/>
          </p:cNvPicPr>
          <p:nvPr/>
        </p:nvPicPr>
        <p:blipFill>
          <a:blip r:embed="rId4"/>
          <a:stretch>
            <a:fillRect/>
          </a:stretch>
        </p:blipFill>
        <p:spPr>
          <a:xfrm>
            <a:off x="3110712" y="945572"/>
            <a:ext cx="5970576" cy="3980384"/>
          </a:xfrm>
          <a:prstGeom prst="rect">
            <a:avLst/>
          </a:prstGeom>
        </p:spPr>
      </p:pic>
      <p:pic>
        <p:nvPicPr>
          <p:cNvPr id="9" name="Imagen 8">
            <a:extLst>
              <a:ext uri="{FF2B5EF4-FFF2-40B4-BE49-F238E27FC236}">
                <a16:creationId xmlns:a16="http://schemas.microsoft.com/office/drawing/2014/main" id="{A6E0CFAC-4D32-7164-B66A-8D6CC0AB891B}"/>
              </a:ext>
            </a:extLst>
          </p:cNvPr>
          <p:cNvPicPr>
            <a:picLocks noChangeAspect="1"/>
          </p:cNvPicPr>
          <p:nvPr/>
        </p:nvPicPr>
        <p:blipFill>
          <a:blip r:embed="rId5"/>
          <a:stretch>
            <a:fillRect/>
          </a:stretch>
        </p:blipFill>
        <p:spPr>
          <a:xfrm>
            <a:off x="2445619" y="3478447"/>
            <a:ext cx="6858000" cy="3257550"/>
          </a:xfrm>
          <a:prstGeom prst="rect">
            <a:avLst/>
          </a:prstGeom>
        </p:spPr>
      </p:pic>
      <p:pic>
        <p:nvPicPr>
          <p:cNvPr id="12" name="Imagen 11">
            <a:extLst>
              <a:ext uri="{FF2B5EF4-FFF2-40B4-BE49-F238E27FC236}">
                <a16:creationId xmlns:a16="http://schemas.microsoft.com/office/drawing/2014/main" id="{6DA05797-1E29-212D-284E-E168A2D261F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0" y="1126838"/>
            <a:ext cx="4543817" cy="3980384"/>
          </a:xfrm>
          <a:prstGeom prst="rect">
            <a:avLst/>
          </a:prstGeom>
        </p:spPr>
      </p:pic>
    </p:spTree>
    <p:extLst>
      <p:ext uri="{BB962C8B-B14F-4D97-AF65-F5344CB8AC3E}">
        <p14:creationId xmlns:p14="http://schemas.microsoft.com/office/powerpoint/2010/main" val="229730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62" y="140493"/>
            <a:ext cx="11458575" cy="795029"/>
          </a:xfrm>
        </p:spPr>
        <p:txBody>
          <a:bodyPr>
            <a:normAutofit/>
          </a:bodyPr>
          <a:lstStyle/>
          <a:p>
            <a:r>
              <a:rPr sz="4000" dirty="0" err="1"/>
              <a:t>Reproducción</a:t>
            </a:r>
            <a:r>
              <a:rPr sz="4000" dirty="0"/>
              <a:t> </a:t>
            </a:r>
            <a:r>
              <a:rPr sz="4000" dirty="0" err="1"/>
              <a:t>asistida</a:t>
            </a:r>
            <a:r>
              <a:rPr sz="4000" dirty="0"/>
              <a:t> </a:t>
            </a:r>
            <a:r>
              <a:rPr sz="4000" dirty="0" err="1"/>
              <a:t>en</a:t>
            </a:r>
            <a:r>
              <a:rPr sz="4000" dirty="0"/>
              <a:t> </a:t>
            </a:r>
            <a:r>
              <a:rPr sz="4000" dirty="0" err="1"/>
              <a:t>enfermedad</a:t>
            </a:r>
            <a:r>
              <a:rPr sz="4000" dirty="0"/>
              <a:t> </a:t>
            </a:r>
            <a:r>
              <a:rPr sz="4000" dirty="0" err="1"/>
              <a:t>hepática</a:t>
            </a:r>
            <a:r>
              <a:rPr sz="4000" dirty="0"/>
              <a:t> </a:t>
            </a:r>
            <a:r>
              <a:rPr sz="4000" dirty="0" err="1"/>
              <a:t>crónica</a:t>
            </a:r>
            <a:endParaRPr sz="4000" dirty="0"/>
          </a:p>
        </p:txBody>
      </p:sp>
      <p:sp>
        <p:nvSpPr>
          <p:cNvPr id="3" name="TextBox 2"/>
          <p:cNvSpPr txBox="1"/>
          <p:nvPr/>
        </p:nvSpPr>
        <p:spPr>
          <a:xfrm>
            <a:off x="803946" y="926221"/>
            <a:ext cx="11287125" cy="584775"/>
          </a:xfrm>
          <a:prstGeom prst="rect">
            <a:avLst/>
          </a:prstGeom>
          <a:noFill/>
        </p:spPr>
        <p:txBody>
          <a:bodyPr wrap="square">
            <a:spAutoFit/>
          </a:bodyPr>
          <a:lstStyle/>
          <a:p>
            <a:pPr>
              <a:defRPr sz="1400"/>
            </a:pPr>
            <a:r>
              <a:rPr sz="1600" dirty="0"/>
              <a:t>• </a:t>
            </a:r>
            <a:r>
              <a:rPr lang="es-ES" sz="1600" dirty="0"/>
              <a:t>L</a:t>
            </a:r>
            <a:r>
              <a:rPr sz="1600" dirty="0"/>
              <a:t>a </a:t>
            </a:r>
            <a:r>
              <a:rPr sz="1600" dirty="0" err="1"/>
              <a:t>fertilización</a:t>
            </a:r>
            <a:r>
              <a:rPr sz="1600" dirty="0"/>
              <a:t> in vitro (FIV) </a:t>
            </a:r>
            <a:r>
              <a:rPr sz="1600" dirty="0" err="1"/>
              <a:t>puede</a:t>
            </a:r>
            <a:r>
              <a:rPr sz="1600" dirty="0"/>
              <a:t> ser </a:t>
            </a:r>
            <a:r>
              <a:rPr sz="1600" dirty="0" err="1"/>
              <a:t>exitosa</a:t>
            </a:r>
            <a:r>
              <a:rPr sz="1600" dirty="0"/>
              <a:t> </a:t>
            </a:r>
            <a:r>
              <a:rPr sz="1600" dirty="0" err="1"/>
              <a:t>en</a:t>
            </a:r>
            <a:r>
              <a:rPr sz="1600" dirty="0"/>
              <a:t> </a:t>
            </a:r>
            <a:r>
              <a:rPr sz="1600" dirty="0" err="1"/>
              <a:t>pacientes</a:t>
            </a:r>
            <a:r>
              <a:rPr sz="1600" dirty="0"/>
              <a:t> con EHC</a:t>
            </a:r>
            <a:r>
              <a:rPr lang="es-ES" sz="1600" dirty="0"/>
              <a:t>. Ojo </a:t>
            </a:r>
            <a:r>
              <a:rPr sz="1600" dirty="0" err="1"/>
              <a:t>riesgo</a:t>
            </a:r>
            <a:r>
              <a:rPr sz="1600" dirty="0"/>
              <a:t> de </a:t>
            </a:r>
            <a:r>
              <a:rPr sz="1600" dirty="0" err="1"/>
              <a:t>descompensación</a:t>
            </a:r>
            <a:r>
              <a:rPr sz="1600" dirty="0"/>
              <a:t> </a:t>
            </a:r>
            <a:r>
              <a:rPr sz="1600" dirty="0" err="1"/>
              <a:t>en</a:t>
            </a:r>
            <a:r>
              <a:rPr sz="1600" dirty="0"/>
              <a:t> </a:t>
            </a:r>
            <a:r>
              <a:rPr sz="1600" dirty="0" err="1"/>
              <a:t>cirrosis</a:t>
            </a:r>
            <a:r>
              <a:rPr sz="1600" dirty="0"/>
              <a:t> </a:t>
            </a:r>
            <a:r>
              <a:rPr sz="1600" dirty="0" err="1"/>
              <a:t>avanzada</a:t>
            </a:r>
            <a:r>
              <a:rPr sz="1600" dirty="0"/>
              <a:t>.</a:t>
            </a:r>
            <a:br>
              <a:rPr sz="1600" dirty="0"/>
            </a:br>
            <a:r>
              <a:rPr sz="1600" dirty="0"/>
              <a:t>• En </a:t>
            </a:r>
            <a:r>
              <a:rPr sz="1600" dirty="0" err="1"/>
              <a:t>una</a:t>
            </a:r>
            <a:r>
              <a:rPr sz="1600" dirty="0"/>
              <a:t> </a:t>
            </a:r>
            <a:r>
              <a:rPr sz="1600" dirty="0" err="1"/>
              <a:t>serie</a:t>
            </a:r>
            <a:r>
              <a:rPr sz="1600" dirty="0"/>
              <a:t> de </a:t>
            </a:r>
            <a:r>
              <a:rPr sz="1600" dirty="0" err="1"/>
              <a:t>casos</a:t>
            </a:r>
            <a:r>
              <a:rPr sz="1600" dirty="0"/>
              <a:t>: 2/6 (22%) se </a:t>
            </a:r>
            <a:r>
              <a:rPr sz="1600" dirty="0" err="1"/>
              <a:t>descompensaron</a:t>
            </a:r>
            <a:r>
              <a:rPr sz="1600" dirty="0"/>
              <a:t> </a:t>
            </a:r>
            <a:r>
              <a:rPr sz="1600" dirty="0" err="1"/>
              <a:t>durante</a:t>
            </a:r>
            <a:r>
              <a:rPr sz="1600" dirty="0"/>
              <a:t> la FIV o </a:t>
            </a:r>
            <a:r>
              <a:rPr sz="1600" dirty="0" err="1"/>
              <a:t>el</a:t>
            </a:r>
            <a:r>
              <a:rPr sz="1600" dirty="0"/>
              <a:t> </a:t>
            </a:r>
            <a:r>
              <a:rPr sz="1600" dirty="0" err="1"/>
              <a:t>embarazo</a:t>
            </a:r>
            <a:r>
              <a:rPr sz="1600" dirty="0"/>
              <a:t>, y </a:t>
            </a:r>
            <a:r>
              <a:rPr sz="1600" dirty="0" err="1"/>
              <a:t>hubo</a:t>
            </a:r>
            <a:r>
              <a:rPr sz="1600" dirty="0"/>
              <a:t> 1 </a:t>
            </a:r>
            <a:r>
              <a:rPr sz="1600" dirty="0" err="1"/>
              <a:t>fallecimiento</a:t>
            </a:r>
            <a:r>
              <a:rPr sz="1600" dirty="0"/>
              <a:t> 12 meses </a:t>
            </a:r>
            <a:r>
              <a:rPr sz="1600" dirty="0" err="1"/>
              <a:t>postparto</a:t>
            </a:r>
            <a:r>
              <a:rPr sz="1600" dirty="0"/>
              <a:t>.</a:t>
            </a:r>
          </a:p>
        </p:txBody>
      </p:sp>
      <p:graphicFrame>
        <p:nvGraphicFramePr>
          <p:cNvPr id="4" name="Table 3"/>
          <p:cNvGraphicFramePr>
            <a:graphicFrameLocks noGrp="1"/>
          </p:cNvGraphicFramePr>
          <p:nvPr>
            <p:extLst>
              <p:ext uri="{D42A27DB-BD31-4B8C-83A1-F6EECF244321}">
                <p14:modId xmlns:p14="http://schemas.microsoft.com/office/powerpoint/2010/main" val="1360187567"/>
              </p:ext>
            </p:extLst>
          </p:nvPr>
        </p:nvGraphicFramePr>
        <p:xfrm>
          <a:off x="796636" y="2988939"/>
          <a:ext cx="10401300" cy="2406287"/>
        </p:xfrm>
        <a:graphic>
          <a:graphicData uri="http://schemas.openxmlformats.org/drawingml/2006/table">
            <a:tbl>
              <a:tblPr firstRow="1" bandRow="1">
                <a:tableStyleId>{5C22544A-7EE6-4342-B048-85BDC9FD1C3A}</a:tableStyleId>
              </a:tblPr>
              <a:tblGrid>
                <a:gridCol w="2600325">
                  <a:extLst>
                    <a:ext uri="{9D8B030D-6E8A-4147-A177-3AD203B41FA5}">
                      <a16:colId xmlns:a16="http://schemas.microsoft.com/office/drawing/2014/main" val="20000"/>
                    </a:ext>
                  </a:extLst>
                </a:gridCol>
                <a:gridCol w="2600325">
                  <a:extLst>
                    <a:ext uri="{9D8B030D-6E8A-4147-A177-3AD203B41FA5}">
                      <a16:colId xmlns:a16="http://schemas.microsoft.com/office/drawing/2014/main" val="20001"/>
                    </a:ext>
                  </a:extLst>
                </a:gridCol>
                <a:gridCol w="2600325">
                  <a:extLst>
                    <a:ext uri="{9D8B030D-6E8A-4147-A177-3AD203B41FA5}">
                      <a16:colId xmlns:a16="http://schemas.microsoft.com/office/drawing/2014/main" val="20002"/>
                    </a:ext>
                  </a:extLst>
                </a:gridCol>
                <a:gridCol w="2600325">
                  <a:extLst>
                    <a:ext uri="{9D8B030D-6E8A-4147-A177-3AD203B41FA5}">
                      <a16:colId xmlns:a16="http://schemas.microsoft.com/office/drawing/2014/main" val="20003"/>
                    </a:ext>
                  </a:extLst>
                </a:gridCol>
              </a:tblGrid>
              <a:tr h="642257">
                <a:tc>
                  <a:txBody>
                    <a:bodyPr/>
                    <a:lstStyle/>
                    <a:p>
                      <a:pPr algn="ctr">
                        <a:defRPr sz="1200" b="1">
                          <a:solidFill>
                            <a:srgbClr val="FFFFFF"/>
                          </a:solidFill>
                        </a:defRPr>
                      </a:pPr>
                      <a:r>
                        <a:rPr sz="1800" dirty="0"/>
                        <a:t>Variable</a:t>
                      </a:r>
                    </a:p>
                  </a:txBody>
                  <a:tcPr>
                    <a:solidFill>
                      <a:srgbClr val="4472C4"/>
                    </a:solidFill>
                  </a:tcPr>
                </a:tc>
                <a:tc>
                  <a:txBody>
                    <a:bodyPr/>
                    <a:lstStyle/>
                    <a:p>
                      <a:pPr algn="ctr">
                        <a:defRPr sz="1200" b="1">
                          <a:solidFill>
                            <a:srgbClr val="FFFFFF"/>
                          </a:solidFill>
                        </a:defRPr>
                      </a:pPr>
                      <a:r>
                        <a:rPr sz="1800"/>
                        <a:t>Pacientes con enfermedad hepática</a:t>
                      </a:r>
                    </a:p>
                  </a:txBody>
                  <a:tcPr>
                    <a:solidFill>
                      <a:srgbClr val="4472C4"/>
                    </a:solidFill>
                  </a:tcPr>
                </a:tc>
                <a:tc>
                  <a:txBody>
                    <a:bodyPr/>
                    <a:lstStyle/>
                    <a:p>
                      <a:pPr algn="ctr">
                        <a:defRPr sz="1200" b="1">
                          <a:solidFill>
                            <a:srgbClr val="FFFFFF"/>
                          </a:solidFill>
                        </a:defRPr>
                      </a:pPr>
                      <a:r>
                        <a:rPr sz="1800"/>
                        <a:t>Controles</a:t>
                      </a:r>
                    </a:p>
                  </a:txBody>
                  <a:tcPr>
                    <a:solidFill>
                      <a:srgbClr val="4472C4"/>
                    </a:solidFill>
                  </a:tcPr>
                </a:tc>
                <a:tc>
                  <a:txBody>
                    <a:bodyPr/>
                    <a:lstStyle/>
                    <a:p>
                      <a:pPr algn="ctr">
                        <a:defRPr sz="1200" b="1">
                          <a:solidFill>
                            <a:srgbClr val="FFFFFF"/>
                          </a:solidFill>
                        </a:defRPr>
                      </a:pPr>
                      <a:r>
                        <a:rPr sz="1800"/>
                        <a:t>Valor p</a:t>
                      </a:r>
                    </a:p>
                  </a:txBody>
                  <a:tcPr>
                    <a:solidFill>
                      <a:srgbClr val="4472C4"/>
                    </a:solidFill>
                  </a:tcPr>
                </a:tc>
                <a:extLst>
                  <a:ext uri="{0D108BD9-81ED-4DB2-BD59-A6C34878D82A}">
                    <a16:rowId xmlns:a16="http://schemas.microsoft.com/office/drawing/2014/main" val="10000"/>
                  </a:ext>
                </a:extLst>
              </a:tr>
              <a:tr h="481693">
                <a:tc>
                  <a:txBody>
                    <a:bodyPr/>
                    <a:lstStyle/>
                    <a:p>
                      <a:pPr algn="ctr">
                        <a:defRPr sz="1200"/>
                      </a:pPr>
                      <a:r>
                        <a:rPr sz="1800"/>
                        <a:t>Embarazo clínico</a:t>
                      </a:r>
                    </a:p>
                  </a:txBody>
                  <a:tcPr/>
                </a:tc>
                <a:tc>
                  <a:txBody>
                    <a:bodyPr/>
                    <a:lstStyle/>
                    <a:p>
                      <a:pPr algn="ctr">
                        <a:defRPr sz="1200"/>
                      </a:pPr>
                      <a:r>
                        <a:rPr sz="1800" dirty="0"/>
                        <a:t>26/37 (70.3%)</a:t>
                      </a:r>
                    </a:p>
                  </a:txBody>
                  <a:tcPr/>
                </a:tc>
                <a:tc>
                  <a:txBody>
                    <a:bodyPr/>
                    <a:lstStyle/>
                    <a:p>
                      <a:pPr algn="ctr">
                        <a:defRPr sz="1200"/>
                      </a:pPr>
                      <a:r>
                        <a:rPr sz="1800" dirty="0"/>
                        <a:t>399/609 (65.5%)</a:t>
                      </a:r>
                    </a:p>
                  </a:txBody>
                  <a:tcPr/>
                </a:tc>
                <a:tc>
                  <a:txBody>
                    <a:bodyPr/>
                    <a:lstStyle/>
                    <a:p>
                      <a:pPr algn="ctr">
                        <a:defRPr sz="1200"/>
                      </a:pPr>
                      <a:r>
                        <a:rPr sz="1800"/>
                        <a:t>0.55</a:t>
                      </a:r>
                    </a:p>
                  </a:txBody>
                  <a:tcPr/>
                </a:tc>
                <a:extLst>
                  <a:ext uri="{0D108BD9-81ED-4DB2-BD59-A6C34878D82A}">
                    <a16:rowId xmlns:a16="http://schemas.microsoft.com/office/drawing/2014/main" val="10001"/>
                  </a:ext>
                </a:extLst>
              </a:tr>
              <a:tr h="481693">
                <a:tc>
                  <a:txBody>
                    <a:bodyPr/>
                    <a:lstStyle/>
                    <a:p>
                      <a:pPr algn="ctr">
                        <a:defRPr sz="1200"/>
                      </a:pPr>
                      <a:r>
                        <a:rPr sz="1800"/>
                        <a:t>Pérdida del embarazo clínico</a:t>
                      </a:r>
                    </a:p>
                  </a:txBody>
                  <a:tcPr/>
                </a:tc>
                <a:tc>
                  <a:txBody>
                    <a:bodyPr/>
                    <a:lstStyle/>
                    <a:p>
                      <a:pPr algn="ctr">
                        <a:defRPr sz="1200"/>
                      </a:pPr>
                      <a:r>
                        <a:rPr sz="1800" dirty="0"/>
                        <a:t>2/28 (7.1%)</a:t>
                      </a:r>
                    </a:p>
                  </a:txBody>
                  <a:tcPr/>
                </a:tc>
                <a:tc>
                  <a:txBody>
                    <a:bodyPr/>
                    <a:lstStyle/>
                    <a:p>
                      <a:pPr algn="ctr">
                        <a:defRPr sz="1200"/>
                      </a:pPr>
                      <a:r>
                        <a:rPr sz="1800" dirty="0"/>
                        <a:t>47/476 (8.8%)</a:t>
                      </a:r>
                    </a:p>
                  </a:txBody>
                  <a:tcPr/>
                </a:tc>
                <a:tc>
                  <a:txBody>
                    <a:bodyPr/>
                    <a:lstStyle/>
                    <a:p>
                      <a:pPr algn="ctr">
                        <a:defRPr sz="1200"/>
                      </a:pPr>
                      <a:r>
                        <a:rPr sz="1800"/>
                        <a:t>0.76</a:t>
                      </a:r>
                    </a:p>
                  </a:txBody>
                  <a:tcPr/>
                </a:tc>
                <a:extLst>
                  <a:ext uri="{0D108BD9-81ED-4DB2-BD59-A6C34878D82A}">
                    <a16:rowId xmlns:a16="http://schemas.microsoft.com/office/drawing/2014/main" val="10002"/>
                  </a:ext>
                </a:extLst>
              </a:tr>
              <a:tr h="642257">
                <a:tc>
                  <a:txBody>
                    <a:bodyPr/>
                    <a:lstStyle/>
                    <a:p>
                      <a:pPr algn="ctr">
                        <a:defRPr sz="1200"/>
                      </a:pPr>
                      <a:r>
                        <a:rPr sz="1800"/>
                        <a:t>Embarazo en curso / parto vivo</a:t>
                      </a:r>
                    </a:p>
                  </a:txBody>
                  <a:tcPr/>
                </a:tc>
                <a:tc>
                  <a:txBody>
                    <a:bodyPr/>
                    <a:lstStyle/>
                    <a:p>
                      <a:pPr algn="ctr">
                        <a:defRPr sz="1200"/>
                      </a:pPr>
                      <a:r>
                        <a:rPr sz="1800"/>
                        <a:t>24/37 (64.9%)</a:t>
                      </a:r>
                    </a:p>
                  </a:txBody>
                  <a:tcPr/>
                </a:tc>
                <a:tc>
                  <a:txBody>
                    <a:bodyPr/>
                    <a:lstStyle/>
                    <a:p>
                      <a:pPr algn="ctr">
                        <a:defRPr sz="1200"/>
                      </a:pPr>
                      <a:r>
                        <a:rPr sz="1800"/>
                        <a:t>357/609 (58.6%)</a:t>
                      </a:r>
                    </a:p>
                  </a:txBody>
                  <a:tcPr/>
                </a:tc>
                <a:tc>
                  <a:txBody>
                    <a:bodyPr/>
                    <a:lstStyle/>
                    <a:p>
                      <a:pPr algn="ctr">
                        <a:defRPr sz="1200"/>
                      </a:pPr>
                      <a:r>
                        <a:rPr sz="1800" dirty="0"/>
                        <a:t>0.45</a:t>
                      </a: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1593601" y="5588004"/>
            <a:ext cx="10020300" cy="830997"/>
          </a:xfrm>
          <a:prstGeom prst="rect">
            <a:avLst/>
          </a:prstGeom>
          <a:noFill/>
        </p:spPr>
        <p:txBody>
          <a:bodyPr wrap="square">
            <a:spAutoFit/>
          </a:bodyPr>
          <a:lstStyle/>
          <a:p>
            <a:pPr>
              <a:defRPr sz="1400" b="1"/>
            </a:pPr>
            <a:r>
              <a:rPr sz="1600" dirty="0"/>
              <a:t>✅ La FIV es </a:t>
            </a:r>
            <a:r>
              <a:rPr sz="1600" dirty="0" err="1"/>
              <a:t>factible</a:t>
            </a:r>
            <a:r>
              <a:rPr sz="1600" dirty="0"/>
              <a:t> y </a:t>
            </a:r>
            <a:r>
              <a:rPr sz="1600" dirty="0" err="1"/>
              <a:t>efectiva</a:t>
            </a:r>
            <a:r>
              <a:rPr sz="1600" dirty="0"/>
              <a:t> </a:t>
            </a:r>
            <a:r>
              <a:rPr sz="1600" dirty="0" err="1"/>
              <a:t>en</a:t>
            </a:r>
            <a:r>
              <a:rPr sz="1600" dirty="0"/>
              <a:t> </a:t>
            </a:r>
            <a:r>
              <a:rPr sz="1600" dirty="0" err="1"/>
              <a:t>pacientes</a:t>
            </a:r>
            <a:r>
              <a:rPr sz="1600" dirty="0"/>
              <a:t> con </a:t>
            </a:r>
            <a:r>
              <a:rPr sz="1600" dirty="0" err="1"/>
              <a:t>enfermedad</a:t>
            </a:r>
            <a:r>
              <a:rPr sz="1600" dirty="0"/>
              <a:t> </a:t>
            </a:r>
            <a:r>
              <a:rPr sz="1600" dirty="0" err="1"/>
              <a:t>hepática</a:t>
            </a:r>
            <a:r>
              <a:rPr sz="1600" dirty="0"/>
              <a:t> </a:t>
            </a:r>
            <a:r>
              <a:rPr sz="1600" dirty="0" err="1"/>
              <a:t>leve</a:t>
            </a:r>
            <a:r>
              <a:rPr sz="1600" dirty="0"/>
              <a:t> o </a:t>
            </a:r>
            <a:r>
              <a:rPr sz="1600" dirty="0" err="1"/>
              <a:t>estable</a:t>
            </a:r>
            <a:r>
              <a:rPr sz="1600" dirty="0"/>
              <a:t>.</a:t>
            </a:r>
            <a:br>
              <a:rPr sz="1600" dirty="0"/>
            </a:br>
            <a:r>
              <a:rPr sz="1600" dirty="0"/>
              <a:t>⚠️ En </a:t>
            </a:r>
            <a:r>
              <a:rPr sz="1600" dirty="0" err="1"/>
              <a:t>cirrosis</a:t>
            </a:r>
            <a:r>
              <a:rPr sz="1600" dirty="0"/>
              <a:t> </a:t>
            </a:r>
            <a:r>
              <a:rPr sz="1600" dirty="0" err="1"/>
              <a:t>avanzada</a:t>
            </a:r>
            <a:r>
              <a:rPr sz="1600" dirty="0"/>
              <a:t>, </a:t>
            </a:r>
            <a:r>
              <a:rPr sz="1600" dirty="0" err="1"/>
              <a:t>aumenta</a:t>
            </a:r>
            <a:r>
              <a:rPr sz="1600" dirty="0"/>
              <a:t> </a:t>
            </a:r>
            <a:r>
              <a:rPr sz="1600" dirty="0" err="1"/>
              <a:t>el</a:t>
            </a:r>
            <a:r>
              <a:rPr sz="1600" dirty="0"/>
              <a:t> </a:t>
            </a:r>
            <a:r>
              <a:rPr sz="1600" dirty="0" err="1"/>
              <a:t>riesgo</a:t>
            </a:r>
            <a:r>
              <a:rPr sz="1600" dirty="0"/>
              <a:t> de </a:t>
            </a:r>
            <a:r>
              <a:rPr sz="1600" dirty="0" err="1"/>
              <a:t>descompensación</a:t>
            </a:r>
            <a:r>
              <a:rPr sz="1600" dirty="0"/>
              <a:t> y </a:t>
            </a:r>
            <a:r>
              <a:rPr sz="1600" dirty="0" err="1"/>
              <a:t>mortalidad</a:t>
            </a:r>
            <a:r>
              <a:rPr sz="1600" dirty="0"/>
              <a:t> </a:t>
            </a:r>
            <a:r>
              <a:rPr sz="1600" dirty="0" err="1"/>
              <a:t>materna</a:t>
            </a:r>
            <a:r>
              <a:rPr sz="1600" dirty="0"/>
              <a:t>.</a:t>
            </a:r>
            <a:br>
              <a:rPr sz="1600" dirty="0"/>
            </a:br>
            <a:r>
              <a:rPr sz="1600" dirty="0"/>
              <a:t>🔸 </a:t>
            </a:r>
            <a:r>
              <a:rPr sz="1600" dirty="0" err="1"/>
              <a:t>Requiere</a:t>
            </a:r>
            <a:r>
              <a:rPr sz="1600" dirty="0"/>
              <a:t> </a:t>
            </a:r>
            <a:r>
              <a:rPr sz="1600" dirty="0" err="1"/>
              <a:t>manejo</a:t>
            </a:r>
            <a:r>
              <a:rPr sz="1600" dirty="0"/>
              <a:t> </a:t>
            </a:r>
            <a:r>
              <a:rPr sz="1600" dirty="0" err="1"/>
              <a:t>multidisciplinario</a:t>
            </a:r>
            <a:r>
              <a:rPr sz="1600" dirty="0"/>
              <a:t> (</a:t>
            </a:r>
            <a:r>
              <a:rPr sz="1600" dirty="0" err="1"/>
              <a:t>hepatología</a:t>
            </a:r>
            <a:r>
              <a:rPr sz="1600" dirty="0"/>
              <a:t>, </a:t>
            </a:r>
            <a:r>
              <a:rPr sz="1600" dirty="0" err="1"/>
              <a:t>ginecología</a:t>
            </a:r>
            <a:r>
              <a:rPr sz="1600" dirty="0"/>
              <a:t>, </a:t>
            </a:r>
            <a:r>
              <a:rPr sz="1600" dirty="0" err="1"/>
              <a:t>medicina</a:t>
            </a:r>
            <a:r>
              <a:rPr sz="1600" dirty="0"/>
              <a:t> </a:t>
            </a:r>
            <a:r>
              <a:rPr sz="1600" dirty="0" err="1"/>
              <a:t>materno</a:t>
            </a:r>
            <a:r>
              <a:rPr sz="1600" dirty="0"/>
              <a:t>-fetal).</a:t>
            </a:r>
          </a:p>
        </p:txBody>
      </p:sp>
      <p:sp>
        <p:nvSpPr>
          <p:cNvPr id="6" name="TextBox 5"/>
          <p:cNvSpPr txBox="1"/>
          <p:nvPr/>
        </p:nvSpPr>
        <p:spPr>
          <a:xfrm>
            <a:off x="4119131" y="6611779"/>
            <a:ext cx="4594528" cy="246221"/>
          </a:xfrm>
          <a:prstGeom prst="rect">
            <a:avLst/>
          </a:prstGeom>
          <a:noFill/>
        </p:spPr>
        <p:txBody>
          <a:bodyPr wrap="none">
            <a:spAutoFit/>
          </a:bodyPr>
          <a:lstStyle/>
          <a:p>
            <a:pPr>
              <a:defRPr sz="1000">
                <a:solidFill>
                  <a:srgbClr val="646464"/>
                </a:solidFill>
              </a:defRPr>
            </a:pPr>
            <a:r>
              <a:rPr sz="1000" dirty="0"/>
              <a:t>Lee, </a:t>
            </a:r>
            <a:r>
              <a:rPr sz="1000" dirty="0" err="1"/>
              <a:t>Gounko</a:t>
            </a:r>
            <a:r>
              <a:rPr sz="1000" dirty="0"/>
              <a:t>, Lee, Mukherjee, Kushner. American Journal of Gastroenterology, 2023.</a:t>
            </a:r>
          </a:p>
        </p:txBody>
      </p:sp>
      <p:pic>
        <p:nvPicPr>
          <p:cNvPr id="10" name="Gráfico 9" descr="Mujer embarazada con relleno sólido">
            <a:extLst>
              <a:ext uri="{FF2B5EF4-FFF2-40B4-BE49-F238E27FC236}">
                <a16:creationId xmlns:a16="http://schemas.microsoft.com/office/drawing/2014/main" id="{4B5DB0C6-9D69-5B3C-1A2C-D07C884610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9620" y="1826310"/>
            <a:ext cx="914400" cy="914400"/>
          </a:xfrm>
          <a:prstGeom prst="rect">
            <a:avLst/>
          </a:prstGeom>
        </p:spPr>
      </p:pic>
      <p:pic>
        <p:nvPicPr>
          <p:cNvPr id="12" name="Imagen 11">
            <a:extLst>
              <a:ext uri="{FF2B5EF4-FFF2-40B4-BE49-F238E27FC236}">
                <a16:creationId xmlns:a16="http://schemas.microsoft.com/office/drawing/2014/main" id="{41682C1A-DADD-A4EC-2058-0D4393C6901C}"/>
              </a:ext>
            </a:extLst>
          </p:cNvPr>
          <p:cNvPicPr>
            <a:picLocks noChangeAspect="1"/>
          </p:cNvPicPr>
          <p:nvPr/>
        </p:nvPicPr>
        <p:blipFill>
          <a:blip r:embed="rId5"/>
          <a:stretch>
            <a:fillRect/>
          </a:stretch>
        </p:blipFill>
        <p:spPr>
          <a:xfrm>
            <a:off x="1898942" y="1826231"/>
            <a:ext cx="914479" cy="914479"/>
          </a:xfrm>
          <a:prstGeom prst="rect">
            <a:avLst/>
          </a:prstGeom>
        </p:spPr>
      </p:pic>
      <p:pic>
        <p:nvPicPr>
          <p:cNvPr id="13" name="Gráfico 12" descr="Mujer embarazada con relleno sólido">
            <a:extLst>
              <a:ext uri="{FF2B5EF4-FFF2-40B4-BE49-F238E27FC236}">
                <a16:creationId xmlns:a16="http://schemas.microsoft.com/office/drawing/2014/main" id="{D5292E7D-FA7C-49EB-756B-CDBA561B8D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3294" y="1843626"/>
            <a:ext cx="914400" cy="914400"/>
          </a:xfrm>
          <a:prstGeom prst="rect">
            <a:avLst/>
          </a:prstGeom>
        </p:spPr>
      </p:pic>
      <p:pic>
        <p:nvPicPr>
          <p:cNvPr id="14" name="Gráfico 13" descr="Mujer embarazada con relleno sólido">
            <a:extLst>
              <a:ext uri="{FF2B5EF4-FFF2-40B4-BE49-F238E27FC236}">
                <a16:creationId xmlns:a16="http://schemas.microsoft.com/office/drawing/2014/main" id="{99810105-9DC0-1AF7-B021-D1CA7E1537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6251" y="1829770"/>
            <a:ext cx="914400" cy="914400"/>
          </a:xfrm>
          <a:prstGeom prst="rect">
            <a:avLst/>
          </a:prstGeom>
        </p:spPr>
      </p:pic>
      <p:pic>
        <p:nvPicPr>
          <p:cNvPr id="15" name="Gráfico 14" descr="Mujer embarazada con relleno sólido">
            <a:extLst>
              <a:ext uri="{FF2B5EF4-FFF2-40B4-BE49-F238E27FC236}">
                <a16:creationId xmlns:a16="http://schemas.microsoft.com/office/drawing/2014/main" id="{8D0EAEC0-0CC5-184D-8C08-769CA2D0F0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10381" y="1815914"/>
            <a:ext cx="914400" cy="914400"/>
          </a:xfrm>
          <a:prstGeom prst="rect">
            <a:avLst/>
          </a:prstGeom>
        </p:spPr>
      </p:pic>
      <p:pic>
        <p:nvPicPr>
          <p:cNvPr id="16" name="Gráfico 15" descr="Mujer embarazada con relleno sólido">
            <a:extLst>
              <a:ext uri="{FF2B5EF4-FFF2-40B4-BE49-F238E27FC236}">
                <a16:creationId xmlns:a16="http://schemas.microsoft.com/office/drawing/2014/main" id="{55CB3970-727F-7F52-9A51-8CF6CDD582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2870" y="1822842"/>
            <a:ext cx="914400" cy="914400"/>
          </a:xfrm>
          <a:prstGeom prst="rect">
            <a:avLst/>
          </a:prstGeom>
        </p:spPr>
      </p:pic>
      <p:pic>
        <p:nvPicPr>
          <p:cNvPr id="21" name="Gráfico 20" descr="Mujer embarazada con relleno sólido">
            <a:extLst>
              <a:ext uri="{FF2B5EF4-FFF2-40B4-BE49-F238E27FC236}">
                <a16:creationId xmlns:a16="http://schemas.microsoft.com/office/drawing/2014/main" id="{6C313A59-DE96-76AF-AFD5-1F25C82D5A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7245" y="1815914"/>
            <a:ext cx="914400" cy="914400"/>
          </a:xfrm>
          <a:prstGeom prst="rect">
            <a:avLst/>
          </a:prstGeom>
        </p:spPr>
      </p:pic>
      <p:grpSp>
        <p:nvGrpSpPr>
          <p:cNvPr id="25" name="Grupo 24">
            <a:extLst>
              <a:ext uri="{FF2B5EF4-FFF2-40B4-BE49-F238E27FC236}">
                <a16:creationId xmlns:a16="http://schemas.microsoft.com/office/drawing/2014/main" id="{A51468CF-DFE5-C69E-0961-2D5B6894B5D9}"/>
              </a:ext>
            </a:extLst>
          </p:cNvPr>
          <p:cNvGrpSpPr/>
          <p:nvPr/>
        </p:nvGrpSpPr>
        <p:grpSpPr>
          <a:xfrm>
            <a:off x="6234176" y="1812081"/>
            <a:ext cx="3139492" cy="931795"/>
            <a:chOff x="6234176" y="1812081"/>
            <a:chExt cx="3139492" cy="931795"/>
          </a:xfrm>
        </p:grpSpPr>
        <p:pic>
          <p:nvPicPr>
            <p:cNvPr id="17" name="Gráfico 16" descr="Mujer embarazada con relleno sólido">
              <a:extLst>
                <a:ext uri="{FF2B5EF4-FFF2-40B4-BE49-F238E27FC236}">
                  <a16:creationId xmlns:a16="http://schemas.microsoft.com/office/drawing/2014/main" id="{EB3FFB2D-55BA-54B3-C50A-A6CF63B586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4176" y="1812160"/>
              <a:ext cx="914400" cy="914400"/>
            </a:xfrm>
            <a:prstGeom prst="rect">
              <a:avLst/>
            </a:prstGeom>
          </p:spPr>
        </p:pic>
        <p:pic>
          <p:nvPicPr>
            <p:cNvPr id="18" name="Imagen 17">
              <a:extLst>
                <a:ext uri="{FF2B5EF4-FFF2-40B4-BE49-F238E27FC236}">
                  <a16:creationId xmlns:a16="http://schemas.microsoft.com/office/drawing/2014/main" id="{033ED5F8-D5C3-E868-D3BF-C8910AFCEEAB}"/>
                </a:ext>
              </a:extLst>
            </p:cNvPr>
            <p:cNvPicPr>
              <a:picLocks noChangeAspect="1"/>
            </p:cNvPicPr>
            <p:nvPr/>
          </p:nvPicPr>
          <p:blipFill>
            <a:blip r:embed="rId5"/>
            <a:stretch>
              <a:fillRect/>
            </a:stretch>
          </p:blipFill>
          <p:spPr>
            <a:xfrm>
              <a:off x="6703498" y="1812081"/>
              <a:ext cx="914479" cy="914479"/>
            </a:xfrm>
            <a:prstGeom prst="rect">
              <a:avLst/>
            </a:prstGeom>
          </p:spPr>
        </p:pic>
        <p:pic>
          <p:nvPicPr>
            <p:cNvPr id="19" name="Gráfico 18" descr="Mujer embarazada con relleno sólido">
              <a:extLst>
                <a:ext uri="{FF2B5EF4-FFF2-40B4-BE49-F238E27FC236}">
                  <a16:creationId xmlns:a16="http://schemas.microsoft.com/office/drawing/2014/main" id="{EC5588ED-6BA6-1BFC-2B22-EDC588157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7850" y="1829476"/>
              <a:ext cx="914400" cy="914400"/>
            </a:xfrm>
            <a:prstGeom prst="rect">
              <a:avLst/>
            </a:prstGeom>
          </p:spPr>
        </p:pic>
        <p:pic>
          <p:nvPicPr>
            <p:cNvPr id="20" name="Gráfico 19" descr="Mujer embarazada con relleno sólido">
              <a:extLst>
                <a:ext uri="{FF2B5EF4-FFF2-40B4-BE49-F238E27FC236}">
                  <a16:creationId xmlns:a16="http://schemas.microsoft.com/office/drawing/2014/main" id="{1210B2B4-7ABE-DC84-532B-D520707D59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0807" y="1815620"/>
              <a:ext cx="914400" cy="914400"/>
            </a:xfrm>
            <a:prstGeom prst="rect">
              <a:avLst/>
            </a:prstGeom>
          </p:spPr>
        </p:pic>
        <p:pic>
          <p:nvPicPr>
            <p:cNvPr id="22" name="Gráfico 21" descr="Mujer embarazada con relleno sólido">
              <a:extLst>
                <a:ext uri="{FF2B5EF4-FFF2-40B4-BE49-F238E27FC236}">
                  <a16:creationId xmlns:a16="http://schemas.microsoft.com/office/drawing/2014/main" id="{ACAEC11F-C092-1FC7-8CC5-6A60CE2545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9268" y="1826270"/>
              <a:ext cx="914400" cy="914400"/>
            </a:xfrm>
            <a:prstGeom prst="rect">
              <a:avLst/>
            </a:prstGeom>
          </p:spPr>
        </p:pic>
      </p:grpSp>
      <p:pic>
        <p:nvPicPr>
          <p:cNvPr id="23" name="Imagen 22">
            <a:extLst>
              <a:ext uri="{FF2B5EF4-FFF2-40B4-BE49-F238E27FC236}">
                <a16:creationId xmlns:a16="http://schemas.microsoft.com/office/drawing/2014/main" id="{18496ACF-1ED7-63B5-A101-A1FF17410556}"/>
              </a:ext>
            </a:extLst>
          </p:cNvPr>
          <p:cNvPicPr>
            <a:picLocks noChangeAspect="1"/>
          </p:cNvPicPr>
          <p:nvPr/>
        </p:nvPicPr>
        <p:blipFill>
          <a:blip r:embed="rId6"/>
          <a:stretch>
            <a:fillRect/>
          </a:stretch>
        </p:blipFill>
        <p:spPr>
          <a:xfrm>
            <a:off x="6234176" y="1638093"/>
            <a:ext cx="1271214" cy="1077673"/>
          </a:xfrm>
          <a:prstGeom prst="rect">
            <a:avLst/>
          </a:prstGeom>
        </p:spPr>
      </p:pic>
      <p:pic>
        <p:nvPicPr>
          <p:cNvPr id="24" name="Imagen 23">
            <a:extLst>
              <a:ext uri="{FF2B5EF4-FFF2-40B4-BE49-F238E27FC236}">
                <a16:creationId xmlns:a16="http://schemas.microsoft.com/office/drawing/2014/main" id="{EA160E3F-BBC8-3F5B-71C9-9B55FA7B34D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25060" y="1555733"/>
            <a:ext cx="1416445" cy="13629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3" y="96677"/>
            <a:ext cx="11665405" cy="877813"/>
          </a:xfrm>
        </p:spPr>
        <p:txBody>
          <a:bodyPr>
            <a:noAutofit/>
          </a:bodyPr>
          <a:lstStyle/>
          <a:p>
            <a:r>
              <a:rPr sz="2700" dirty="0" err="1"/>
              <a:t>Métodos</a:t>
            </a:r>
            <a:r>
              <a:rPr sz="2700" dirty="0"/>
              <a:t> </a:t>
            </a:r>
            <a:r>
              <a:rPr sz="2700" dirty="0" err="1"/>
              <a:t>anticonceptivos</a:t>
            </a:r>
            <a:r>
              <a:rPr sz="2700" dirty="0"/>
              <a:t> </a:t>
            </a:r>
            <a:r>
              <a:rPr sz="2700" dirty="0" err="1"/>
              <a:t>seguros</a:t>
            </a:r>
            <a:r>
              <a:rPr sz="2700" dirty="0"/>
              <a:t> </a:t>
            </a:r>
            <a:r>
              <a:rPr sz="2700" dirty="0" err="1"/>
              <a:t>en</a:t>
            </a:r>
            <a:r>
              <a:rPr sz="2700" dirty="0"/>
              <a:t> </a:t>
            </a:r>
            <a:r>
              <a:rPr sz="2700" dirty="0" err="1"/>
              <a:t>enfermedad</a:t>
            </a:r>
            <a:r>
              <a:rPr sz="2700" dirty="0"/>
              <a:t> </a:t>
            </a:r>
            <a:r>
              <a:rPr sz="2700" dirty="0" err="1"/>
              <a:t>hepática</a:t>
            </a:r>
            <a:r>
              <a:rPr sz="2700" dirty="0"/>
              <a:t> y </a:t>
            </a:r>
            <a:r>
              <a:rPr sz="2700" dirty="0" err="1"/>
              <a:t>trasplante</a:t>
            </a:r>
            <a:r>
              <a:rPr sz="2700" dirty="0"/>
              <a:t> </a:t>
            </a:r>
            <a:r>
              <a:rPr sz="2700" dirty="0" err="1"/>
              <a:t>hepático</a:t>
            </a:r>
            <a:endParaRPr sz="2700" dirty="0"/>
          </a:p>
        </p:txBody>
      </p:sp>
      <p:graphicFrame>
        <p:nvGraphicFramePr>
          <p:cNvPr id="3" name="Table 2"/>
          <p:cNvGraphicFramePr>
            <a:graphicFrameLocks noGrp="1"/>
          </p:cNvGraphicFramePr>
          <p:nvPr>
            <p:extLst>
              <p:ext uri="{D42A27DB-BD31-4B8C-83A1-F6EECF244321}">
                <p14:modId xmlns:p14="http://schemas.microsoft.com/office/powerpoint/2010/main" val="1829276260"/>
              </p:ext>
            </p:extLst>
          </p:nvPr>
        </p:nvGraphicFramePr>
        <p:xfrm>
          <a:off x="400048" y="974491"/>
          <a:ext cx="10906128" cy="5739206"/>
        </p:xfrm>
        <a:graphic>
          <a:graphicData uri="http://schemas.openxmlformats.org/drawingml/2006/table">
            <a:tbl>
              <a:tblPr firstRow="1" bandRow="1">
                <a:tableStyleId>{5C22544A-7EE6-4342-B048-85BDC9FD1C3A}</a:tableStyleId>
              </a:tblPr>
              <a:tblGrid>
                <a:gridCol w="1363266">
                  <a:extLst>
                    <a:ext uri="{9D8B030D-6E8A-4147-A177-3AD203B41FA5}">
                      <a16:colId xmlns:a16="http://schemas.microsoft.com/office/drawing/2014/main" val="20000"/>
                    </a:ext>
                  </a:extLst>
                </a:gridCol>
                <a:gridCol w="1363266">
                  <a:extLst>
                    <a:ext uri="{9D8B030D-6E8A-4147-A177-3AD203B41FA5}">
                      <a16:colId xmlns:a16="http://schemas.microsoft.com/office/drawing/2014/main" val="20001"/>
                    </a:ext>
                  </a:extLst>
                </a:gridCol>
                <a:gridCol w="1363266">
                  <a:extLst>
                    <a:ext uri="{9D8B030D-6E8A-4147-A177-3AD203B41FA5}">
                      <a16:colId xmlns:a16="http://schemas.microsoft.com/office/drawing/2014/main" val="20002"/>
                    </a:ext>
                  </a:extLst>
                </a:gridCol>
                <a:gridCol w="1363266">
                  <a:extLst>
                    <a:ext uri="{9D8B030D-6E8A-4147-A177-3AD203B41FA5}">
                      <a16:colId xmlns:a16="http://schemas.microsoft.com/office/drawing/2014/main" val="20003"/>
                    </a:ext>
                  </a:extLst>
                </a:gridCol>
                <a:gridCol w="1363266">
                  <a:extLst>
                    <a:ext uri="{9D8B030D-6E8A-4147-A177-3AD203B41FA5}">
                      <a16:colId xmlns:a16="http://schemas.microsoft.com/office/drawing/2014/main" val="20004"/>
                    </a:ext>
                  </a:extLst>
                </a:gridCol>
                <a:gridCol w="1363266">
                  <a:extLst>
                    <a:ext uri="{9D8B030D-6E8A-4147-A177-3AD203B41FA5}">
                      <a16:colId xmlns:a16="http://schemas.microsoft.com/office/drawing/2014/main" val="20005"/>
                    </a:ext>
                  </a:extLst>
                </a:gridCol>
                <a:gridCol w="1363266">
                  <a:extLst>
                    <a:ext uri="{9D8B030D-6E8A-4147-A177-3AD203B41FA5}">
                      <a16:colId xmlns:a16="http://schemas.microsoft.com/office/drawing/2014/main" val="20006"/>
                    </a:ext>
                  </a:extLst>
                </a:gridCol>
                <a:gridCol w="1363266">
                  <a:extLst>
                    <a:ext uri="{9D8B030D-6E8A-4147-A177-3AD203B41FA5}">
                      <a16:colId xmlns:a16="http://schemas.microsoft.com/office/drawing/2014/main" val="20007"/>
                    </a:ext>
                  </a:extLst>
                </a:gridCol>
              </a:tblGrid>
              <a:tr h="1150795">
                <a:tc>
                  <a:txBody>
                    <a:bodyPr/>
                    <a:lstStyle/>
                    <a:p>
                      <a:pPr algn="l">
                        <a:defRPr sz="1100" b="1">
                          <a:solidFill>
                            <a:srgbClr val="FFFFFF"/>
                          </a:solidFill>
                          <a:latin typeface="Arial"/>
                        </a:defRPr>
                      </a:pPr>
                      <a:r>
                        <a:rPr dirty="0" err="1"/>
                        <a:t>Categoría</a:t>
                      </a:r>
                      <a:endParaRPr dirty="0"/>
                    </a:p>
                  </a:txBody>
                  <a:tcPr>
                    <a:solidFill>
                      <a:srgbClr val="5A9BD5"/>
                    </a:solidFill>
                  </a:tcPr>
                </a:tc>
                <a:tc>
                  <a:txBody>
                    <a:bodyPr/>
                    <a:lstStyle/>
                    <a:p>
                      <a:pPr algn="l">
                        <a:defRPr sz="1100" b="1">
                          <a:solidFill>
                            <a:srgbClr val="FFFFFF"/>
                          </a:solidFill>
                          <a:latin typeface="Arial"/>
                        </a:defRPr>
                      </a:pPr>
                      <a:r>
                        <a:t>DIU de Cobre</a:t>
                      </a:r>
                    </a:p>
                  </a:txBody>
                  <a:tcPr>
                    <a:solidFill>
                      <a:srgbClr val="5A9BD5"/>
                    </a:solidFill>
                  </a:tcPr>
                </a:tc>
                <a:tc>
                  <a:txBody>
                    <a:bodyPr/>
                    <a:lstStyle/>
                    <a:p>
                      <a:pPr algn="l">
                        <a:defRPr sz="1100" b="1">
                          <a:solidFill>
                            <a:srgbClr val="FFFFFF"/>
                          </a:solidFill>
                          <a:latin typeface="Arial"/>
                        </a:defRPr>
                      </a:pPr>
                      <a:r>
                        <a:rPr dirty="0"/>
                        <a:t>DIU Hormonal</a:t>
                      </a:r>
                      <a:r>
                        <a:rPr lang="es-ES" dirty="0"/>
                        <a:t> (</a:t>
                      </a:r>
                      <a:r>
                        <a:rPr lang="es-ES" dirty="0" err="1"/>
                        <a:t>Levonorgestrel</a:t>
                      </a:r>
                      <a:r>
                        <a:rPr lang="es-ES" dirty="0"/>
                        <a:t>)</a:t>
                      </a:r>
                      <a:endParaRPr dirty="0"/>
                    </a:p>
                  </a:txBody>
                  <a:tcPr>
                    <a:solidFill>
                      <a:srgbClr val="5A9BD5"/>
                    </a:solidFill>
                  </a:tcPr>
                </a:tc>
                <a:tc>
                  <a:txBody>
                    <a:bodyPr/>
                    <a:lstStyle/>
                    <a:p>
                      <a:pPr algn="l">
                        <a:defRPr sz="1100" b="1">
                          <a:solidFill>
                            <a:srgbClr val="FFFFFF"/>
                          </a:solidFill>
                          <a:latin typeface="Arial"/>
                        </a:defRPr>
                      </a:pPr>
                      <a:r>
                        <a:t>Implante Subcutáneo</a:t>
                      </a:r>
                    </a:p>
                  </a:txBody>
                  <a:tcPr>
                    <a:solidFill>
                      <a:srgbClr val="5A9BD5"/>
                    </a:solidFill>
                  </a:tcPr>
                </a:tc>
                <a:tc>
                  <a:txBody>
                    <a:bodyPr/>
                    <a:lstStyle/>
                    <a:p>
                      <a:pPr algn="l">
                        <a:defRPr sz="1100" b="1">
                          <a:solidFill>
                            <a:srgbClr val="FFFFFF"/>
                          </a:solidFill>
                          <a:latin typeface="Arial"/>
                        </a:defRPr>
                      </a:pPr>
                      <a:r>
                        <a:rPr dirty="0" err="1"/>
                        <a:t>Inyección</a:t>
                      </a:r>
                      <a:r>
                        <a:rPr dirty="0"/>
                        <a:t> DMPA</a:t>
                      </a:r>
                    </a:p>
                  </a:txBody>
                  <a:tcPr>
                    <a:solidFill>
                      <a:srgbClr val="5A9BD5"/>
                    </a:solidFill>
                  </a:tcPr>
                </a:tc>
                <a:tc>
                  <a:txBody>
                    <a:bodyPr/>
                    <a:lstStyle/>
                    <a:p>
                      <a:pPr algn="l">
                        <a:defRPr sz="1100" b="1">
                          <a:solidFill>
                            <a:srgbClr val="FFFFFF"/>
                          </a:solidFill>
                          <a:latin typeface="Arial"/>
                        </a:defRPr>
                      </a:pPr>
                      <a:r>
                        <a:t>Píldora solo Progestágeno</a:t>
                      </a:r>
                    </a:p>
                  </a:txBody>
                  <a:tcPr>
                    <a:solidFill>
                      <a:srgbClr val="5A9BD5"/>
                    </a:solidFill>
                  </a:tcPr>
                </a:tc>
                <a:tc>
                  <a:txBody>
                    <a:bodyPr/>
                    <a:lstStyle/>
                    <a:p>
                      <a:pPr algn="l">
                        <a:defRPr sz="1100" b="1">
                          <a:solidFill>
                            <a:srgbClr val="FFFFFF"/>
                          </a:solidFill>
                          <a:latin typeface="Arial"/>
                        </a:defRPr>
                      </a:pPr>
                      <a:r>
                        <a:t>Anticoncepción Combinada</a:t>
                      </a:r>
                    </a:p>
                  </a:txBody>
                  <a:tcPr>
                    <a:solidFill>
                      <a:srgbClr val="5A9BD5"/>
                    </a:solidFill>
                  </a:tcPr>
                </a:tc>
                <a:tc>
                  <a:txBody>
                    <a:bodyPr/>
                    <a:lstStyle/>
                    <a:p>
                      <a:pPr algn="l">
                        <a:defRPr sz="1100" b="1">
                          <a:solidFill>
                            <a:srgbClr val="FFFFFF"/>
                          </a:solidFill>
                          <a:latin typeface="Arial"/>
                        </a:defRPr>
                      </a:pPr>
                      <a:r>
                        <a:t>Anticoncepción de Emergencia</a:t>
                      </a:r>
                    </a:p>
                  </a:txBody>
                  <a:tcPr>
                    <a:solidFill>
                      <a:srgbClr val="5A9BD5"/>
                    </a:solidFill>
                  </a:tcPr>
                </a:tc>
                <a:extLst>
                  <a:ext uri="{0D108BD9-81ED-4DB2-BD59-A6C34878D82A}">
                    <a16:rowId xmlns:a16="http://schemas.microsoft.com/office/drawing/2014/main" val="10000"/>
                  </a:ext>
                </a:extLst>
              </a:tr>
              <a:tr h="793651">
                <a:tc>
                  <a:txBody>
                    <a:bodyPr/>
                    <a:lstStyle/>
                    <a:p>
                      <a:pPr algn="l">
                        <a:defRPr sz="1100" b="1">
                          <a:latin typeface="Arial"/>
                        </a:defRPr>
                      </a:pPr>
                      <a:r>
                        <a:rPr dirty="0"/>
                        <a:t>Tasa de </a:t>
                      </a:r>
                      <a:r>
                        <a:rPr dirty="0" err="1"/>
                        <a:t>fallo</a:t>
                      </a:r>
                      <a:endParaRPr dirty="0"/>
                    </a:p>
                  </a:txBody>
                  <a:tcPr>
                    <a:solidFill>
                      <a:srgbClr val="DCDCDC"/>
                    </a:solidFill>
                  </a:tcPr>
                </a:tc>
                <a:tc>
                  <a:txBody>
                    <a:bodyPr/>
                    <a:lstStyle/>
                    <a:p>
                      <a:pPr algn="l">
                        <a:defRPr sz="1100">
                          <a:latin typeface="Arial"/>
                        </a:defRPr>
                      </a:pPr>
                      <a:r>
                        <a:rPr dirty="0"/>
                        <a:t>&lt;1%</a:t>
                      </a:r>
                    </a:p>
                  </a:txBody>
                  <a:tcPr/>
                </a:tc>
                <a:tc>
                  <a:txBody>
                    <a:bodyPr/>
                    <a:lstStyle/>
                    <a:p>
                      <a:pPr algn="l">
                        <a:defRPr sz="1100">
                          <a:latin typeface="Arial"/>
                        </a:defRPr>
                      </a:pPr>
                      <a:r>
                        <a:t>&lt;1%</a:t>
                      </a:r>
                    </a:p>
                  </a:txBody>
                  <a:tcPr/>
                </a:tc>
                <a:tc>
                  <a:txBody>
                    <a:bodyPr/>
                    <a:lstStyle/>
                    <a:p>
                      <a:pPr algn="l">
                        <a:defRPr sz="1100">
                          <a:latin typeface="Arial"/>
                        </a:defRPr>
                      </a:pPr>
                      <a:r>
                        <a:t>&lt;1%</a:t>
                      </a:r>
                    </a:p>
                  </a:txBody>
                  <a:tcPr/>
                </a:tc>
                <a:tc>
                  <a:txBody>
                    <a:bodyPr/>
                    <a:lstStyle/>
                    <a:p>
                      <a:pPr algn="l">
                        <a:defRPr sz="1100">
                          <a:latin typeface="Arial"/>
                        </a:defRPr>
                      </a:pPr>
                      <a:r>
                        <a:rPr dirty="0"/>
                        <a:t>6%</a:t>
                      </a:r>
                    </a:p>
                  </a:txBody>
                  <a:tcPr/>
                </a:tc>
                <a:tc>
                  <a:txBody>
                    <a:bodyPr/>
                    <a:lstStyle/>
                    <a:p>
                      <a:pPr algn="l">
                        <a:defRPr sz="1100">
                          <a:latin typeface="Arial"/>
                        </a:defRPr>
                      </a:pPr>
                      <a:r>
                        <a:t>9%</a:t>
                      </a:r>
                    </a:p>
                  </a:txBody>
                  <a:tcPr/>
                </a:tc>
                <a:tc>
                  <a:txBody>
                    <a:bodyPr/>
                    <a:lstStyle/>
                    <a:p>
                      <a:pPr algn="l">
                        <a:defRPr sz="1100">
                          <a:latin typeface="Arial"/>
                        </a:defRPr>
                      </a:pPr>
                      <a:r>
                        <a:rPr dirty="0"/>
                        <a:t>9%</a:t>
                      </a:r>
                    </a:p>
                  </a:txBody>
                  <a:tcPr/>
                </a:tc>
                <a:tc>
                  <a:txBody>
                    <a:bodyPr/>
                    <a:lstStyle/>
                    <a:p>
                      <a:pPr algn="l">
                        <a:defRPr sz="1100">
                          <a:latin typeface="Arial"/>
                        </a:defRPr>
                      </a:pPr>
                      <a:r>
                        <a:t>2%</a:t>
                      </a:r>
                    </a:p>
                  </a:txBody>
                  <a:tcPr/>
                </a:tc>
                <a:extLst>
                  <a:ext uri="{0D108BD9-81ED-4DB2-BD59-A6C34878D82A}">
                    <a16:rowId xmlns:a16="http://schemas.microsoft.com/office/drawing/2014/main" val="10001"/>
                  </a:ext>
                </a:extLst>
              </a:tr>
              <a:tr h="1619006">
                <a:tc>
                  <a:txBody>
                    <a:bodyPr/>
                    <a:lstStyle/>
                    <a:p>
                      <a:pPr algn="l">
                        <a:defRPr sz="1100" b="1">
                          <a:latin typeface="Arial"/>
                        </a:defRPr>
                      </a:pPr>
                      <a:r>
                        <a:t>Ventajas</a:t>
                      </a:r>
                    </a:p>
                  </a:txBody>
                  <a:tcPr>
                    <a:solidFill>
                      <a:srgbClr val="DCDCDC"/>
                    </a:solidFill>
                  </a:tcPr>
                </a:tc>
                <a:tc>
                  <a:txBody>
                    <a:bodyPr/>
                    <a:lstStyle/>
                    <a:p>
                      <a:pPr algn="l">
                        <a:defRPr sz="1100">
                          <a:latin typeface="Arial"/>
                        </a:defRPr>
                      </a:pPr>
                      <a:r>
                        <a:rPr lang="es-ES" dirty="0"/>
                        <a:t>No contiene hormonas (sin riesgos asociados a estrógenos).</a:t>
                      </a:r>
                    </a:p>
                    <a:p>
                      <a:pPr algn="l">
                        <a:defRPr sz="1100">
                          <a:latin typeface="Arial"/>
                        </a:defRPr>
                      </a:pPr>
                      <a:r>
                        <a:rPr lang="es-ES" dirty="0"/>
                        <a:t>Eficaz 10–12 años.</a:t>
                      </a:r>
                    </a:p>
                    <a:p>
                      <a:pPr algn="l">
                        <a:defRPr sz="1100">
                          <a:latin typeface="Arial"/>
                        </a:defRPr>
                      </a:pPr>
                      <a:r>
                        <a:rPr lang="es-ES" dirty="0"/>
                        <a:t>Puede utilizarse como anticoncepción emergencia..</a:t>
                      </a:r>
                      <a:endParaRPr dirty="0"/>
                    </a:p>
                  </a:txBody>
                  <a:tcPr/>
                </a:tc>
                <a:tc>
                  <a:txBody>
                    <a:bodyPr/>
                    <a:lstStyle/>
                    <a:p>
                      <a:pPr algn="l">
                        <a:defRPr sz="1100">
                          <a:latin typeface="Arial"/>
                        </a:defRPr>
                      </a:pPr>
                      <a:r>
                        <a:rPr dirty="0"/>
                        <a:t>Reduce </a:t>
                      </a:r>
                      <a:r>
                        <a:rPr dirty="0" err="1"/>
                        <a:t>el</a:t>
                      </a:r>
                      <a:r>
                        <a:rPr dirty="0"/>
                        <a:t> sangrado menstrual</a:t>
                      </a:r>
                      <a:endParaRPr lang="es-ES" dirty="0"/>
                    </a:p>
                    <a:p>
                      <a:pPr algn="l">
                        <a:defRPr sz="1100">
                          <a:latin typeface="Arial"/>
                        </a:defRPr>
                      </a:pPr>
                      <a:r>
                        <a:rPr dirty="0"/>
                        <a:t>sin </a:t>
                      </a:r>
                      <a:r>
                        <a:rPr dirty="0" err="1"/>
                        <a:t>riesgo</a:t>
                      </a:r>
                      <a:r>
                        <a:rPr dirty="0"/>
                        <a:t> </a:t>
                      </a:r>
                      <a:r>
                        <a:rPr dirty="0" err="1"/>
                        <a:t>por</a:t>
                      </a:r>
                      <a:r>
                        <a:rPr dirty="0"/>
                        <a:t> </a:t>
                      </a:r>
                      <a:r>
                        <a:rPr dirty="0" err="1"/>
                        <a:t>estrógenos</a:t>
                      </a:r>
                      <a:r>
                        <a:rPr dirty="0"/>
                        <a:t>, </a:t>
                      </a:r>
                      <a:endParaRPr lang="es-ES" dirty="0"/>
                    </a:p>
                    <a:p>
                      <a:pPr algn="l">
                        <a:defRPr sz="1100">
                          <a:latin typeface="Arial"/>
                        </a:defRPr>
                      </a:pPr>
                      <a:r>
                        <a:rPr dirty="0" err="1"/>
                        <a:t>útil</a:t>
                      </a:r>
                      <a:r>
                        <a:rPr dirty="0"/>
                        <a:t> </a:t>
                      </a:r>
                      <a:r>
                        <a:rPr dirty="0" err="1"/>
                        <a:t>como</a:t>
                      </a:r>
                      <a:r>
                        <a:rPr dirty="0"/>
                        <a:t> </a:t>
                      </a:r>
                      <a:r>
                        <a:rPr dirty="0" err="1"/>
                        <a:t>emergencia</a:t>
                      </a:r>
                      <a:r>
                        <a:rPr dirty="0"/>
                        <a:t>.</a:t>
                      </a:r>
                    </a:p>
                  </a:txBody>
                  <a:tcPr/>
                </a:tc>
                <a:tc>
                  <a:txBody>
                    <a:bodyPr/>
                    <a:lstStyle/>
                    <a:p>
                      <a:pPr algn="l">
                        <a:defRPr sz="1100">
                          <a:latin typeface="Arial"/>
                        </a:defRPr>
                      </a:pPr>
                      <a:r>
                        <a:rPr dirty="0"/>
                        <a:t>Alta </a:t>
                      </a:r>
                      <a:r>
                        <a:rPr dirty="0" err="1"/>
                        <a:t>eficacia</a:t>
                      </a:r>
                      <a:r>
                        <a:rPr dirty="0"/>
                        <a:t>,</a:t>
                      </a:r>
                      <a:endParaRPr lang="es-ES" dirty="0"/>
                    </a:p>
                    <a:p>
                      <a:pPr algn="l">
                        <a:defRPr sz="1100">
                          <a:latin typeface="Arial"/>
                        </a:defRPr>
                      </a:pPr>
                      <a:r>
                        <a:rPr dirty="0" err="1"/>
                        <a:t>cómoda</a:t>
                      </a:r>
                      <a:r>
                        <a:rPr dirty="0"/>
                        <a:t>, </a:t>
                      </a:r>
                      <a:endParaRPr lang="es-ES" dirty="0"/>
                    </a:p>
                    <a:p>
                      <a:pPr algn="l">
                        <a:defRPr sz="1100">
                          <a:latin typeface="Arial"/>
                        </a:defRPr>
                      </a:pPr>
                      <a:r>
                        <a:rPr dirty="0"/>
                        <a:t>reduce </a:t>
                      </a:r>
                      <a:r>
                        <a:rPr dirty="0" err="1"/>
                        <a:t>el</a:t>
                      </a:r>
                      <a:r>
                        <a:rPr dirty="0"/>
                        <a:t> sangrado menstrual.</a:t>
                      </a:r>
                    </a:p>
                  </a:txBody>
                  <a:tcPr/>
                </a:tc>
                <a:tc>
                  <a:txBody>
                    <a:bodyPr/>
                    <a:lstStyle/>
                    <a:p>
                      <a:pPr algn="l">
                        <a:defRPr sz="1100">
                          <a:latin typeface="Arial"/>
                        </a:defRPr>
                      </a:pPr>
                      <a:r>
                        <a:rPr dirty="0"/>
                        <a:t>No </a:t>
                      </a:r>
                      <a:r>
                        <a:rPr dirty="0" err="1"/>
                        <a:t>contiene</a:t>
                      </a:r>
                      <a:r>
                        <a:rPr dirty="0"/>
                        <a:t> </a:t>
                      </a:r>
                      <a:r>
                        <a:rPr dirty="0" err="1"/>
                        <a:t>estrógenos</a:t>
                      </a:r>
                      <a:r>
                        <a:rPr dirty="0"/>
                        <a:t>,</a:t>
                      </a:r>
                      <a:endParaRPr lang="es-ES" dirty="0"/>
                    </a:p>
                    <a:p>
                      <a:pPr algn="l">
                        <a:defRPr sz="1100">
                          <a:latin typeface="Arial"/>
                        </a:defRPr>
                      </a:pPr>
                      <a:r>
                        <a:rPr dirty="0"/>
                        <a:t>se </a:t>
                      </a:r>
                      <a:r>
                        <a:rPr dirty="0" err="1"/>
                        <a:t>aplica</a:t>
                      </a:r>
                      <a:r>
                        <a:rPr dirty="0"/>
                        <a:t> </a:t>
                      </a:r>
                      <a:r>
                        <a:rPr dirty="0" err="1"/>
                        <a:t>cada</a:t>
                      </a:r>
                      <a:r>
                        <a:rPr dirty="0"/>
                        <a:t> 3 meses.</a:t>
                      </a:r>
                    </a:p>
                  </a:txBody>
                  <a:tcPr/>
                </a:tc>
                <a:tc>
                  <a:txBody>
                    <a:bodyPr/>
                    <a:lstStyle/>
                    <a:p>
                      <a:pPr algn="l">
                        <a:defRPr sz="1100">
                          <a:latin typeface="Arial"/>
                        </a:defRPr>
                      </a:pPr>
                      <a:r>
                        <a:t>Sin estrógenos, opción oral simple.</a:t>
                      </a:r>
                    </a:p>
                  </a:txBody>
                  <a:tcPr/>
                </a:tc>
                <a:tc>
                  <a:txBody>
                    <a:bodyPr/>
                    <a:lstStyle/>
                    <a:p>
                      <a:pPr algn="l">
                        <a:defRPr sz="1100">
                          <a:latin typeface="Arial"/>
                        </a:defRPr>
                      </a:pPr>
                      <a:r>
                        <a:t>Regula y reduce el sangrado menstrual, disponible en pastilla, parche o anillo.</a:t>
                      </a:r>
                    </a:p>
                  </a:txBody>
                  <a:tcPr/>
                </a:tc>
                <a:tc>
                  <a:txBody>
                    <a:bodyPr/>
                    <a:lstStyle/>
                    <a:p>
                      <a:pPr algn="l">
                        <a:defRPr sz="1100">
                          <a:latin typeface="Arial"/>
                        </a:defRPr>
                      </a:pPr>
                      <a:r>
                        <a:rPr dirty="0" err="1"/>
                        <a:t>Previene</a:t>
                      </a:r>
                      <a:r>
                        <a:rPr dirty="0"/>
                        <a:t> </a:t>
                      </a:r>
                      <a:r>
                        <a:rPr dirty="0" err="1"/>
                        <a:t>embarazo</a:t>
                      </a:r>
                      <a:r>
                        <a:rPr dirty="0"/>
                        <a:t> </a:t>
                      </a:r>
                      <a:r>
                        <a:rPr dirty="0" err="1"/>
                        <a:t>tras</a:t>
                      </a:r>
                      <a:r>
                        <a:rPr dirty="0"/>
                        <a:t> </a:t>
                      </a:r>
                      <a:r>
                        <a:rPr dirty="0" err="1"/>
                        <a:t>relación</a:t>
                      </a:r>
                      <a:r>
                        <a:rPr dirty="0"/>
                        <a:t> sin </a:t>
                      </a:r>
                      <a:r>
                        <a:rPr dirty="0" err="1"/>
                        <a:t>protección</a:t>
                      </a:r>
                      <a:r>
                        <a:rPr dirty="0"/>
                        <a:t>.</a:t>
                      </a:r>
                    </a:p>
                  </a:txBody>
                  <a:tcPr/>
                </a:tc>
                <a:extLst>
                  <a:ext uri="{0D108BD9-81ED-4DB2-BD59-A6C34878D82A}">
                    <a16:rowId xmlns:a16="http://schemas.microsoft.com/office/drawing/2014/main" val="10002"/>
                  </a:ext>
                </a:extLst>
              </a:tr>
              <a:tr h="851374">
                <a:tc>
                  <a:txBody>
                    <a:bodyPr/>
                    <a:lstStyle/>
                    <a:p>
                      <a:pPr algn="l">
                        <a:defRPr sz="1100" b="1">
                          <a:latin typeface="Arial"/>
                        </a:defRPr>
                      </a:pPr>
                      <a:r>
                        <a:t>Desventajas</a:t>
                      </a:r>
                    </a:p>
                  </a:txBody>
                  <a:tcPr>
                    <a:solidFill>
                      <a:srgbClr val="DCDCDC"/>
                    </a:solidFill>
                  </a:tcPr>
                </a:tc>
                <a:tc>
                  <a:txBody>
                    <a:bodyPr/>
                    <a:lstStyle/>
                    <a:p>
                      <a:pPr algn="l">
                        <a:defRPr sz="1100">
                          <a:latin typeface="Arial"/>
                        </a:defRPr>
                      </a:pPr>
                      <a:r>
                        <a:rPr dirty="0" err="1"/>
                        <a:t>Aumenta</a:t>
                      </a:r>
                      <a:r>
                        <a:rPr dirty="0"/>
                        <a:t> sangrado y </a:t>
                      </a:r>
                      <a:r>
                        <a:rPr dirty="0" err="1"/>
                        <a:t>cólicos</a:t>
                      </a:r>
                      <a:r>
                        <a:rPr dirty="0"/>
                        <a:t>; no ideal </a:t>
                      </a:r>
                      <a:r>
                        <a:rPr dirty="0" err="1"/>
                        <a:t>en</a:t>
                      </a:r>
                      <a:r>
                        <a:rPr dirty="0"/>
                        <a:t> anemia o </a:t>
                      </a:r>
                      <a:r>
                        <a:rPr dirty="0" err="1"/>
                        <a:t>trombocitopenia</a:t>
                      </a:r>
                      <a:r>
                        <a:rPr dirty="0"/>
                        <a:t>.</a:t>
                      </a:r>
                    </a:p>
                  </a:txBody>
                  <a:tcPr/>
                </a:tc>
                <a:tc>
                  <a:txBody>
                    <a:bodyPr/>
                    <a:lstStyle/>
                    <a:p>
                      <a:pPr algn="l">
                        <a:defRPr sz="1100">
                          <a:latin typeface="Arial"/>
                        </a:defRPr>
                      </a:pPr>
                      <a:r>
                        <a:t>Sangrado irregular ocasional.</a:t>
                      </a:r>
                    </a:p>
                  </a:txBody>
                  <a:tcPr/>
                </a:tc>
                <a:tc>
                  <a:txBody>
                    <a:bodyPr/>
                    <a:lstStyle/>
                    <a:p>
                      <a:pPr algn="l">
                        <a:defRPr sz="1100">
                          <a:latin typeface="Arial"/>
                        </a:defRPr>
                      </a:pPr>
                      <a:r>
                        <a:rPr dirty="0"/>
                        <a:t>Sangrado irregular </a:t>
                      </a:r>
                      <a:r>
                        <a:rPr dirty="0" err="1"/>
                        <a:t>ocasional</a:t>
                      </a:r>
                      <a:r>
                        <a:rPr dirty="0"/>
                        <a:t>.</a:t>
                      </a:r>
                    </a:p>
                  </a:txBody>
                  <a:tcPr/>
                </a:tc>
                <a:tc>
                  <a:txBody>
                    <a:bodyPr/>
                    <a:lstStyle/>
                    <a:p>
                      <a:pPr algn="l">
                        <a:defRPr sz="1100">
                          <a:latin typeface="Arial"/>
                        </a:defRPr>
                      </a:pPr>
                      <a:r>
                        <a:rPr dirty="0" err="1"/>
                        <a:t>Sangrados</a:t>
                      </a:r>
                      <a:r>
                        <a:rPr dirty="0"/>
                        <a:t> </a:t>
                      </a:r>
                      <a:r>
                        <a:rPr dirty="0" err="1"/>
                        <a:t>irregulares</a:t>
                      </a:r>
                      <a:endParaRPr lang="es-ES" dirty="0"/>
                    </a:p>
                    <a:p>
                      <a:pPr algn="l">
                        <a:defRPr sz="1100">
                          <a:latin typeface="Arial"/>
                        </a:defRPr>
                      </a:pPr>
                      <a:r>
                        <a:rPr dirty="0" err="1"/>
                        <a:t>pérdida</a:t>
                      </a:r>
                      <a:r>
                        <a:rPr dirty="0"/>
                        <a:t> </a:t>
                      </a:r>
                      <a:r>
                        <a:rPr dirty="0" err="1"/>
                        <a:t>ósea</a:t>
                      </a:r>
                      <a:r>
                        <a:rPr dirty="0"/>
                        <a:t>, </a:t>
                      </a:r>
                      <a:r>
                        <a:rPr dirty="0" err="1"/>
                        <a:t>riesgo</a:t>
                      </a:r>
                      <a:r>
                        <a:rPr dirty="0"/>
                        <a:t> </a:t>
                      </a:r>
                      <a:r>
                        <a:rPr dirty="0" err="1"/>
                        <a:t>trombótico</a:t>
                      </a:r>
                      <a:r>
                        <a:rPr dirty="0"/>
                        <a:t>.</a:t>
                      </a:r>
                      <a:r>
                        <a:rPr lang="es-ES" dirty="0"/>
                        <a:t>(TVP)</a:t>
                      </a:r>
                      <a:endParaRPr dirty="0"/>
                    </a:p>
                  </a:txBody>
                  <a:tcPr/>
                </a:tc>
                <a:tc>
                  <a:txBody>
                    <a:bodyPr/>
                    <a:lstStyle/>
                    <a:p>
                      <a:pPr algn="l">
                        <a:defRPr sz="1100">
                          <a:latin typeface="Arial"/>
                        </a:defRPr>
                      </a:pPr>
                      <a:r>
                        <a:rPr dirty="0"/>
                        <a:t>Sangrado irregular,</a:t>
                      </a:r>
                      <a:endParaRPr lang="es-ES" dirty="0"/>
                    </a:p>
                    <a:p>
                      <a:pPr algn="l">
                        <a:defRPr sz="1100">
                          <a:latin typeface="Arial"/>
                        </a:defRPr>
                      </a:pPr>
                      <a:r>
                        <a:rPr dirty="0" err="1"/>
                        <a:t>requiere</a:t>
                      </a:r>
                      <a:r>
                        <a:rPr dirty="0"/>
                        <a:t> </a:t>
                      </a:r>
                      <a:r>
                        <a:rPr dirty="0" err="1"/>
                        <a:t>toma</a:t>
                      </a:r>
                      <a:r>
                        <a:rPr dirty="0"/>
                        <a:t> </a:t>
                      </a:r>
                      <a:r>
                        <a:rPr dirty="0" err="1"/>
                        <a:t>diaria</a:t>
                      </a:r>
                      <a:r>
                        <a:rPr dirty="0"/>
                        <a:t> </a:t>
                      </a:r>
                      <a:r>
                        <a:rPr dirty="0" err="1"/>
                        <a:t>puntual</a:t>
                      </a:r>
                      <a:r>
                        <a:rPr dirty="0"/>
                        <a:t>.</a:t>
                      </a:r>
                    </a:p>
                  </a:txBody>
                  <a:tcPr/>
                </a:tc>
                <a:tc>
                  <a:txBody>
                    <a:bodyPr/>
                    <a:lstStyle/>
                    <a:p>
                      <a:pPr algn="l">
                        <a:defRPr sz="1100">
                          <a:latin typeface="Arial"/>
                        </a:defRPr>
                      </a:pPr>
                      <a:r>
                        <a:rPr dirty="0" err="1"/>
                        <a:t>Aumenta</a:t>
                      </a:r>
                      <a:r>
                        <a:rPr dirty="0"/>
                        <a:t> </a:t>
                      </a:r>
                      <a:r>
                        <a:rPr dirty="0" err="1"/>
                        <a:t>riesgo</a:t>
                      </a:r>
                      <a:r>
                        <a:rPr dirty="0"/>
                        <a:t> de </a:t>
                      </a:r>
                      <a:r>
                        <a:rPr lang="es-ES" dirty="0"/>
                        <a:t>TVP  Y </a:t>
                      </a:r>
                      <a:r>
                        <a:rPr dirty="0" err="1"/>
                        <a:t>presión</a:t>
                      </a:r>
                      <a:r>
                        <a:rPr dirty="0"/>
                        <a:t> portal.</a:t>
                      </a:r>
                      <a:endParaRPr lang="es-ES" dirty="0"/>
                    </a:p>
                    <a:p>
                      <a:pPr algn="l">
                        <a:defRPr sz="1100">
                          <a:latin typeface="Arial"/>
                        </a:defRPr>
                      </a:pPr>
                      <a:r>
                        <a:rPr lang="es-ES" dirty="0"/>
                        <a:t>Rara vez colestasis</a:t>
                      </a:r>
                      <a:endParaRPr dirty="0"/>
                    </a:p>
                  </a:txBody>
                  <a:tcPr/>
                </a:tc>
                <a:tc>
                  <a:txBody>
                    <a:bodyPr/>
                    <a:lstStyle/>
                    <a:p>
                      <a:pPr algn="l">
                        <a:defRPr sz="1100">
                          <a:latin typeface="Arial"/>
                        </a:defRPr>
                      </a:pPr>
                      <a:r>
                        <a:t>Uso solo a corto plazo.</a:t>
                      </a:r>
                    </a:p>
                  </a:txBody>
                  <a:tcPr/>
                </a:tc>
                <a:extLst>
                  <a:ext uri="{0D108BD9-81ED-4DB2-BD59-A6C34878D82A}">
                    <a16:rowId xmlns:a16="http://schemas.microsoft.com/office/drawing/2014/main" val="10003"/>
                  </a:ext>
                </a:extLst>
              </a:tr>
              <a:tr h="1004900">
                <a:tc>
                  <a:txBody>
                    <a:bodyPr/>
                    <a:lstStyle/>
                    <a:p>
                      <a:pPr algn="l">
                        <a:defRPr sz="1100" b="1">
                          <a:latin typeface="Arial"/>
                        </a:defRPr>
                      </a:pPr>
                      <a:r>
                        <a:t>Seguridad</a:t>
                      </a:r>
                    </a:p>
                  </a:txBody>
                  <a:tcPr>
                    <a:solidFill>
                      <a:srgbClr val="DCDCDC"/>
                    </a:solidFill>
                  </a:tcPr>
                </a:tc>
                <a:tc>
                  <a:txBody>
                    <a:bodyPr/>
                    <a:lstStyle/>
                    <a:p>
                      <a:pPr algn="l">
                        <a:defRPr sz="1100">
                          <a:latin typeface="Arial"/>
                        </a:defRPr>
                      </a:pPr>
                      <a:r>
                        <a:t>🟩 Seguro en todas las enfermedades hepáticas.</a:t>
                      </a:r>
                    </a:p>
                  </a:txBody>
                  <a:tcPr/>
                </a:tc>
                <a:tc>
                  <a:txBody>
                    <a:bodyPr/>
                    <a:lstStyle/>
                    <a:p>
                      <a:pPr algn="l">
                        <a:defRPr sz="1100">
                          <a:latin typeface="Arial"/>
                        </a:defRPr>
                      </a:pPr>
                      <a:r>
                        <a:t>🟩 Seguro en todas las enfermedades hepáticas.</a:t>
                      </a:r>
                    </a:p>
                  </a:txBody>
                  <a:tcPr/>
                </a:tc>
                <a:tc>
                  <a:txBody>
                    <a:bodyPr/>
                    <a:lstStyle/>
                    <a:p>
                      <a:pPr algn="l">
                        <a:defRPr sz="1100">
                          <a:latin typeface="Arial"/>
                        </a:defRPr>
                      </a:pPr>
                      <a:r>
                        <a:t>🟩 Seguro en todas las enfermedades hepáticas.</a:t>
                      </a:r>
                    </a:p>
                  </a:txBody>
                  <a:tcPr/>
                </a:tc>
                <a:tc>
                  <a:txBody>
                    <a:bodyPr/>
                    <a:lstStyle/>
                    <a:p>
                      <a:pPr algn="l">
                        <a:defRPr sz="1100">
                          <a:latin typeface="Arial"/>
                        </a:defRPr>
                      </a:pPr>
                      <a:r>
                        <a:rPr dirty="0"/>
                        <a:t>🟨 </a:t>
                      </a:r>
                      <a:r>
                        <a:rPr dirty="0" err="1"/>
                        <a:t>Precaución</a:t>
                      </a:r>
                      <a:r>
                        <a:rPr dirty="0"/>
                        <a:t> </a:t>
                      </a:r>
                      <a:r>
                        <a:rPr dirty="0" err="1"/>
                        <a:t>en</a:t>
                      </a:r>
                      <a:r>
                        <a:rPr dirty="0"/>
                        <a:t> </a:t>
                      </a:r>
                      <a:r>
                        <a:rPr dirty="0" err="1"/>
                        <a:t>colestasis</a:t>
                      </a:r>
                      <a:r>
                        <a:rPr dirty="0"/>
                        <a:t>, </a:t>
                      </a:r>
                      <a:r>
                        <a:rPr dirty="0" err="1"/>
                        <a:t>cirrosis</a:t>
                      </a:r>
                      <a:r>
                        <a:rPr dirty="0"/>
                        <a:t>, </a:t>
                      </a:r>
                      <a:r>
                        <a:rPr dirty="0" err="1"/>
                        <a:t>postrasplante</a:t>
                      </a:r>
                      <a:r>
                        <a:rPr dirty="0"/>
                        <a:t>, Budd-Chiari.</a:t>
                      </a:r>
                    </a:p>
                  </a:txBody>
                  <a:tcPr/>
                </a:tc>
                <a:tc>
                  <a:txBody>
                    <a:bodyPr/>
                    <a:lstStyle/>
                    <a:p>
                      <a:pPr algn="l">
                        <a:defRPr sz="1100">
                          <a:latin typeface="Arial"/>
                        </a:defRPr>
                      </a:pPr>
                      <a:r>
                        <a:t>🟩 Seguro en todas las enfermedades hepáticas.</a:t>
                      </a:r>
                    </a:p>
                  </a:txBody>
                  <a:tcPr/>
                </a:tc>
                <a:tc>
                  <a:txBody>
                    <a:bodyPr/>
                    <a:lstStyle/>
                    <a:p>
                      <a:pPr algn="l">
                        <a:defRPr sz="1100">
                          <a:latin typeface="Arial"/>
                        </a:defRPr>
                      </a:pPr>
                      <a:r>
                        <a:rPr dirty="0"/>
                        <a:t>🟥 </a:t>
                      </a:r>
                      <a:r>
                        <a:rPr dirty="0" err="1"/>
                        <a:t>Contraindicado</a:t>
                      </a:r>
                      <a:r>
                        <a:rPr dirty="0"/>
                        <a:t> </a:t>
                      </a:r>
                      <a:r>
                        <a:rPr dirty="0" err="1"/>
                        <a:t>en</a:t>
                      </a:r>
                      <a:r>
                        <a:rPr dirty="0"/>
                        <a:t> </a:t>
                      </a:r>
                      <a:r>
                        <a:rPr dirty="0" err="1"/>
                        <a:t>cirrosis</a:t>
                      </a:r>
                      <a:r>
                        <a:rPr dirty="0"/>
                        <a:t> </a:t>
                      </a:r>
                      <a:r>
                        <a:rPr dirty="0" err="1"/>
                        <a:t>descompensada</a:t>
                      </a:r>
                      <a:r>
                        <a:rPr dirty="0"/>
                        <a:t>, Budd-Chiari o </a:t>
                      </a:r>
                      <a:r>
                        <a:rPr lang="es-ES" dirty="0"/>
                        <a:t>disfunción </a:t>
                      </a:r>
                      <a:r>
                        <a:rPr lang="es-ES" dirty="0" err="1"/>
                        <a:t>hepatica</a:t>
                      </a:r>
                      <a:endParaRPr dirty="0"/>
                    </a:p>
                  </a:txBody>
                  <a:tcPr/>
                </a:tc>
                <a:tc>
                  <a:txBody>
                    <a:bodyPr/>
                    <a:lstStyle/>
                    <a:p>
                      <a:pPr algn="l">
                        <a:defRPr sz="1100">
                          <a:latin typeface="Arial"/>
                        </a:defRPr>
                      </a:pPr>
                      <a:r>
                        <a:rPr dirty="0"/>
                        <a:t>🟩 Seguro </a:t>
                      </a:r>
                      <a:r>
                        <a:rPr dirty="0" err="1"/>
                        <a:t>en</a:t>
                      </a:r>
                      <a:r>
                        <a:rPr dirty="0"/>
                        <a:t> </a:t>
                      </a:r>
                      <a:r>
                        <a:rPr dirty="0" err="1"/>
                        <a:t>todas</a:t>
                      </a:r>
                      <a:r>
                        <a:rPr dirty="0"/>
                        <a:t> las </a:t>
                      </a:r>
                      <a:r>
                        <a:rPr dirty="0" err="1"/>
                        <a:t>enfermedades</a:t>
                      </a:r>
                      <a:r>
                        <a:rPr dirty="0"/>
                        <a:t> </a:t>
                      </a:r>
                      <a:r>
                        <a:rPr dirty="0" err="1"/>
                        <a:t>hepáticas</a:t>
                      </a:r>
                      <a:r>
                        <a:rPr dirty="0"/>
                        <a:t>.</a:t>
                      </a:r>
                    </a:p>
                  </a:txBody>
                  <a:tcPr/>
                </a:tc>
                <a:extLst>
                  <a:ext uri="{0D108BD9-81ED-4DB2-BD59-A6C34878D82A}">
                    <a16:rowId xmlns:a16="http://schemas.microsoft.com/office/drawing/2014/main" val="10004"/>
                  </a:ext>
                </a:extLst>
              </a:tr>
            </a:tbl>
          </a:graphicData>
        </a:graphic>
      </p:graphicFrame>
      <p:sp>
        <p:nvSpPr>
          <p:cNvPr id="4" name="TextBox 3"/>
          <p:cNvSpPr txBox="1"/>
          <p:nvPr/>
        </p:nvSpPr>
        <p:spPr>
          <a:xfrm>
            <a:off x="352424" y="9217414"/>
            <a:ext cx="3682418" cy="246221"/>
          </a:xfrm>
          <a:prstGeom prst="rect">
            <a:avLst/>
          </a:prstGeom>
          <a:noFill/>
        </p:spPr>
        <p:txBody>
          <a:bodyPr wrap="none">
            <a:spAutoFit/>
          </a:bodyPr>
          <a:lstStyle/>
          <a:p>
            <a:pPr defTabSz="457200">
              <a:defRPr sz="1000">
                <a:solidFill>
                  <a:srgbClr val="646464"/>
                </a:solidFill>
              </a:defRPr>
            </a:pPr>
            <a:r>
              <a:rPr sz="1000" dirty="0">
                <a:solidFill>
                  <a:srgbClr val="646464"/>
                </a:solidFill>
                <a:latin typeface="Calibri"/>
              </a:rPr>
              <a:t>Fuente: Garriga M, Zhang G, Sarkar M. Clinical Liver Diseases, 2024.</a:t>
            </a:r>
          </a:p>
        </p:txBody>
      </p:sp>
      <p:pic>
        <p:nvPicPr>
          <p:cNvPr id="6" name="Imagen 5">
            <a:extLst>
              <a:ext uri="{FF2B5EF4-FFF2-40B4-BE49-F238E27FC236}">
                <a16:creationId xmlns:a16="http://schemas.microsoft.com/office/drawing/2014/main" id="{43387333-DE15-8427-16E1-860C228BBA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98320" y="1333502"/>
            <a:ext cx="1300163" cy="866775"/>
          </a:xfrm>
          <a:prstGeom prst="rect">
            <a:avLst/>
          </a:prstGeom>
        </p:spPr>
      </p:pic>
      <p:pic>
        <p:nvPicPr>
          <p:cNvPr id="7" name="Imagen 6">
            <a:extLst>
              <a:ext uri="{FF2B5EF4-FFF2-40B4-BE49-F238E27FC236}">
                <a16:creationId xmlns:a16="http://schemas.microsoft.com/office/drawing/2014/main" id="{27E9DF71-B5E6-AAC7-9359-B787CB20D2A9}"/>
              </a:ext>
            </a:extLst>
          </p:cNvPr>
          <p:cNvPicPr>
            <a:picLocks noChangeAspect="1"/>
          </p:cNvPicPr>
          <p:nvPr/>
        </p:nvPicPr>
        <p:blipFill>
          <a:blip r:embed="rId4"/>
          <a:stretch>
            <a:fillRect/>
          </a:stretch>
        </p:blipFill>
        <p:spPr>
          <a:xfrm>
            <a:off x="3260407" y="1333502"/>
            <a:ext cx="1028702" cy="1028702"/>
          </a:xfrm>
          <a:prstGeom prst="rect">
            <a:avLst/>
          </a:prstGeom>
        </p:spPr>
      </p:pic>
      <p:pic>
        <p:nvPicPr>
          <p:cNvPr id="8" name="Imagen 7">
            <a:extLst>
              <a:ext uri="{FF2B5EF4-FFF2-40B4-BE49-F238E27FC236}">
                <a16:creationId xmlns:a16="http://schemas.microsoft.com/office/drawing/2014/main" id="{6AA1C80C-9196-7268-2FBD-FA2586116E22}"/>
              </a:ext>
            </a:extLst>
          </p:cNvPr>
          <p:cNvPicPr>
            <a:picLocks noChangeAspect="1"/>
          </p:cNvPicPr>
          <p:nvPr/>
        </p:nvPicPr>
        <p:blipFill>
          <a:blip r:embed="rId5">
            <a:clrChange>
              <a:clrFrom>
                <a:srgbClr val="FFE6FA"/>
              </a:clrFrom>
              <a:clrTo>
                <a:srgbClr val="FFE6FA">
                  <a:alpha val="0"/>
                </a:srgbClr>
              </a:clrTo>
            </a:clrChange>
          </a:blip>
          <a:stretch>
            <a:fillRect/>
          </a:stretch>
        </p:blipFill>
        <p:spPr>
          <a:xfrm>
            <a:off x="4498658" y="1549238"/>
            <a:ext cx="1243855" cy="528638"/>
          </a:xfrm>
          <a:prstGeom prst="rect">
            <a:avLst/>
          </a:prstGeom>
        </p:spPr>
      </p:pic>
      <p:pic>
        <p:nvPicPr>
          <p:cNvPr id="9" name="Imagen 8">
            <a:extLst>
              <a:ext uri="{FF2B5EF4-FFF2-40B4-BE49-F238E27FC236}">
                <a16:creationId xmlns:a16="http://schemas.microsoft.com/office/drawing/2014/main" id="{E8A7B41E-1EF0-D334-2CF0-2E7D705B99C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103146" y="1260154"/>
            <a:ext cx="817722" cy="817722"/>
          </a:xfrm>
          <a:prstGeom prst="rect">
            <a:avLst/>
          </a:prstGeom>
        </p:spPr>
      </p:pic>
      <p:pic>
        <p:nvPicPr>
          <p:cNvPr id="10" name="Imagen 9">
            <a:extLst>
              <a:ext uri="{FF2B5EF4-FFF2-40B4-BE49-F238E27FC236}">
                <a16:creationId xmlns:a16="http://schemas.microsoft.com/office/drawing/2014/main" id="{38299121-B52A-3716-B638-B74E713BE2EC}"/>
              </a:ext>
            </a:extLst>
          </p:cNvPr>
          <p:cNvPicPr>
            <a:picLocks noChangeAspect="1"/>
          </p:cNvPicPr>
          <p:nvPr/>
        </p:nvPicPr>
        <p:blipFill>
          <a:blip r:embed="rId7">
            <a:clrChange>
              <a:clrFrom>
                <a:srgbClr val="FFE6FA"/>
              </a:clrFrom>
              <a:clrTo>
                <a:srgbClr val="FFE6FA">
                  <a:alpha val="0"/>
                </a:srgbClr>
              </a:clrTo>
            </a:clrChange>
          </a:blip>
          <a:srcRect l="5234" t="28640" r="53492" b="30869"/>
          <a:stretch>
            <a:fillRect/>
          </a:stretch>
        </p:blipFill>
        <p:spPr>
          <a:xfrm>
            <a:off x="7293772" y="1485902"/>
            <a:ext cx="1210757" cy="504827"/>
          </a:xfrm>
          <a:prstGeom prst="rect">
            <a:avLst/>
          </a:prstGeom>
        </p:spPr>
      </p:pic>
      <p:pic>
        <p:nvPicPr>
          <p:cNvPr id="11" name="Imagen 10">
            <a:extLst>
              <a:ext uri="{FF2B5EF4-FFF2-40B4-BE49-F238E27FC236}">
                <a16:creationId xmlns:a16="http://schemas.microsoft.com/office/drawing/2014/main" id="{58E030D3-57E6-9215-39E0-7D70FE7DCD7C}"/>
              </a:ext>
            </a:extLst>
          </p:cNvPr>
          <p:cNvPicPr>
            <a:picLocks noChangeAspect="1"/>
          </p:cNvPicPr>
          <p:nvPr/>
        </p:nvPicPr>
        <p:blipFill>
          <a:blip r:embed="rId8">
            <a:clrChange>
              <a:clrFrom>
                <a:srgbClr val="F0F0F0"/>
              </a:clrFrom>
              <a:clrTo>
                <a:srgbClr val="F0F0F0">
                  <a:alpha val="0"/>
                </a:srgbClr>
              </a:clrTo>
            </a:clrChange>
            <a:extLst>
              <a:ext uri="{BEBA8EAE-BF5A-486C-A8C5-ECC9F3942E4B}">
                <a14:imgProps xmlns:a14="http://schemas.microsoft.com/office/drawing/2010/main">
                  <a14:imgLayer r:embed="rId9">
                    <a14:imgEffect>
                      <a14:backgroundRemoval t="22288" b="71795" l="17383" r="84961">
                        <a14:foregroundMark x1="72461" y1="22288" x2="72461" y2="22288"/>
                        <a14:foregroundMark x1="78516" y1="31755" x2="78516" y2="31755"/>
                        <a14:foregroundMark x1="84961" y1="52663" x2="84961" y2="52663"/>
                        <a14:foregroundMark x1="34766" y1="71795" x2="34766" y2="71795"/>
                      </a14:backgroundRemoval>
                    </a14:imgEffect>
                  </a14:imgLayer>
                </a14:imgProps>
              </a:ext>
            </a:extLst>
          </a:blip>
          <a:srcRect l="9448" t="18186" r="11197" b="23600"/>
          <a:stretch>
            <a:fillRect/>
          </a:stretch>
        </p:blipFill>
        <p:spPr>
          <a:xfrm>
            <a:off x="8578421" y="1262294"/>
            <a:ext cx="1125668" cy="817722"/>
          </a:xfrm>
          <a:prstGeom prst="rect">
            <a:avLst/>
          </a:prstGeom>
        </p:spPr>
      </p:pic>
      <p:pic>
        <p:nvPicPr>
          <p:cNvPr id="12" name="Imagen 11">
            <a:extLst>
              <a:ext uri="{FF2B5EF4-FFF2-40B4-BE49-F238E27FC236}">
                <a16:creationId xmlns:a16="http://schemas.microsoft.com/office/drawing/2014/main" id="{66F9EB84-04E9-2C74-9053-3BAE5851F505}"/>
              </a:ext>
            </a:extLst>
          </p:cNvPr>
          <p:cNvPicPr>
            <a:picLocks noChangeAspect="1"/>
          </p:cNvPicPr>
          <p:nvPr/>
        </p:nvPicPr>
        <p:blipFill>
          <a:blip r:embed="rId10"/>
          <a:stretch>
            <a:fillRect/>
          </a:stretch>
        </p:blipFill>
        <p:spPr>
          <a:xfrm>
            <a:off x="9887894" y="974491"/>
            <a:ext cx="1663700" cy="1247775"/>
          </a:xfrm>
          <a:prstGeom prst="rect">
            <a:avLst/>
          </a:prstGeom>
        </p:spPr>
      </p:pic>
      <p:sp>
        <p:nvSpPr>
          <p:cNvPr id="13" name="TextBox 3">
            <a:extLst>
              <a:ext uri="{FF2B5EF4-FFF2-40B4-BE49-F238E27FC236}">
                <a16:creationId xmlns:a16="http://schemas.microsoft.com/office/drawing/2014/main" id="{8280813F-F55D-98DD-3968-27AD52F9B479}"/>
              </a:ext>
            </a:extLst>
          </p:cNvPr>
          <p:cNvSpPr txBox="1"/>
          <p:nvPr/>
        </p:nvSpPr>
        <p:spPr>
          <a:xfrm>
            <a:off x="711496" y="6638211"/>
            <a:ext cx="3323346" cy="246221"/>
          </a:xfrm>
          <a:prstGeom prst="rect">
            <a:avLst/>
          </a:prstGeom>
          <a:noFill/>
        </p:spPr>
        <p:txBody>
          <a:bodyPr wrap="none">
            <a:spAutoFit/>
          </a:bodyPr>
          <a:lstStyle/>
          <a:p>
            <a:pPr>
              <a:defRPr sz="1000">
                <a:solidFill>
                  <a:srgbClr val="646464"/>
                </a:solidFill>
              </a:defRPr>
            </a:pPr>
            <a:r>
              <a:rPr b="1" dirty="0"/>
              <a:t>Garriga M, Zhang G, Sarkar M. Clinical Liver Diseases, 2024.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77" y="-112879"/>
            <a:ext cx="11925300" cy="1325563"/>
          </a:xfrm>
        </p:spPr>
        <p:txBody>
          <a:bodyPr>
            <a:normAutofit/>
          </a:bodyPr>
          <a:lstStyle/>
          <a:p>
            <a:pPr>
              <a:defRPr>
                <a:solidFill>
                  <a:srgbClr val="282828"/>
                </a:solidFill>
                <a:latin typeface="Calibri"/>
              </a:defRPr>
            </a:pPr>
            <a:r>
              <a:rPr sz="2400" b="1" dirty="0">
                <a:solidFill>
                  <a:schemeClr val="accent1">
                    <a:lumMod val="50000"/>
                  </a:schemeClr>
                </a:solidFill>
                <a:latin typeface="Bahnschrift" panose="020B0502040204020203" pitchFamily="34" charset="0"/>
              </a:rPr>
              <a:t>Puntos Clave </a:t>
            </a:r>
            <a:r>
              <a:rPr sz="2400" b="1" dirty="0" err="1">
                <a:solidFill>
                  <a:schemeClr val="accent1">
                    <a:lumMod val="50000"/>
                  </a:schemeClr>
                </a:solidFill>
                <a:latin typeface="Bahnschrift" panose="020B0502040204020203" pitchFamily="34" charset="0"/>
              </a:rPr>
              <a:t>sobre</a:t>
            </a:r>
            <a:r>
              <a:rPr sz="2400" b="1" dirty="0">
                <a:solidFill>
                  <a:schemeClr val="accent1">
                    <a:lumMod val="50000"/>
                  </a:schemeClr>
                </a:solidFill>
                <a:latin typeface="Bahnschrift" panose="020B0502040204020203" pitchFamily="34" charset="0"/>
              </a:rPr>
              <a:t> </a:t>
            </a:r>
            <a:r>
              <a:rPr sz="2400" b="1" dirty="0" err="1">
                <a:solidFill>
                  <a:schemeClr val="accent1">
                    <a:lumMod val="50000"/>
                  </a:schemeClr>
                </a:solidFill>
                <a:latin typeface="Bahnschrift" panose="020B0502040204020203" pitchFamily="34" charset="0"/>
              </a:rPr>
              <a:t>Fertilidad</a:t>
            </a:r>
            <a:r>
              <a:rPr sz="2400" b="1" dirty="0">
                <a:solidFill>
                  <a:schemeClr val="accent1">
                    <a:lumMod val="50000"/>
                  </a:schemeClr>
                </a:solidFill>
                <a:latin typeface="Bahnschrift" panose="020B0502040204020203" pitchFamily="34" charset="0"/>
              </a:rPr>
              <a:t> y </a:t>
            </a:r>
            <a:r>
              <a:rPr sz="2400" b="1" dirty="0" err="1">
                <a:solidFill>
                  <a:schemeClr val="accent1">
                    <a:lumMod val="50000"/>
                  </a:schemeClr>
                </a:solidFill>
                <a:latin typeface="Bahnschrift" panose="020B0502040204020203" pitchFamily="34" charset="0"/>
              </a:rPr>
              <a:t>Anticoncepción</a:t>
            </a:r>
            <a:r>
              <a:rPr sz="2400" b="1" dirty="0">
                <a:solidFill>
                  <a:schemeClr val="accent1">
                    <a:lumMod val="50000"/>
                  </a:schemeClr>
                </a:solidFill>
                <a:latin typeface="Bahnschrift" panose="020B0502040204020203" pitchFamily="34" charset="0"/>
              </a:rPr>
              <a:t> </a:t>
            </a:r>
            <a:r>
              <a:rPr sz="2400" b="1" dirty="0" err="1">
                <a:solidFill>
                  <a:schemeClr val="accent1">
                    <a:lumMod val="50000"/>
                  </a:schemeClr>
                </a:solidFill>
                <a:latin typeface="Bahnschrift" panose="020B0502040204020203" pitchFamily="34" charset="0"/>
              </a:rPr>
              <a:t>en</a:t>
            </a:r>
            <a:r>
              <a:rPr sz="2400" b="1" dirty="0">
                <a:solidFill>
                  <a:schemeClr val="accent1">
                    <a:lumMod val="50000"/>
                  </a:schemeClr>
                </a:solidFill>
                <a:latin typeface="Bahnschrift" panose="020B0502040204020203" pitchFamily="34" charset="0"/>
              </a:rPr>
              <a:t> </a:t>
            </a:r>
            <a:r>
              <a:rPr sz="2400" b="1" dirty="0" err="1">
                <a:solidFill>
                  <a:schemeClr val="accent1">
                    <a:lumMod val="50000"/>
                  </a:schemeClr>
                </a:solidFill>
                <a:latin typeface="Bahnschrift" panose="020B0502040204020203" pitchFamily="34" charset="0"/>
              </a:rPr>
              <a:t>Enfermedad</a:t>
            </a:r>
            <a:r>
              <a:rPr sz="2400" b="1" dirty="0">
                <a:solidFill>
                  <a:schemeClr val="accent1">
                    <a:lumMod val="50000"/>
                  </a:schemeClr>
                </a:solidFill>
                <a:latin typeface="Bahnschrift" panose="020B0502040204020203" pitchFamily="34" charset="0"/>
              </a:rPr>
              <a:t> </a:t>
            </a:r>
            <a:r>
              <a:rPr sz="2400" b="1" dirty="0" err="1">
                <a:solidFill>
                  <a:schemeClr val="accent1">
                    <a:lumMod val="50000"/>
                  </a:schemeClr>
                </a:solidFill>
                <a:latin typeface="Bahnschrift" panose="020B0502040204020203" pitchFamily="34" charset="0"/>
              </a:rPr>
              <a:t>Hepática</a:t>
            </a:r>
            <a:r>
              <a:rPr sz="2400" b="1" dirty="0">
                <a:solidFill>
                  <a:schemeClr val="accent1">
                    <a:lumMod val="50000"/>
                  </a:schemeClr>
                </a:solidFill>
                <a:latin typeface="Bahnschrift" panose="020B0502040204020203" pitchFamily="34" charset="0"/>
              </a:rPr>
              <a:t> </a:t>
            </a:r>
            <a:r>
              <a:rPr sz="2400" b="1" dirty="0" err="1">
                <a:solidFill>
                  <a:schemeClr val="accent1">
                    <a:lumMod val="50000"/>
                  </a:schemeClr>
                </a:solidFill>
                <a:latin typeface="Bahnschrift" panose="020B0502040204020203" pitchFamily="34" charset="0"/>
              </a:rPr>
              <a:t>Avanzada</a:t>
            </a:r>
            <a:endParaRPr sz="2400" b="1" dirty="0">
              <a:solidFill>
                <a:schemeClr val="accent1">
                  <a:lumMod val="50000"/>
                </a:schemeClr>
              </a:solidFill>
              <a:latin typeface="Bahnschrift" panose="020B0502040204020203" pitchFamily="34" charset="0"/>
            </a:endParaRPr>
          </a:p>
        </p:txBody>
      </p:sp>
      <p:sp>
        <p:nvSpPr>
          <p:cNvPr id="3" name="TextBox 2"/>
          <p:cNvSpPr txBox="1"/>
          <p:nvPr/>
        </p:nvSpPr>
        <p:spPr>
          <a:xfrm>
            <a:off x="505691" y="1212684"/>
            <a:ext cx="11317432" cy="4893647"/>
          </a:xfrm>
          <a:prstGeom prst="rect">
            <a:avLst/>
          </a:prstGeom>
          <a:noFill/>
        </p:spPr>
        <p:txBody>
          <a:bodyPr wrap="square">
            <a:spAutoFit/>
          </a:bodyPr>
          <a:lstStyle/>
          <a:p>
            <a:pPr marL="285750" indent="-285750" algn="just">
              <a:buFont typeface="Arial" panose="020B0604020202020204" pitchFamily="34" charset="0"/>
              <a:buChar char="•"/>
              <a:defRPr sz="1600">
                <a:solidFill>
                  <a:srgbClr val="282828"/>
                </a:solidFill>
                <a:latin typeface="Calibri"/>
              </a:defRPr>
            </a:pPr>
            <a:r>
              <a:rPr sz="2400" dirty="0"/>
              <a:t>Las </a:t>
            </a:r>
            <a:r>
              <a:rPr sz="2400" dirty="0" err="1"/>
              <a:t>pacientes</a:t>
            </a:r>
            <a:r>
              <a:rPr sz="2400" dirty="0"/>
              <a:t> con </a:t>
            </a:r>
            <a:r>
              <a:rPr sz="2400" dirty="0" err="1"/>
              <a:t>enfermedad</a:t>
            </a:r>
            <a:r>
              <a:rPr sz="2400" dirty="0"/>
              <a:t> </a:t>
            </a:r>
            <a:r>
              <a:rPr sz="2400" dirty="0" err="1"/>
              <a:t>hepática</a:t>
            </a:r>
            <a:r>
              <a:rPr sz="2400" dirty="0"/>
              <a:t> terminal (ESLD) </a:t>
            </a:r>
            <a:r>
              <a:rPr sz="2400" dirty="0" err="1"/>
              <a:t>pueden</a:t>
            </a:r>
            <a:r>
              <a:rPr sz="2400" dirty="0"/>
              <a:t> no saber </a:t>
            </a:r>
            <a:r>
              <a:rPr sz="2400" dirty="0" err="1"/>
              <a:t>que</a:t>
            </a:r>
            <a:r>
              <a:rPr sz="2400" dirty="0"/>
              <a:t> </a:t>
            </a:r>
            <a:r>
              <a:rPr sz="2400" dirty="0" err="1"/>
              <a:t>pueden</a:t>
            </a:r>
            <a:r>
              <a:rPr sz="2400" dirty="0"/>
              <a:t> </a:t>
            </a:r>
            <a:r>
              <a:rPr sz="2400" dirty="0" err="1"/>
              <a:t>quedar</a:t>
            </a:r>
            <a:r>
              <a:rPr sz="2400" dirty="0"/>
              <a:t> </a:t>
            </a:r>
            <a:r>
              <a:rPr sz="2400" dirty="0" err="1"/>
              <a:t>embarazadas</a:t>
            </a:r>
            <a:r>
              <a:rPr sz="2400" dirty="0"/>
              <a:t> </a:t>
            </a:r>
            <a:r>
              <a:rPr sz="2400" dirty="0" err="1"/>
              <a:t>debido</a:t>
            </a:r>
            <a:r>
              <a:rPr sz="2400" dirty="0"/>
              <a:t> a </a:t>
            </a:r>
            <a:r>
              <a:rPr sz="2400" dirty="0" err="1"/>
              <a:t>irregularidades</a:t>
            </a:r>
            <a:r>
              <a:rPr sz="2400" dirty="0"/>
              <a:t> </a:t>
            </a:r>
            <a:r>
              <a:rPr sz="2400" dirty="0" err="1"/>
              <a:t>menstruales</a:t>
            </a:r>
            <a:r>
              <a:rPr sz="2400" dirty="0"/>
              <a:t>, </a:t>
            </a:r>
            <a:r>
              <a:rPr sz="2400" dirty="0" err="1"/>
              <a:t>pero</a:t>
            </a:r>
            <a:r>
              <a:rPr sz="2400" dirty="0"/>
              <a:t> </a:t>
            </a:r>
            <a:r>
              <a:rPr sz="2400" dirty="0" err="1"/>
              <a:t>sí</a:t>
            </a:r>
            <a:r>
              <a:rPr sz="2400" dirty="0"/>
              <a:t> </a:t>
            </a:r>
            <a:r>
              <a:rPr sz="2400" dirty="0" err="1"/>
              <a:t>pueden</a:t>
            </a:r>
            <a:r>
              <a:rPr sz="2400" dirty="0"/>
              <a:t> </a:t>
            </a:r>
            <a:r>
              <a:rPr sz="2400" dirty="0" err="1"/>
              <a:t>hacerlo</a:t>
            </a:r>
            <a:r>
              <a:rPr sz="2400" dirty="0"/>
              <a:t>.</a:t>
            </a:r>
            <a:r>
              <a:rPr lang="es-ES" sz="2400" dirty="0"/>
              <a:t>  Se debería evitar embarazo si MELD ≥10 o hipertensión portal severa</a:t>
            </a:r>
          </a:p>
          <a:p>
            <a:pPr marL="342900" indent="-342900" algn="just">
              <a:buFont typeface="Arial" panose="020B0604020202020204" pitchFamily="34" charset="0"/>
              <a:buChar char="•"/>
              <a:defRPr sz="1600">
                <a:solidFill>
                  <a:srgbClr val="282828"/>
                </a:solidFill>
                <a:latin typeface="Calibri"/>
              </a:defRPr>
            </a:pPr>
            <a:r>
              <a:rPr sz="2400" dirty="0"/>
              <a:t>Es </a:t>
            </a:r>
            <a:r>
              <a:rPr sz="2400" dirty="0" err="1"/>
              <a:t>esencial</a:t>
            </a:r>
            <a:r>
              <a:rPr sz="2400" dirty="0"/>
              <a:t> </a:t>
            </a:r>
            <a:r>
              <a:rPr sz="2400" dirty="0" err="1"/>
              <a:t>brindar</a:t>
            </a:r>
            <a:r>
              <a:rPr sz="2400" dirty="0"/>
              <a:t> </a:t>
            </a:r>
            <a:r>
              <a:rPr sz="2400" dirty="0" err="1"/>
              <a:t>asesoramiento</a:t>
            </a:r>
            <a:r>
              <a:rPr sz="2400" dirty="0"/>
              <a:t> </a:t>
            </a:r>
            <a:r>
              <a:rPr sz="2400" dirty="0" err="1"/>
              <a:t>temprano</a:t>
            </a:r>
            <a:r>
              <a:rPr sz="2400" dirty="0"/>
              <a:t> y </a:t>
            </a:r>
            <a:r>
              <a:rPr sz="2400" dirty="0" err="1"/>
              <a:t>frecuente</a:t>
            </a:r>
            <a:r>
              <a:rPr sz="2400" dirty="0"/>
              <a:t> </a:t>
            </a:r>
            <a:r>
              <a:rPr sz="2400" dirty="0" err="1"/>
              <a:t>sobre</a:t>
            </a:r>
            <a:r>
              <a:rPr sz="2400" dirty="0"/>
              <a:t> </a:t>
            </a:r>
            <a:r>
              <a:rPr sz="2400" dirty="0" err="1"/>
              <a:t>métodos</a:t>
            </a:r>
            <a:r>
              <a:rPr sz="2400" dirty="0"/>
              <a:t> </a:t>
            </a:r>
            <a:r>
              <a:rPr sz="2400" dirty="0" err="1"/>
              <a:t>anticonceptivos</a:t>
            </a:r>
            <a:r>
              <a:rPr sz="2400" dirty="0"/>
              <a:t> </a:t>
            </a:r>
            <a:r>
              <a:rPr sz="2400" dirty="0" err="1"/>
              <a:t>seguros</a:t>
            </a:r>
            <a:r>
              <a:rPr sz="2400" dirty="0"/>
              <a:t> y </a:t>
            </a:r>
            <a:r>
              <a:rPr sz="2400" dirty="0" err="1"/>
              <a:t>eficaces</a:t>
            </a:r>
            <a:r>
              <a:rPr sz="2400" dirty="0"/>
              <a:t>:</a:t>
            </a:r>
          </a:p>
          <a:p>
            <a:pPr marL="342900" indent="-342900" algn="just">
              <a:buFont typeface="Arial" panose="020B0604020202020204" pitchFamily="34" charset="0"/>
              <a:buChar char="•"/>
              <a:defRPr sz="1500">
                <a:solidFill>
                  <a:srgbClr val="282828"/>
                </a:solidFill>
                <a:latin typeface="Calibri"/>
              </a:defRPr>
            </a:pPr>
            <a:r>
              <a:rPr sz="2400" dirty="0"/>
              <a:t>Los DIU y </a:t>
            </a:r>
            <a:r>
              <a:rPr sz="2400" dirty="0" err="1"/>
              <a:t>el</a:t>
            </a:r>
            <a:r>
              <a:rPr sz="2400" dirty="0"/>
              <a:t> </a:t>
            </a:r>
            <a:r>
              <a:rPr sz="2400" dirty="0" err="1"/>
              <a:t>implante</a:t>
            </a:r>
            <a:r>
              <a:rPr sz="2400" dirty="0"/>
              <a:t> </a:t>
            </a:r>
            <a:r>
              <a:rPr sz="2400" dirty="0" err="1"/>
              <a:t>subdérmico</a:t>
            </a:r>
            <a:r>
              <a:rPr sz="2400" dirty="0"/>
              <a:t> son de </a:t>
            </a:r>
            <a:r>
              <a:rPr sz="2400" dirty="0" err="1"/>
              <a:t>larga</a:t>
            </a:r>
            <a:r>
              <a:rPr sz="2400" dirty="0"/>
              <a:t> </a:t>
            </a:r>
            <a:r>
              <a:rPr sz="2400" dirty="0" err="1"/>
              <a:t>duración</a:t>
            </a:r>
            <a:r>
              <a:rPr sz="2400" dirty="0"/>
              <a:t>, no </a:t>
            </a:r>
            <a:r>
              <a:rPr sz="2400" dirty="0" err="1"/>
              <a:t>dependen</a:t>
            </a:r>
            <a:r>
              <a:rPr sz="2400" dirty="0"/>
              <a:t> de la </a:t>
            </a:r>
            <a:r>
              <a:rPr sz="2400" dirty="0" err="1"/>
              <a:t>adherencia</a:t>
            </a:r>
            <a:r>
              <a:rPr sz="2400" dirty="0"/>
              <a:t>, son </a:t>
            </a:r>
            <a:r>
              <a:rPr sz="2400" dirty="0" err="1"/>
              <a:t>efectivos</a:t>
            </a:r>
            <a:r>
              <a:rPr sz="2400" dirty="0"/>
              <a:t> y </a:t>
            </a:r>
            <a:r>
              <a:rPr sz="2400" dirty="0" err="1"/>
              <a:t>seguros</a:t>
            </a:r>
            <a:r>
              <a:rPr sz="2400" dirty="0"/>
              <a:t>.</a:t>
            </a:r>
          </a:p>
          <a:p>
            <a:pPr marL="342900" indent="-342900" algn="just">
              <a:buFont typeface="Arial" panose="020B0604020202020204" pitchFamily="34" charset="0"/>
              <a:buChar char="•"/>
              <a:defRPr sz="1500">
                <a:solidFill>
                  <a:srgbClr val="282828"/>
                </a:solidFill>
                <a:latin typeface="Calibri"/>
              </a:defRPr>
            </a:pPr>
            <a:r>
              <a:rPr sz="2400" dirty="0"/>
              <a:t>El DIU de </a:t>
            </a:r>
            <a:r>
              <a:rPr sz="2400" dirty="0" err="1"/>
              <a:t>cobre</a:t>
            </a:r>
            <a:r>
              <a:rPr sz="2400" dirty="0"/>
              <a:t> no es ideal </a:t>
            </a:r>
            <a:r>
              <a:rPr sz="2400" dirty="0" err="1"/>
              <a:t>si</a:t>
            </a:r>
            <a:r>
              <a:rPr sz="2400" dirty="0"/>
              <a:t> </a:t>
            </a:r>
            <a:r>
              <a:rPr sz="2400" dirty="0" err="1"/>
              <a:t>existe</a:t>
            </a:r>
            <a:r>
              <a:rPr sz="2400" dirty="0"/>
              <a:t> anemia o </a:t>
            </a:r>
            <a:r>
              <a:rPr sz="2400" dirty="0" err="1"/>
              <a:t>trombocitopenia</a:t>
            </a:r>
            <a:r>
              <a:rPr sz="2400" dirty="0"/>
              <a:t> grave.</a:t>
            </a:r>
          </a:p>
          <a:p>
            <a:pPr marL="342900" indent="-342900" algn="just">
              <a:buFont typeface="Arial" panose="020B0604020202020204" pitchFamily="34" charset="0"/>
              <a:buChar char="•"/>
              <a:defRPr sz="1500">
                <a:solidFill>
                  <a:srgbClr val="282828"/>
                </a:solidFill>
                <a:latin typeface="Calibri"/>
              </a:defRPr>
            </a:pPr>
            <a:r>
              <a:rPr sz="2400" dirty="0" err="1"/>
              <a:t>Evitar</a:t>
            </a:r>
            <a:r>
              <a:rPr sz="2400" dirty="0"/>
              <a:t> </a:t>
            </a:r>
            <a:r>
              <a:rPr sz="2400" dirty="0" err="1"/>
              <a:t>anticonceptivos</a:t>
            </a:r>
            <a:r>
              <a:rPr sz="2400" dirty="0"/>
              <a:t> </a:t>
            </a:r>
            <a:r>
              <a:rPr sz="2400" dirty="0" err="1"/>
              <a:t>hormonales</a:t>
            </a:r>
            <a:r>
              <a:rPr sz="2400" dirty="0"/>
              <a:t> </a:t>
            </a:r>
            <a:r>
              <a:rPr sz="2400" dirty="0" err="1"/>
              <a:t>combinados</a:t>
            </a:r>
            <a:r>
              <a:rPr sz="2400" dirty="0"/>
              <a:t> (CHC) </a:t>
            </a:r>
            <a:r>
              <a:rPr sz="2400" dirty="0" err="1"/>
              <a:t>en</a:t>
            </a:r>
            <a:r>
              <a:rPr sz="2400" dirty="0"/>
              <a:t> </a:t>
            </a:r>
            <a:r>
              <a:rPr sz="2400" dirty="0" err="1"/>
              <a:t>pacientes</a:t>
            </a:r>
            <a:r>
              <a:rPr sz="2400" dirty="0"/>
              <a:t> con adenoma </a:t>
            </a:r>
            <a:r>
              <a:rPr sz="2400" dirty="0" err="1"/>
              <a:t>hepático</a:t>
            </a:r>
            <a:r>
              <a:rPr sz="2400" dirty="0"/>
              <a:t>, </a:t>
            </a:r>
            <a:r>
              <a:rPr sz="2400" dirty="0" err="1"/>
              <a:t>síndrome</a:t>
            </a:r>
            <a:r>
              <a:rPr sz="2400" dirty="0"/>
              <a:t> de Budd-Chiari, </a:t>
            </a:r>
            <a:r>
              <a:rPr sz="2400" dirty="0" err="1"/>
              <a:t>fallo</a:t>
            </a:r>
            <a:r>
              <a:rPr sz="2400" dirty="0"/>
              <a:t> del </a:t>
            </a:r>
            <a:r>
              <a:rPr sz="2400" dirty="0" err="1"/>
              <a:t>injerto</a:t>
            </a:r>
            <a:r>
              <a:rPr sz="2400" dirty="0"/>
              <a:t> o </a:t>
            </a:r>
            <a:r>
              <a:rPr sz="2400" dirty="0" err="1"/>
              <a:t>cirrosis</a:t>
            </a:r>
            <a:r>
              <a:rPr sz="2400" dirty="0"/>
              <a:t> </a:t>
            </a:r>
            <a:r>
              <a:rPr sz="2400" dirty="0" err="1"/>
              <a:t>descompensada</a:t>
            </a:r>
            <a:r>
              <a:rPr sz="2400" dirty="0"/>
              <a:t>.</a:t>
            </a:r>
          </a:p>
          <a:p>
            <a:pPr marL="342900" indent="-342900" algn="just">
              <a:buFont typeface="Arial" panose="020B0604020202020204" pitchFamily="34" charset="0"/>
              <a:buChar char="•"/>
              <a:defRPr sz="1600">
                <a:solidFill>
                  <a:srgbClr val="282828"/>
                </a:solidFill>
                <a:latin typeface="Calibri"/>
              </a:defRPr>
            </a:pPr>
            <a:r>
              <a:rPr lang="es-ES" sz="2400" dirty="0"/>
              <a:t>Se debería hacer una evaluación preconcepcional multidisciplinaria</a:t>
            </a:r>
          </a:p>
          <a:p>
            <a:pPr marL="342900" indent="-342900" algn="just">
              <a:buFont typeface="Arial" panose="020B0604020202020204" pitchFamily="34" charset="0"/>
              <a:buChar char="•"/>
              <a:defRPr sz="1600">
                <a:solidFill>
                  <a:srgbClr val="282828"/>
                </a:solidFill>
                <a:latin typeface="Calibri"/>
              </a:defRPr>
            </a:pPr>
            <a:r>
              <a:rPr lang="es-ES" sz="2400" dirty="0"/>
              <a:t>S</a:t>
            </a:r>
            <a:r>
              <a:rPr sz="2400" dirty="0"/>
              <a:t>e </a:t>
            </a:r>
            <a:r>
              <a:rPr sz="2400" dirty="0" err="1"/>
              <a:t>necesitan</a:t>
            </a:r>
            <a:r>
              <a:rPr sz="2400" dirty="0"/>
              <a:t> </a:t>
            </a:r>
            <a:r>
              <a:rPr sz="2400" dirty="0" err="1"/>
              <a:t>más</a:t>
            </a:r>
            <a:r>
              <a:rPr sz="2400" dirty="0"/>
              <a:t> </a:t>
            </a:r>
            <a:r>
              <a:rPr sz="2400" dirty="0" err="1"/>
              <a:t>datos</a:t>
            </a:r>
            <a:r>
              <a:rPr sz="2400" dirty="0"/>
              <a:t> </a:t>
            </a:r>
            <a:r>
              <a:rPr sz="2400" dirty="0" err="1"/>
              <a:t>sobre</a:t>
            </a:r>
            <a:r>
              <a:rPr sz="2400" dirty="0"/>
              <a:t> </a:t>
            </a:r>
            <a:r>
              <a:rPr sz="2400" dirty="0" err="1"/>
              <a:t>infertilidad</a:t>
            </a:r>
            <a:r>
              <a:rPr sz="2400" dirty="0"/>
              <a:t> y </a:t>
            </a:r>
            <a:r>
              <a:rPr sz="2400" dirty="0" err="1"/>
              <a:t>reproducción</a:t>
            </a:r>
            <a:r>
              <a:rPr sz="2400" dirty="0"/>
              <a:t> </a:t>
            </a:r>
            <a:r>
              <a:rPr sz="2400" dirty="0" err="1"/>
              <a:t>asistida</a:t>
            </a:r>
            <a:r>
              <a:rPr sz="2400" dirty="0"/>
              <a:t> </a:t>
            </a:r>
            <a:r>
              <a:rPr sz="2400" dirty="0" err="1"/>
              <a:t>en</a:t>
            </a:r>
            <a:r>
              <a:rPr sz="2400" dirty="0"/>
              <a:t> </a:t>
            </a:r>
            <a:r>
              <a:rPr sz="2400" dirty="0" err="1"/>
              <a:t>este</a:t>
            </a:r>
            <a:r>
              <a:rPr sz="2400" dirty="0"/>
              <a:t> </a:t>
            </a:r>
            <a:r>
              <a:rPr sz="2400" dirty="0" err="1"/>
              <a:t>grupo</a:t>
            </a:r>
            <a:r>
              <a:rPr sz="2400" dirty="0"/>
              <a:t> de </a:t>
            </a:r>
            <a:r>
              <a:rPr sz="2400" dirty="0" err="1"/>
              <a:t>pacientes</a:t>
            </a:r>
            <a:r>
              <a:rPr sz="2400" dirty="0"/>
              <a:t>.</a:t>
            </a:r>
            <a:endParaRPr lang="es-E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31518"/>
            <a:ext cx="9144000" cy="2387600"/>
          </a:xfrm>
        </p:spPr>
        <p:txBody>
          <a:bodyPr/>
          <a:lstStyle/>
          <a:p>
            <a:r>
              <a:rPr lang="es-ES" dirty="0"/>
              <a:t>Salud reproductiva en Trasplante Hepático</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761932C-0A9D-D34F-EA40-17F3E078F992}"/>
              </a:ext>
            </a:extLst>
          </p:cNvPr>
          <p:cNvPicPr>
            <a:picLocks noChangeAspect="1"/>
          </p:cNvPicPr>
          <p:nvPr/>
        </p:nvPicPr>
        <p:blipFill>
          <a:blip r:embed="rId3"/>
          <a:stretch>
            <a:fillRect/>
          </a:stretch>
        </p:blipFill>
        <p:spPr>
          <a:xfrm>
            <a:off x="343264" y="466443"/>
            <a:ext cx="6078316" cy="4053602"/>
          </a:xfrm>
          <a:prstGeom prst="rect">
            <a:avLst/>
          </a:prstGeom>
        </p:spPr>
      </p:pic>
      <p:pic>
        <p:nvPicPr>
          <p:cNvPr id="3" name="Imagen 2">
            <a:extLst>
              <a:ext uri="{FF2B5EF4-FFF2-40B4-BE49-F238E27FC236}">
                <a16:creationId xmlns:a16="http://schemas.microsoft.com/office/drawing/2014/main" id="{5CF6C8A2-DDB7-1AFD-852B-8698C04BCAA7}"/>
              </a:ext>
            </a:extLst>
          </p:cNvPr>
          <p:cNvPicPr>
            <a:picLocks noChangeAspect="1"/>
          </p:cNvPicPr>
          <p:nvPr/>
        </p:nvPicPr>
        <p:blipFill>
          <a:blip r:embed="rId4"/>
          <a:srcRect t="17331"/>
          <a:stretch>
            <a:fillRect/>
          </a:stretch>
        </p:blipFill>
        <p:spPr>
          <a:xfrm>
            <a:off x="6541089" y="383316"/>
            <a:ext cx="5307647" cy="4387793"/>
          </a:xfrm>
          <a:prstGeom prst="rect">
            <a:avLst/>
          </a:prstGeom>
        </p:spPr>
      </p:pic>
      <p:sp>
        <p:nvSpPr>
          <p:cNvPr id="5" name="CuadroTexto 4">
            <a:extLst>
              <a:ext uri="{FF2B5EF4-FFF2-40B4-BE49-F238E27FC236}">
                <a16:creationId xmlns:a16="http://schemas.microsoft.com/office/drawing/2014/main" id="{125579A6-9B78-6E53-1E52-A0A55A2C8AF0}"/>
              </a:ext>
            </a:extLst>
          </p:cNvPr>
          <p:cNvSpPr txBox="1"/>
          <p:nvPr/>
        </p:nvSpPr>
        <p:spPr>
          <a:xfrm>
            <a:off x="5847640" y="6482378"/>
            <a:ext cx="4590184" cy="253916"/>
          </a:xfrm>
          <a:prstGeom prst="rect">
            <a:avLst/>
          </a:prstGeom>
          <a:noFill/>
        </p:spPr>
        <p:txBody>
          <a:bodyPr wrap="square">
            <a:spAutoFit/>
          </a:bodyPr>
          <a:lstStyle/>
          <a:p>
            <a:r>
              <a:rPr lang="es-ES" sz="1050" dirty="0"/>
              <a:t>srtr.transplant.hrsa.gov </a:t>
            </a:r>
            <a:r>
              <a:rPr lang="es-ES" sz="1050" dirty="0" err="1"/>
              <a:t>anual_reports</a:t>
            </a:r>
            <a:r>
              <a:rPr lang="es-ES" sz="1050" dirty="0"/>
              <a:t>/2022</a:t>
            </a:r>
          </a:p>
        </p:txBody>
      </p:sp>
      <p:sp>
        <p:nvSpPr>
          <p:cNvPr id="6" name="Content Placeholder 2">
            <a:extLst>
              <a:ext uri="{FF2B5EF4-FFF2-40B4-BE49-F238E27FC236}">
                <a16:creationId xmlns:a16="http://schemas.microsoft.com/office/drawing/2014/main" id="{98707881-CED2-E0A8-6A1A-D4B63B679AA7}"/>
              </a:ext>
            </a:extLst>
          </p:cNvPr>
          <p:cNvSpPr txBox="1">
            <a:spLocks/>
          </p:cNvSpPr>
          <p:nvPr/>
        </p:nvSpPr>
        <p:spPr>
          <a:xfrm>
            <a:off x="1092656" y="4888993"/>
            <a:ext cx="9345168" cy="11827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dirty="0"/>
              <a:t>• ~75% de las pacientes recuperan ciclos menstruales regulares dentro del primer año post-LT.</a:t>
            </a:r>
          </a:p>
          <a:p>
            <a:r>
              <a:rPr lang="es-ES" sz="1600" dirty="0"/>
              <a:t>• La menstruación y ovulación pueden retornar pocas semanas después del trasplante.</a:t>
            </a:r>
          </a:p>
          <a:p>
            <a:r>
              <a:rPr lang="es-ES" sz="1600" dirty="0"/>
              <a:t>• Esto aumenta el riesgo de embarazos tempranos no planificados.</a:t>
            </a:r>
          </a:p>
        </p:txBody>
      </p:sp>
      <p:sp>
        <p:nvSpPr>
          <p:cNvPr id="8" name="CuadroTexto 7">
            <a:extLst>
              <a:ext uri="{FF2B5EF4-FFF2-40B4-BE49-F238E27FC236}">
                <a16:creationId xmlns:a16="http://schemas.microsoft.com/office/drawing/2014/main" id="{FE0B2BC1-94A6-A521-E1D2-5D777AAB3007}"/>
              </a:ext>
            </a:extLst>
          </p:cNvPr>
          <p:cNvSpPr txBox="1"/>
          <p:nvPr/>
        </p:nvSpPr>
        <p:spPr>
          <a:xfrm>
            <a:off x="2288597" y="6474684"/>
            <a:ext cx="6385212" cy="261610"/>
          </a:xfrm>
          <a:prstGeom prst="rect">
            <a:avLst/>
          </a:prstGeom>
          <a:noFill/>
        </p:spPr>
        <p:txBody>
          <a:bodyPr wrap="square">
            <a:spAutoFit/>
          </a:bodyPr>
          <a:lstStyle/>
          <a:p>
            <a:r>
              <a:rPr lang="es-ES" sz="1050" dirty="0"/>
              <a:t>Referencia: </a:t>
            </a:r>
            <a:r>
              <a:rPr lang="es-ES" sz="1050" dirty="0" err="1"/>
              <a:t>Jabiry-Zieniewicz</a:t>
            </a:r>
            <a:r>
              <a:rPr lang="es-ES" sz="1050" dirty="0"/>
              <a:t> et al., </a:t>
            </a:r>
            <a:r>
              <a:rPr lang="es-ES" sz="1050" dirty="0" err="1"/>
              <a:t>Transplant</a:t>
            </a:r>
            <a:r>
              <a:rPr lang="es-ES" sz="1050" dirty="0"/>
              <a:t> </a:t>
            </a:r>
            <a:r>
              <a:rPr lang="es-ES" sz="1050" dirty="0" err="1"/>
              <a:t>Proc</a:t>
            </a:r>
            <a:r>
              <a:rPr lang="es-ES" sz="1050" dirty="0"/>
              <a:t> 2009</a:t>
            </a:r>
          </a:p>
        </p:txBody>
      </p:sp>
      <p:sp>
        <p:nvSpPr>
          <p:cNvPr id="4" name="CuadroTexto 3">
            <a:extLst>
              <a:ext uri="{FF2B5EF4-FFF2-40B4-BE49-F238E27FC236}">
                <a16:creationId xmlns:a16="http://schemas.microsoft.com/office/drawing/2014/main" id="{61CF46E4-E675-A6C9-8D6F-FCC7EB2D281E}"/>
              </a:ext>
            </a:extLst>
          </p:cNvPr>
          <p:cNvSpPr txBox="1"/>
          <p:nvPr/>
        </p:nvSpPr>
        <p:spPr>
          <a:xfrm>
            <a:off x="6541089" y="1324335"/>
            <a:ext cx="430887" cy="3462250"/>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vert="vert270" wrap="square" rtlCol="0">
            <a:spAutoFit/>
          </a:bodyPr>
          <a:lstStyle/>
          <a:p>
            <a:pPr algn="ctr"/>
            <a:r>
              <a:rPr lang="es-ES" sz="1600" dirty="0"/>
              <a:t>Trasplantes por 100 trasplantes año</a:t>
            </a:r>
          </a:p>
        </p:txBody>
      </p:sp>
    </p:spTree>
    <p:extLst>
      <p:ext uri="{BB962C8B-B14F-4D97-AF65-F5344CB8AC3E}">
        <p14:creationId xmlns:p14="http://schemas.microsoft.com/office/powerpoint/2010/main" val="188992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1E9D6C89-721E-E27B-521F-689E7B4ECCED}"/>
              </a:ext>
            </a:extLst>
          </p:cNvPr>
          <p:cNvGraphicFramePr>
            <a:graphicFrameLocks noGrp="1"/>
          </p:cNvGraphicFramePr>
          <p:nvPr>
            <p:extLst>
              <p:ext uri="{D42A27DB-BD31-4B8C-83A1-F6EECF244321}">
                <p14:modId xmlns:p14="http://schemas.microsoft.com/office/powerpoint/2010/main" val="3871340388"/>
              </p:ext>
            </p:extLst>
          </p:nvPr>
        </p:nvGraphicFramePr>
        <p:xfrm>
          <a:off x="393700" y="1757407"/>
          <a:ext cx="10960100" cy="3749040"/>
        </p:xfrm>
        <a:graphic>
          <a:graphicData uri="http://schemas.openxmlformats.org/drawingml/2006/table">
            <a:tbl>
              <a:tblPr>
                <a:tableStyleId>{FABFCF23-3B69-468F-B69F-88F6DE6A72F2}</a:tableStyleId>
              </a:tblPr>
              <a:tblGrid>
                <a:gridCol w="3073400">
                  <a:extLst>
                    <a:ext uri="{9D8B030D-6E8A-4147-A177-3AD203B41FA5}">
                      <a16:colId xmlns:a16="http://schemas.microsoft.com/office/drawing/2014/main" val="3144091136"/>
                    </a:ext>
                  </a:extLst>
                </a:gridCol>
                <a:gridCol w="2628900">
                  <a:extLst>
                    <a:ext uri="{9D8B030D-6E8A-4147-A177-3AD203B41FA5}">
                      <a16:colId xmlns:a16="http://schemas.microsoft.com/office/drawing/2014/main" val="4227695752"/>
                    </a:ext>
                  </a:extLst>
                </a:gridCol>
                <a:gridCol w="2628900">
                  <a:extLst>
                    <a:ext uri="{9D8B030D-6E8A-4147-A177-3AD203B41FA5}">
                      <a16:colId xmlns:a16="http://schemas.microsoft.com/office/drawing/2014/main" val="896198434"/>
                    </a:ext>
                  </a:extLst>
                </a:gridCol>
                <a:gridCol w="2628900">
                  <a:extLst>
                    <a:ext uri="{9D8B030D-6E8A-4147-A177-3AD203B41FA5}">
                      <a16:colId xmlns:a16="http://schemas.microsoft.com/office/drawing/2014/main" val="637457321"/>
                    </a:ext>
                  </a:extLst>
                </a:gridCol>
              </a:tblGrid>
              <a:tr h="0">
                <a:tc>
                  <a:txBody>
                    <a:bodyPr/>
                    <a:lstStyle/>
                    <a:p>
                      <a:pPr>
                        <a:buNone/>
                      </a:pPr>
                      <a:endParaRPr lang="es-ES" dirty="0"/>
                    </a:p>
                  </a:txBody>
                  <a:tcPr anchor="ctr"/>
                </a:tc>
                <a:tc>
                  <a:txBody>
                    <a:bodyPr/>
                    <a:lstStyle/>
                    <a:p>
                      <a:pPr>
                        <a:buNone/>
                      </a:pPr>
                      <a:r>
                        <a:rPr lang="es-ES" b="1" dirty="0"/>
                        <a:t>Situación antes del trasplante</a:t>
                      </a:r>
                    </a:p>
                  </a:txBody>
                  <a:tcPr anchor="ctr">
                    <a:solidFill>
                      <a:schemeClr val="accent3">
                        <a:lumMod val="20000"/>
                        <a:lumOff val="80000"/>
                      </a:schemeClr>
                    </a:solidFill>
                  </a:tcPr>
                </a:tc>
                <a:tc>
                  <a:txBody>
                    <a:bodyPr/>
                    <a:lstStyle/>
                    <a:p>
                      <a:pPr>
                        <a:buNone/>
                      </a:pPr>
                      <a:r>
                        <a:rPr lang="es-ES" b="1" dirty="0"/>
                        <a:t>Situación después del trasplante</a:t>
                      </a:r>
                    </a:p>
                  </a:txBody>
                  <a:tcPr anchor="ctr">
                    <a:solidFill>
                      <a:schemeClr val="accent3">
                        <a:lumMod val="20000"/>
                        <a:lumOff val="80000"/>
                      </a:schemeClr>
                    </a:solidFill>
                  </a:tcPr>
                </a:tc>
                <a:tc>
                  <a:txBody>
                    <a:bodyPr/>
                    <a:lstStyle/>
                    <a:p>
                      <a:pPr>
                        <a:buNone/>
                      </a:pPr>
                      <a:r>
                        <a:rPr lang="es-ES" b="1" dirty="0"/>
                        <a:t>Recomendación</a:t>
                      </a:r>
                    </a:p>
                  </a:txBody>
                  <a:tcPr anchor="ctr">
                    <a:solidFill>
                      <a:schemeClr val="accent3">
                        <a:lumMod val="20000"/>
                        <a:lumOff val="80000"/>
                      </a:schemeClr>
                    </a:solidFill>
                  </a:tcPr>
                </a:tc>
                <a:extLst>
                  <a:ext uri="{0D108BD9-81ED-4DB2-BD59-A6C34878D82A}">
                    <a16:rowId xmlns:a16="http://schemas.microsoft.com/office/drawing/2014/main" val="979945761"/>
                  </a:ext>
                </a:extLst>
              </a:tr>
              <a:tr h="0">
                <a:tc>
                  <a:txBody>
                    <a:bodyPr/>
                    <a:lstStyle/>
                    <a:p>
                      <a:pPr>
                        <a:buNone/>
                      </a:pPr>
                      <a:r>
                        <a:rPr lang="es-ES" b="1" dirty="0"/>
                        <a:t>Fertilidad</a:t>
                      </a:r>
                      <a:endParaRPr lang="es-ES" dirty="0"/>
                    </a:p>
                  </a:txBody>
                  <a:tcPr anchor="ctr">
                    <a:solidFill>
                      <a:schemeClr val="accent5">
                        <a:lumMod val="20000"/>
                        <a:lumOff val="80000"/>
                      </a:schemeClr>
                    </a:solidFill>
                  </a:tcPr>
                </a:tc>
                <a:tc>
                  <a:txBody>
                    <a:bodyPr/>
                    <a:lstStyle/>
                    <a:p>
                      <a:pPr>
                        <a:buNone/>
                      </a:pPr>
                      <a:r>
                        <a:rPr lang="es-ES"/>
                        <a:t>Inhibida por alteración hormonal</a:t>
                      </a:r>
                    </a:p>
                  </a:txBody>
                  <a:tcPr anchor="ctr"/>
                </a:tc>
                <a:tc>
                  <a:txBody>
                    <a:bodyPr/>
                    <a:lstStyle/>
                    <a:p>
                      <a:pPr>
                        <a:buNone/>
                      </a:pPr>
                      <a:r>
                        <a:rPr lang="es-ES" dirty="0"/>
                        <a:t>Se restablece en semanas a meses</a:t>
                      </a:r>
                    </a:p>
                  </a:txBody>
                  <a:tcPr anchor="ctr"/>
                </a:tc>
                <a:tc>
                  <a:txBody>
                    <a:bodyPr/>
                    <a:lstStyle/>
                    <a:p>
                      <a:pPr>
                        <a:buNone/>
                      </a:pPr>
                      <a:r>
                        <a:rPr lang="es-ES" dirty="0"/>
                        <a:t>Educación y anticoncepción inmediata</a:t>
                      </a:r>
                    </a:p>
                  </a:txBody>
                  <a:tcPr anchor="ctr"/>
                </a:tc>
                <a:extLst>
                  <a:ext uri="{0D108BD9-81ED-4DB2-BD59-A6C34878D82A}">
                    <a16:rowId xmlns:a16="http://schemas.microsoft.com/office/drawing/2014/main" val="8878590"/>
                  </a:ext>
                </a:extLst>
              </a:tr>
              <a:tr h="0">
                <a:tc>
                  <a:txBody>
                    <a:bodyPr/>
                    <a:lstStyle/>
                    <a:p>
                      <a:pPr>
                        <a:buNone/>
                      </a:pPr>
                      <a:r>
                        <a:rPr lang="es-ES" b="1" dirty="0"/>
                        <a:t>Menstruación</a:t>
                      </a:r>
                      <a:endParaRPr lang="es-ES" dirty="0"/>
                    </a:p>
                  </a:txBody>
                  <a:tcPr anchor="ctr">
                    <a:solidFill>
                      <a:schemeClr val="accent5">
                        <a:lumMod val="20000"/>
                        <a:lumOff val="80000"/>
                      </a:schemeClr>
                    </a:solidFill>
                  </a:tcPr>
                </a:tc>
                <a:tc>
                  <a:txBody>
                    <a:bodyPr/>
                    <a:lstStyle/>
                    <a:p>
                      <a:pPr>
                        <a:buNone/>
                      </a:pPr>
                      <a:r>
                        <a:rPr lang="es-ES" dirty="0"/>
                        <a:t>Amenorrea o irregularidad</a:t>
                      </a:r>
                    </a:p>
                  </a:txBody>
                  <a:tcPr anchor="ctr"/>
                </a:tc>
                <a:tc>
                  <a:txBody>
                    <a:bodyPr/>
                    <a:lstStyle/>
                    <a:p>
                      <a:pPr>
                        <a:buNone/>
                      </a:pPr>
                      <a:r>
                        <a:rPr lang="es-ES" dirty="0"/>
                        <a:t>Regular en 75% al año</a:t>
                      </a:r>
                    </a:p>
                  </a:txBody>
                  <a:tcPr anchor="ctr"/>
                </a:tc>
                <a:tc>
                  <a:txBody>
                    <a:bodyPr/>
                    <a:lstStyle/>
                    <a:p>
                      <a:pPr>
                        <a:buNone/>
                      </a:pPr>
                      <a:r>
                        <a:rPr lang="es-ES"/>
                        <a:t>Control endocrinológico</a:t>
                      </a:r>
                    </a:p>
                  </a:txBody>
                  <a:tcPr anchor="ctr"/>
                </a:tc>
                <a:extLst>
                  <a:ext uri="{0D108BD9-81ED-4DB2-BD59-A6C34878D82A}">
                    <a16:rowId xmlns:a16="http://schemas.microsoft.com/office/drawing/2014/main" val="1418105849"/>
                  </a:ext>
                </a:extLst>
              </a:tr>
              <a:tr h="0">
                <a:tc>
                  <a:txBody>
                    <a:bodyPr/>
                    <a:lstStyle/>
                    <a:p>
                      <a:pPr>
                        <a:buNone/>
                      </a:pPr>
                      <a:r>
                        <a:rPr lang="es-ES" b="1" dirty="0"/>
                        <a:t>Embarazo temprano (&lt;12 m)</a:t>
                      </a:r>
                      <a:endParaRPr lang="es-ES" dirty="0"/>
                    </a:p>
                  </a:txBody>
                  <a:tcPr anchor="ctr">
                    <a:solidFill>
                      <a:schemeClr val="accent5">
                        <a:lumMod val="20000"/>
                        <a:lumOff val="80000"/>
                      </a:schemeClr>
                    </a:solidFill>
                  </a:tcPr>
                </a:tc>
                <a:tc>
                  <a:txBody>
                    <a:bodyPr/>
                    <a:lstStyle/>
                    <a:p>
                      <a:pPr>
                        <a:buNone/>
                      </a:pPr>
                      <a:r>
                        <a:rPr lang="es-ES" dirty="0"/>
                        <a:t>Riesgo alto: pérdida gestacional, rechazo, preeclampsia</a:t>
                      </a:r>
                    </a:p>
                  </a:txBody>
                  <a:tcPr anchor="ctr"/>
                </a:tc>
                <a:tc>
                  <a:txBody>
                    <a:bodyPr/>
                    <a:lstStyle/>
                    <a:p>
                      <a:pPr>
                        <a:buNone/>
                      </a:pPr>
                      <a:r>
                        <a:rPr lang="es-ES" dirty="0"/>
                        <a:t>Menor tasa de nacidos vivos (41%)</a:t>
                      </a:r>
                    </a:p>
                  </a:txBody>
                  <a:tcPr anchor="ctr"/>
                </a:tc>
                <a:tc>
                  <a:txBody>
                    <a:bodyPr/>
                    <a:lstStyle/>
                    <a:p>
                      <a:pPr>
                        <a:buNone/>
                      </a:pPr>
                      <a:r>
                        <a:rPr lang="es-ES"/>
                        <a:t>Evitar embarazo hasta ≥18–24 meses post-LT</a:t>
                      </a:r>
                    </a:p>
                  </a:txBody>
                  <a:tcPr anchor="ctr"/>
                </a:tc>
                <a:extLst>
                  <a:ext uri="{0D108BD9-81ED-4DB2-BD59-A6C34878D82A}">
                    <a16:rowId xmlns:a16="http://schemas.microsoft.com/office/drawing/2014/main" val="3168300024"/>
                  </a:ext>
                </a:extLst>
              </a:tr>
              <a:tr h="0">
                <a:tc>
                  <a:txBody>
                    <a:bodyPr/>
                    <a:lstStyle/>
                    <a:p>
                      <a:pPr>
                        <a:buNone/>
                      </a:pPr>
                      <a:r>
                        <a:rPr lang="es-ES" b="1" dirty="0"/>
                        <a:t>Consejo reproductivo</a:t>
                      </a:r>
                      <a:endParaRPr lang="es-ES" dirty="0"/>
                    </a:p>
                  </a:txBody>
                  <a:tcPr anchor="ctr">
                    <a:solidFill>
                      <a:schemeClr val="accent5">
                        <a:lumMod val="20000"/>
                        <a:lumOff val="80000"/>
                      </a:schemeClr>
                    </a:solidFill>
                  </a:tcPr>
                </a:tc>
                <a:tc>
                  <a:txBody>
                    <a:bodyPr/>
                    <a:lstStyle/>
                    <a:p>
                      <a:pPr>
                        <a:buNone/>
                      </a:pPr>
                      <a:r>
                        <a:rPr lang="es-ES" dirty="0"/>
                        <a:t>Recomendado antes y después del LT</a:t>
                      </a:r>
                    </a:p>
                  </a:txBody>
                  <a:tcPr anchor="ctr"/>
                </a:tc>
                <a:tc>
                  <a:txBody>
                    <a:bodyPr/>
                    <a:lstStyle/>
                    <a:p>
                      <a:pPr>
                        <a:buNone/>
                      </a:pPr>
                      <a:r>
                        <a:rPr lang="es-ES" dirty="0"/>
                        <a:t>Multidisciplinario (hepatología, ginecología, obstetricia)</a:t>
                      </a:r>
                    </a:p>
                  </a:txBody>
                  <a:tcPr anchor="ctr"/>
                </a:tc>
                <a:tc>
                  <a:txBody>
                    <a:bodyPr/>
                    <a:lstStyle/>
                    <a:p>
                      <a:pPr>
                        <a:buNone/>
                      </a:pPr>
                      <a:r>
                        <a:rPr lang="es-ES" dirty="0"/>
                        <a:t>Planificación familiar activa</a:t>
                      </a:r>
                    </a:p>
                  </a:txBody>
                  <a:tcPr anchor="ctr"/>
                </a:tc>
                <a:extLst>
                  <a:ext uri="{0D108BD9-81ED-4DB2-BD59-A6C34878D82A}">
                    <a16:rowId xmlns:a16="http://schemas.microsoft.com/office/drawing/2014/main" val="2262838112"/>
                  </a:ext>
                </a:extLst>
              </a:tr>
            </a:tbl>
          </a:graphicData>
        </a:graphic>
      </p:graphicFrame>
      <p:sp>
        <p:nvSpPr>
          <p:cNvPr id="4" name="CuadroTexto 3">
            <a:extLst>
              <a:ext uri="{FF2B5EF4-FFF2-40B4-BE49-F238E27FC236}">
                <a16:creationId xmlns:a16="http://schemas.microsoft.com/office/drawing/2014/main" id="{94FF36A2-DA34-F6BD-DBD3-17163AEAB883}"/>
              </a:ext>
            </a:extLst>
          </p:cNvPr>
          <p:cNvSpPr txBox="1"/>
          <p:nvPr/>
        </p:nvSpPr>
        <p:spPr>
          <a:xfrm>
            <a:off x="2679288" y="6409108"/>
            <a:ext cx="6388924" cy="369332"/>
          </a:xfrm>
          <a:prstGeom prst="rect">
            <a:avLst/>
          </a:prstGeom>
          <a:noFill/>
        </p:spPr>
        <p:txBody>
          <a:bodyPr wrap="square">
            <a:spAutoFit/>
          </a:bodyPr>
          <a:lstStyle/>
          <a:p>
            <a:r>
              <a:rPr lang="pl-PL" dirty="0"/>
              <a:t>Jabiry-Zieniewicz et al., Transplant Proc 2009.</a:t>
            </a:r>
          </a:p>
        </p:txBody>
      </p:sp>
      <p:sp>
        <p:nvSpPr>
          <p:cNvPr id="3" name="Título 2">
            <a:extLst>
              <a:ext uri="{FF2B5EF4-FFF2-40B4-BE49-F238E27FC236}">
                <a16:creationId xmlns:a16="http://schemas.microsoft.com/office/drawing/2014/main" id="{666C571D-5CA1-EDBA-1882-FA52C31E57FA}"/>
              </a:ext>
            </a:extLst>
          </p:cNvPr>
          <p:cNvSpPr>
            <a:spLocks noGrp="1"/>
          </p:cNvSpPr>
          <p:nvPr>
            <p:ph type="title"/>
          </p:nvPr>
        </p:nvSpPr>
        <p:spPr>
          <a:xfrm>
            <a:off x="609600" y="191964"/>
            <a:ext cx="10515600" cy="1159589"/>
          </a:xfrm>
        </p:spPr>
        <p:txBody>
          <a:bodyPr>
            <a:normAutofit/>
          </a:bodyPr>
          <a:lstStyle/>
          <a:p>
            <a:pPr algn="ctr"/>
            <a:r>
              <a:rPr lang="es-ES" sz="3600" dirty="0">
                <a:solidFill>
                  <a:schemeClr val="accent1">
                    <a:lumMod val="50000"/>
                  </a:schemeClr>
                </a:solidFill>
              </a:rPr>
              <a:t>El trasplante Hepático afecta a la salud reproductiva</a:t>
            </a:r>
          </a:p>
        </p:txBody>
      </p:sp>
      <p:sp>
        <p:nvSpPr>
          <p:cNvPr id="5" name="Rectángulo 4">
            <a:extLst>
              <a:ext uri="{FF2B5EF4-FFF2-40B4-BE49-F238E27FC236}">
                <a16:creationId xmlns:a16="http://schemas.microsoft.com/office/drawing/2014/main" id="{6CFFB824-608E-C9DF-4FEF-B74047D21567}"/>
              </a:ext>
            </a:extLst>
          </p:cNvPr>
          <p:cNvSpPr/>
          <p:nvPr/>
        </p:nvSpPr>
        <p:spPr>
          <a:xfrm>
            <a:off x="6096000" y="1757407"/>
            <a:ext cx="2643739" cy="3749040"/>
          </a:xfrm>
          <a:prstGeom prst="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9927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503B79-3E4D-6051-98FD-074A5D31E743}"/>
              </a:ext>
            </a:extLst>
          </p:cNvPr>
          <p:cNvSpPr>
            <a:spLocks noGrp="1"/>
          </p:cNvSpPr>
          <p:nvPr>
            <p:ph type="title"/>
          </p:nvPr>
        </p:nvSpPr>
        <p:spPr>
          <a:xfrm>
            <a:off x="606136" y="206006"/>
            <a:ext cx="10979727" cy="1325563"/>
          </a:xfrm>
        </p:spPr>
        <p:txBody>
          <a:bodyPr>
            <a:normAutofit/>
          </a:bodyPr>
          <a:lstStyle/>
          <a:p>
            <a:r>
              <a:rPr lang="es-ES" sz="3600" dirty="0"/>
              <a:t>¿Es este un problema relevante para pacientes y médicos?</a:t>
            </a:r>
          </a:p>
        </p:txBody>
      </p:sp>
      <p:pic>
        <p:nvPicPr>
          <p:cNvPr id="10242" name="Picture 2" descr="Gráfico de respuestas de formularios. Título de la pregunta: Cuál es su opinión sobre la información sobre salud sexual y reproductiva postrasplante hepático. Número de respuestas: 23 respuestas.">
            <a:extLst>
              <a:ext uri="{FF2B5EF4-FFF2-40B4-BE49-F238E27FC236}">
                <a16:creationId xmlns:a16="http://schemas.microsoft.com/office/drawing/2014/main" id="{DDD7DB8B-5F99-683B-CB67-47D45A0D287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036" y="3015854"/>
            <a:ext cx="6128170" cy="256381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6984011A-9AA1-6171-95D5-CEA315C30583}"/>
              </a:ext>
            </a:extLst>
          </p:cNvPr>
          <p:cNvSpPr txBox="1"/>
          <p:nvPr/>
        </p:nvSpPr>
        <p:spPr>
          <a:xfrm>
            <a:off x="758537" y="1402376"/>
            <a:ext cx="10674926" cy="92333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S" dirty="0"/>
              <a:t>El 60% de los pacientes trasplantados consideran que la información sobre salud sexual y reproductiva es bastante importante o imprescindible</a:t>
            </a:r>
          </a:p>
          <a:p>
            <a:pPr algn="just"/>
            <a:r>
              <a:rPr lang="es-ES" dirty="0"/>
              <a:t>Casi el 60% de los médicos creen que su información sobre el tema es escasa o muy escasa</a:t>
            </a:r>
          </a:p>
        </p:txBody>
      </p:sp>
      <p:pic>
        <p:nvPicPr>
          <p:cNvPr id="16386" name="Picture 2" descr="Gráfico de respuestas de formularios. Título de la pregunta: Cree que su información sobre el tema es:. Número de respuestas: 27 respuestas.">
            <a:extLst>
              <a:ext uri="{FF2B5EF4-FFF2-40B4-BE49-F238E27FC236}">
                <a16:creationId xmlns:a16="http://schemas.microsoft.com/office/drawing/2014/main" id="{7CBFC240-FEBE-E528-BC66-F48B5E4E15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760"/>
          <a:stretch>
            <a:fillRect/>
          </a:stretch>
        </p:blipFill>
        <p:spPr bwMode="auto">
          <a:xfrm>
            <a:off x="6934931" y="3015855"/>
            <a:ext cx="4889923" cy="256381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CB1D73A8-1EFA-8EA3-97B3-214565A8B7DF}"/>
              </a:ext>
            </a:extLst>
          </p:cNvPr>
          <p:cNvPicPr>
            <a:picLocks noChangeAspect="1"/>
          </p:cNvPicPr>
          <p:nvPr/>
        </p:nvPicPr>
        <p:blipFill>
          <a:blip r:embed="rId5"/>
          <a:stretch>
            <a:fillRect/>
          </a:stretch>
        </p:blipFill>
        <p:spPr>
          <a:xfrm>
            <a:off x="6096000" y="4658861"/>
            <a:ext cx="2026227" cy="2026227"/>
          </a:xfrm>
          <a:prstGeom prst="rect">
            <a:avLst/>
          </a:prstGeom>
        </p:spPr>
      </p:pic>
      <p:pic>
        <p:nvPicPr>
          <p:cNvPr id="5" name="Imagen 4">
            <a:extLst>
              <a:ext uri="{FF2B5EF4-FFF2-40B4-BE49-F238E27FC236}">
                <a16:creationId xmlns:a16="http://schemas.microsoft.com/office/drawing/2014/main" id="{A3E71C51-1FF1-B7EC-E887-FF35582A6F17}"/>
              </a:ext>
            </a:extLst>
          </p:cNvPr>
          <p:cNvPicPr>
            <a:picLocks noChangeAspect="1"/>
          </p:cNvPicPr>
          <p:nvPr/>
        </p:nvPicPr>
        <p:blipFill>
          <a:blip r:embed="rId6"/>
          <a:stretch>
            <a:fillRect/>
          </a:stretch>
        </p:blipFill>
        <p:spPr>
          <a:xfrm>
            <a:off x="2978728" y="4882285"/>
            <a:ext cx="1714499" cy="1714499"/>
          </a:xfrm>
          <a:prstGeom prst="rect">
            <a:avLst/>
          </a:prstGeom>
        </p:spPr>
      </p:pic>
    </p:spTree>
    <p:extLst>
      <p:ext uri="{BB962C8B-B14F-4D97-AF65-F5344CB8AC3E}">
        <p14:creationId xmlns:p14="http://schemas.microsoft.com/office/powerpoint/2010/main" val="131182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B75AB-1BB2-AD84-121B-BC1883B93E0D}"/>
              </a:ext>
            </a:extLst>
          </p:cNvPr>
          <p:cNvSpPr>
            <a:spLocks noGrp="1"/>
          </p:cNvSpPr>
          <p:nvPr>
            <p:ph type="title"/>
          </p:nvPr>
        </p:nvSpPr>
        <p:spPr>
          <a:xfrm>
            <a:off x="519544" y="0"/>
            <a:ext cx="11084464" cy="1325563"/>
          </a:xfrm>
        </p:spPr>
        <p:txBody>
          <a:bodyPr>
            <a:normAutofit/>
          </a:bodyPr>
          <a:lstStyle/>
          <a:p>
            <a:pPr algn="ctr"/>
            <a:r>
              <a:rPr lang="es-ES" sz="3600" i="1" dirty="0">
                <a:solidFill>
                  <a:schemeClr val="accent1">
                    <a:lumMod val="50000"/>
                  </a:schemeClr>
                </a:solidFill>
              </a:rPr>
              <a:t>Riesgos de embarazos tempranos o no planificados</a:t>
            </a:r>
            <a:r>
              <a:rPr lang="es-ES" sz="3600" dirty="0">
                <a:solidFill>
                  <a:schemeClr val="accent1">
                    <a:lumMod val="50000"/>
                  </a:schemeClr>
                </a:solidFill>
              </a:rPr>
              <a:t>)</a:t>
            </a:r>
          </a:p>
        </p:txBody>
      </p:sp>
      <p:graphicFrame>
        <p:nvGraphicFramePr>
          <p:cNvPr id="3" name="Tabla 2">
            <a:extLst>
              <a:ext uri="{FF2B5EF4-FFF2-40B4-BE49-F238E27FC236}">
                <a16:creationId xmlns:a16="http://schemas.microsoft.com/office/drawing/2014/main" id="{7539812A-462B-7DA0-15C6-DA911D81D887}"/>
              </a:ext>
            </a:extLst>
          </p:cNvPr>
          <p:cNvGraphicFramePr>
            <a:graphicFrameLocks noGrp="1"/>
          </p:cNvGraphicFramePr>
          <p:nvPr>
            <p:extLst>
              <p:ext uri="{D42A27DB-BD31-4B8C-83A1-F6EECF244321}">
                <p14:modId xmlns:p14="http://schemas.microsoft.com/office/powerpoint/2010/main" val="3665547279"/>
              </p:ext>
            </p:extLst>
          </p:nvPr>
        </p:nvGraphicFramePr>
        <p:xfrm>
          <a:off x="694870" y="2862158"/>
          <a:ext cx="10515600" cy="1737360"/>
        </p:xfrm>
        <a:graphic>
          <a:graphicData uri="http://schemas.openxmlformats.org/drawingml/2006/table">
            <a:tbl>
              <a:tblPr>
                <a:tableStyleId>{5DA37D80-6434-44D0-A028-1B22A696006F}</a:tableStyleId>
              </a:tblPr>
              <a:tblGrid>
                <a:gridCol w="3505200">
                  <a:extLst>
                    <a:ext uri="{9D8B030D-6E8A-4147-A177-3AD203B41FA5}">
                      <a16:colId xmlns:a16="http://schemas.microsoft.com/office/drawing/2014/main" val="1780595898"/>
                    </a:ext>
                  </a:extLst>
                </a:gridCol>
                <a:gridCol w="3505200">
                  <a:extLst>
                    <a:ext uri="{9D8B030D-6E8A-4147-A177-3AD203B41FA5}">
                      <a16:colId xmlns:a16="http://schemas.microsoft.com/office/drawing/2014/main" val="2672261422"/>
                    </a:ext>
                  </a:extLst>
                </a:gridCol>
                <a:gridCol w="3505200">
                  <a:extLst>
                    <a:ext uri="{9D8B030D-6E8A-4147-A177-3AD203B41FA5}">
                      <a16:colId xmlns:a16="http://schemas.microsoft.com/office/drawing/2014/main" val="3883616894"/>
                    </a:ext>
                  </a:extLst>
                </a:gridCol>
              </a:tblGrid>
              <a:tr h="0">
                <a:tc>
                  <a:txBody>
                    <a:bodyPr/>
                    <a:lstStyle/>
                    <a:p>
                      <a:pPr>
                        <a:buNone/>
                      </a:pPr>
                      <a:r>
                        <a:rPr lang="es-ES" dirty="0"/>
                        <a:t>Intervalo desde el trasplante hasta la concepción</a:t>
                      </a:r>
                    </a:p>
                  </a:txBody>
                  <a:tcPr anchor="ctr"/>
                </a:tc>
                <a:tc>
                  <a:txBody>
                    <a:bodyPr/>
                    <a:lstStyle/>
                    <a:p>
                      <a:pPr>
                        <a:buNone/>
                      </a:pPr>
                      <a:r>
                        <a:rPr lang="es-ES"/>
                        <a:t>Número de embarazos (%)</a:t>
                      </a:r>
                    </a:p>
                  </a:txBody>
                  <a:tcPr anchor="ctr"/>
                </a:tc>
                <a:tc>
                  <a:txBody>
                    <a:bodyPr/>
                    <a:lstStyle/>
                    <a:p>
                      <a:pPr>
                        <a:buNone/>
                      </a:pPr>
                      <a:r>
                        <a:rPr lang="es-ES"/>
                        <a:t>Nacimientos vivos (%)</a:t>
                      </a:r>
                    </a:p>
                  </a:txBody>
                  <a:tcPr anchor="ctr"/>
                </a:tc>
                <a:extLst>
                  <a:ext uri="{0D108BD9-81ED-4DB2-BD59-A6C34878D82A}">
                    <a16:rowId xmlns:a16="http://schemas.microsoft.com/office/drawing/2014/main" val="365467713"/>
                  </a:ext>
                </a:extLst>
              </a:tr>
              <a:tr h="0">
                <a:tc>
                  <a:txBody>
                    <a:bodyPr/>
                    <a:lstStyle/>
                    <a:p>
                      <a:pPr>
                        <a:buNone/>
                      </a:pPr>
                      <a:r>
                        <a:rPr lang="es-ES"/>
                        <a:t>≤ 12 meses</a:t>
                      </a:r>
                    </a:p>
                  </a:txBody>
                  <a:tcPr anchor="ctr"/>
                </a:tc>
                <a:tc>
                  <a:txBody>
                    <a:bodyPr/>
                    <a:lstStyle/>
                    <a:p>
                      <a:pPr>
                        <a:buNone/>
                      </a:pPr>
                      <a:r>
                        <a:rPr lang="es-ES"/>
                        <a:t>17 (13%)</a:t>
                      </a:r>
                    </a:p>
                  </a:txBody>
                  <a:tcPr anchor="ctr"/>
                </a:tc>
                <a:tc>
                  <a:txBody>
                    <a:bodyPr/>
                    <a:lstStyle/>
                    <a:p>
                      <a:pPr>
                        <a:buNone/>
                      </a:pPr>
                      <a:r>
                        <a:rPr lang="es-ES"/>
                        <a:t>7/17 (41%)</a:t>
                      </a:r>
                    </a:p>
                  </a:txBody>
                  <a:tcPr anchor="ctr"/>
                </a:tc>
                <a:extLst>
                  <a:ext uri="{0D108BD9-81ED-4DB2-BD59-A6C34878D82A}">
                    <a16:rowId xmlns:a16="http://schemas.microsoft.com/office/drawing/2014/main" val="1963343244"/>
                  </a:ext>
                </a:extLst>
              </a:tr>
              <a:tr h="0">
                <a:tc>
                  <a:txBody>
                    <a:bodyPr/>
                    <a:lstStyle/>
                    <a:p>
                      <a:pPr>
                        <a:buNone/>
                      </a:pPr>
                      <a:r>
                        <a:rPr lang="es-ES"/>
                        <a:t>13–24 meses</a:t>
                      </a:r>
                    </a:p>
                  </a:txBody>
                  <a:tcPr anchor="ctr"/>
                </a:tc>
                <a:tc>
                  <a:txBody>
                    <a:bodyPr/>
                    <a:lstStyle/>
                    <a:p>
                      <a:pPr>
                        <a:buNone/>
                      </a:pPr>
                      <a:r>
                        <a:rPr lang="es-ES"/>
                        <a:t>17 (13%)</a:t>
                      </a:r>
                    </a:p>
                  </a:txBody>
                  <a:tcPr anchor="ctr"/>
                </a:tc>
                <a:tc>
                  <a:txBody>
                    <a:bodyPr/>
                    <a:lstStyle/>
                    <a:p>
                      <a:pPr>
                        <a:buNone/>
                      </a:pPr>
                      <a:r>
                        <a:rPr lang="es-ES"/>
                        <a:t>—</a:t>
                      </a:r>
                    </a:p>
                  </a:txBody>
                  <a:tcPr anchor="ctr"/>
                </a:tc>
                <a:extLst>
                  <a:ext uri="{0D108BD9-81ED-4DB2-BD59-A6C34878D82A}">
                    <a16:rowId xmlns:a16="http://schemas.microsoft.com/office/drawing/2014/main" val="2042843697"/>
                  </a:ext>
                </a:extLst>
              </a:tr>
              <a:tr h="0">
                <a:tc>
                  <a:txBody>
                    <a:bodyPr/>
                    <a:lstStyle/>
                    <a:p>
                      <a:pPr>
                        <a:buNone/>
                      </a:pPr>
                      <a:r>
                        <a:rPr lang="es-ES"/>
                        <a:t>&gt; 24 meses</a:t>
                      </a:r>
                    </a:p>
                  </a:txBody>
                  <a:tcPr anchor="ctr"/>
                </a:tc>
                <a:tc>
                  <a:txBody>
                    <a:bodyPr/>
                    <a:lstStyle/>
                    <a:p>
                      <a:pPr>
                        <a:buNone/>
                      </a:pPr>
                      <a:r>
                        <a:rPr lang="es-ES"/>
                        <a:t>96 (74%)</a:t>
                      </a:r>
                    </a:p>
                  </a:txBody>
                  <a:tcPr anchor="ctr"/>
                </a:tc>
                <a:tc>
                  <a:txBody>
                    <a:bodyPr/>
                    <a:lstStyle/>
                    <a:p>
                      <a:pPr>
                        <a:buNone/>
                      </a:pPr>
                      <a:r>
                        <a:rPr lang="es-ES" dirty="0"/>
                        <a:t>83/113 (73%)</a:t>
                      </a:r>
                    </a:p>
                  </a:txBody>
                  <a:tcPr anchor="ctr"/>
                </a:tc>
                <a:extLst>
                  <a:ext uri="{0D108BD9-81ED-4DB2-BD59-A6C34878D82A}">
                    <a16:rowId xmlns:a16="http://schemas.microsoft.com/office/drawing/2014/main" val="1742677919"/>
                  </a:ext>
                </a:extLst>
              </a:tr>
            </a:tbl>
          </a:graphicData>
        </a:graphic>
      </p:graphicFrame>
      <p:sp>
        <p:nvSpPr>
          <p:cNvPr id="6" name="CuadroTexto 5">
            <a:extLst>
              <a:ext uri="{FF2B5EF4-FFF2-40B4-BE49-F238E27FC236}">
                <a16:creationId xmlns:a16="http://schemas.microsoft.com/office/drawing/2014/main" id="{FED3BC81-6FDC-F6BF-9B8D-BE79A3357893}"/>
              </a:ext>
            </a:extLst>
          </p:cNvPr>
          <p:cNvSpPr txBox="1"/>
          <p:nvPr/>
        </p:nvSpPr>
        <p:spPr>
          <a:xfrm>
            <a:off x="913081" y="1497665"/>
            <a:ext cx="10297389" cy="646331"/>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dirty="0"/>
              <a:t>Los embarazos en el primer año tras un trasplante hepático tienen pero </a:t>
            </a:r>
            <a:r>
              <a:rPr lang="es-ES" dirty="0" err="1"/>
              <a:t>pronóstivo</a:t>
            </a:r>
            <a:r>
              <a:rPr lang="es-ES" dirty="0"/>
              <a:t> obstétrico</a:t>
            </a:r>
          </a:p>
          <a:p>
            <a:r>
              <a:rPr lang="es-ES" dirty="0"/>
              <a:t>Se aconseja esperar al menos 1-2 años para la concepción</a:t>
            </a:r>
          </a:p>
        </p:txBody>
      </p:sp>
      <p:sp>
        <p:nvSpPr>
          <p:cNvPr id="8" name="CuadroTexto 7">
            <a:extLst>
              <a:ext uri="{FF2B5EF4-FFF2-40B4-BE49-F238E27FC236}">
                <a16:creationId xmlns:a16="http://schemas.microsoft.com/office/drawing/2014/main" id="{35FFB4F8-6E35-C52B-7662-252E119E1F65}"/>
              </a:ext>
            </a:extLst>
          </p:cNvPr>
          <p:cNvSpPr txBox="1"/>
          <p:nvPr/>
        </p:nvSpPr>
        <p:spPr>
          <a:xfrm>
            <a:off x="2355112" y="6136114"/>
            <a:ext cx="8883502" cy="369332"/>
          </a:xfrm>
          <a:prstGeom prst="rect">
            <a:avLst/>
          </a:prstGeom>
          <a:noFill/>
        </p:spPr>
        <p:txBody>
          <a:bodyPr wrap="square">
            <a:spAutoFit/>
          </a:bodyPr>
          <a:lstStyle/>
          <a:p>
            <a:r>
              <a:rPr lang="es-ES" dirty="0" err="1"/>
              <a:t>Kamarakah</a:t>
            </a:r>
            <a:r>
              <a:rPr lang="es-ES" dirty="0"/>
              <a:t> et al. CGH 2019. Westbrook et al, </a:t>
            </a:r>
            <a:r>
              <a:rPr lang="es-ES" dirty="0" err="1"/>
              <a:t>Liver</a:t>
            </a:r>
            <a:r>
              <a:rPr lang="es-ES" dirty="0"/>
              <a:t> </a:t>
            </a:r>
            <a:r>
              <a:rPr lang="es-ES" dirty="0" err="1"/>
              <a:t>Transplantation</a:t>
            </a:r>
            <a:r>
              <a:rPr lang="es-ES" dirty="0"/>
              <a:t> 2015</a:t>
            </a:r>
          </a:p>
        </p:txBody>
      </p:sp>
    </p:spTree>
    <p:extLst>
      <p:ext uri="{BB962C8B-B14F-4D97-AF65-F5344CB8AC3E}">
        <p14:creationId xmlns:p14="http://schemas.microsoft.com/office/powerpoint/2010/main" val="6449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9D80B-AFFD-51E6-F76E-DAED01E1D4B7}"/>
            </a:ext>
          </a:extLst>
        </p:cNvPr>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0E70FC1D-3006-5C78-CB86-AB85BBD8907C}"/>
              </a:ext>
            </a:extLst>
          </p:cNvPr>
          <p:cNvGraphicFramePr/>
          <p:nvPr>
            <p:extLst>
              <p:ext uri="{D42A27DB-BD31-4B8C-83A1-F6EECF244321}">
                <p14:modId xmlns:p14="http://schemas.microsoft.com/office/powerpoint/2010/main" val="75161654"/>
              </p:ext>
            </p:extLst>
          </p:nvPr>
        </p:nvGraphicFramePr>
        <p:xfrm>
          <a:off x="914400" y="362241"/>
          <a:ext cx="1036319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2A1569D0-7EA4-3E96-8A4E-EAD7BA754812}"/>
              </a:ext>
            </a:extLst>
          </p:cNvPr>
          <p:cNvSpPr txBox="1"/>
          <p:nvPr/>
        </p:nvSpPr>
        <p:spPr>
          <a:xfrm>
            <a:off x="2030526" y="3544414"/>
            <a:ext cx="2563427" cy="923330"/>
          </a:xfrm>
          <a:prstGeom prst="rect">
            <a:avLst/>
          </a:prstGeom>
          <a:noFill/>
          <a:ln w="57150">
            <a:solidFill>
              <a:srgbClr val="FF0066"/>
            </a:solidFill>
          </a:ln>
        </p:spPr>
        <p:txBody>
          <a:bodyPr wrap="square">
            <a:spAutoFit/>
          </a:bodyPr>
          <a:lstStyle/>
          <a:p>
            <a:r>
              <a:rPr lang="es-ES" dirty="0"/>
              <a:t>• Rechazo del injerto</a:t>
            </a:r>
          </a:p>
          <a:p>
            <a:r>
              <a:rPr lang="es-ES" dirty="0"/>
              <a:t>• Cesárea</a:t>
            </a:r>
          </a:p>
          <a:p>
            <a:r>
              <a:rPr lang="es-ES" dirty="0"/>
              <a:t>• Hemorragia posparto</a:t>
            </a:r>
          </a:p>
        </p:txBody>
      </p:sp>
      <p:sp>
        <p:nvSpPr>
          <p:cNvPr id="12" name="CuadroTexto 11">
            <a:extLst>
              <a:ext uri="{FF2B5EF4-FFF2-40B4-BE49-F238E27FC236}">
                <a16:creationId xmlns:a16="http://schemas.microsoft.com/office/drawing/2014/main" id="{DF665D70-B149-46E0-2BA7-6CAD7884E7C4}"/>
              </a:ext>
            </a:extLst>
          </p:cNvPr>
          <p:cNvSpPr txBox="1"/>
          <p:nvPr/>
        </p:nvSpPr>
        <p:spPr>
          <a:xfrm>
            <a:off x="4699045" y="1280034"/>
            <a:ext cx="2256611" cy="2031325"/>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s-ES" dirty="0"/>
              <a:t>Diabetes gestacional (GDM)</a:t>
            </a:r>
          </a:p>
          <a:p>
            <a:pPr marL="285750" indent="-285750">
              <a:buFont typeface="Arial" panose="020B0604020202020204" pitchFamily="34" charset="0"/>
              <a:buChar char="•"/>
            </a:pPr>
            <a:r>
              <a:rPr lang="es-ES" dirty="0"/>
              <a:t>Hipertensión (crónica, gestacional o preeclampsia)</a:t>
            </a:r>
          </a:p>
          <a:p>
            <a:pPr marL="285750" indent="-285750">
              <a:buFont typeface="Arial" panose="020B0604020202020204" pitchFamily="34" charset="0"/>
              <a:buChar char="•"/>
            </a:pPr>
            <a:r>
              <a:rPr lang="es-ES" dirty="0"/>
              <a:t>Pérdida fetal</a:t>
            </a:r>
          </a:p>
        </p:txBody>
      </p:sp>
      <p:sp>
        <p:nvSpPr>
          <p:cNvPr id="14" name="CuadroTexto 13">
            <a:extLst>
              <a:ext uri="{FF2B5EF4-FFF2-40B4-BE49-F238E27FC236}">
                <a16:creationId xmlns:a16="http://schemas.microsoft.com/office/drawing/2014/main" id="{B9BB4E90-2740-9EEC-F986-B2C88690D67D}"/>
              </a:ext>
            </a:extLst>
          </p:cNvPr>
          <p:cNvSpPr txBox="1"/>
          <p:nvPr/>
        </p:nvSpPr>
        <p:spPr>
          <a:xfrm>
            <a:off x="6744437" y="3438138"/>
            <a:ext cx="3279389" cy="1200329"/>
          </a:xfrm>
          <a:prstGeom prst="rect">
            <a:avLst/>
          </a:prstGeom>
          <a:ln w="57150">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s-ES" dirty="0"/>
              <a:t>Malformaciones congénitas</a:t>
            </a:r>
          </a:p>
          <a:p>
            <a:pPr marL="285750" indent="-285750">
              <a:buFont typeface="Arial" panose="020B0604020202020204" pitchFamily="34" charset="0"/>
              <a:buChar char="•"/>
            </a:pPr>
            <a:r>
              <a:rPr lang="es-ES" dirty="0"/>
              <a:t>Restricción del crecimiento intrauterino</a:t>
            </a:r>
          </a:p>
          <a:p>
            <a:pPr marL="285750" indent="-285750">
              <a:buFont typeface="Arial" panose="020B0604020202020204" pitchFamily="34" charset="0"/>
              <a:buChar char="•"/>
            </a:pPr>
            <a:r>
              <a:rPr lang="es-ES" dirty="0"/>
              <a:t>Parto prematuro</a:t>
            </a:r>
          </a:p>
        </p:txBody>
      </p:sp>
      <p:sp>
        <p:nvSpPr>
          <p:cNvPr id="15" name="Título 14">
            <a:extLst>
              <a:ext uri="{FF2B5EF4-FFF2-40B4-BE49-F238E27FC236}">
                <a16:creationId xmlns:a16="http://schemas.microsoft.com/office/drawing/2014/main" id="{C78480DB-37D7-7F49-4C79-85B21FA683C4}"/>
              </a:ext>
            </a:extLst>
          </p:cNvPr>
          <p:cNvSpPr>
            <a:spLocks noGrp="1"/>
          </p:cNvSpPr>
          <p:nvPr>
            <p:ph type="title"/>
          </p:nvPr>
        </p:nvSpPr>
        <p:spPr>
          <a:xfrm>
            <a:off x="850038" y="-33155"/>
            <a:ext cx="10515600" cy="956672"/>
          </a:xfrm>
        </p:spPr>
        <p:txBody>
          <a:bodyPr/>
          <a:lstStyle/>
          <a:p>
            <a:pPr algn="ctr"/>
            <a:r>
              <a:rPr lang="es-ES" dirty="0"/>
              <a:t>Riesgos del embarazo </a:t>
            </a:r>
            <a:r>
              <a:rPr lang="es-ES" dirty="0" err="1"/>
              <a:t>posTOH</a:t>
            </a:r>
            <a:endParaRPr lang="es-ES" dirty="0"/>
          </a:p>
        </p:txBody>
      </p:sp>
      <p:pic>
        <p:nvPicPr>
          <p:cNvPr id="7" name="Gráfico 6" descr="Mujer embarazada contorno">
            <a:extLst>
              <a:ext uri="{FF2B5EF4-FFF2-40B4-BE49-F238E27FC236}">
                <a16:creationId xmlns:a16="http://schemas.microsoft.com/office/drawing/2014/main" id="{76DD0704-4A82-5C3C-E13C-BF6747F4AF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46120" y="4979802"/>
            <a:ext cx="1774829" cy="1774829"/>
          </a:xfrm>
          <a:prstGeom prst="rect">
            <a:avLst/>
          </a:prstGeom>
        </p:spPr>
      </p:pic>
      <p:pic>
        <p:nvPicPr>
          <p:cNvPr id="9" name="Gráfico 8" descr="Bebé contorno">
            <a:extLst>
              <a:ext uri="{FF2B5EF4-FFF2-40B4-BE49-F238E27FC236}">
                <a16:creationId xmlns:a16="http://schemas.microsoft.com/office/drawing/2014/main" id="{ADAAE32F-EC90-A1D0-8B21-3A3EA82199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27499" y="4876434"/>
            <a:ext cx="1981566" cy="1981566"/>
          </a:xfrm>
          <a:prstGeom prst="rect">
            <a:avLst/>
          </a:prstGeom>
        </p:spPr>
      </p:pic>
      <p:pic>
        <p:nvPicPr>
          <p:cNvPr id="13" name="Gráfico 12" descr="Mujer con bebé con relleno sólido">
            <a:extLst>
              <a:ext uri="{FF2B5EF4-FFF2-40B4-BE49-F238E27FC236}">
                <a16:creationId xmlns:a16="http://schemas.microsoft.com/office/drawing/2014/main" id="{E7DFDE55-3D4B-AF51-C811-83C93821AC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66957" y="4230755"/>
            <a:ext cx="2088699" cy="2088699"/>
          </a:xfrm>
          <a:prstGeom prst="rect">
            <a:avLst/>
          </a:prstGeom>
        </p:spPr>
      </p:pic>
    </p:spTree>
    <p:extLst>
      <p:ext uri="{BB962C8B-B14F-4D97-AF65-F5344CB8AC3E}">
        <p14:creationId xmlns:p14="http://schemas.microsoft.com/office/powerpoint/2010/main" val="165302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3" y="113781"/>
            <a:ext cx="10972800" cy="1143000"/>
          </a:xfrm>
        </p:spPr>
        <p:txBody>
          <a:bodyPr>
            <a:normAutofit/>
          </a:bodyPr>
          <a:lstStyle/>
          <a:p>
            <a:r>
              <a:rPr sz="4000" dirty="0" err="1">
                <a:solidFill>
                  <a:schemeClr val="tx1">
                    <a:lumMod val="75000"/>
                    <a:lumOff val="25000"/>
                  </a:schemeClr>
                </a:solidFill>
              </a:rPr>
              <a:t>Resultados</a:t>
            </a:r>
            <a:r>
              <a:rPr sz="4000" dirty="0">
                <a:solidFill>
                  <a:schemeClr val="tx1">
                    <a:lumMod val="75000"/>
                    <a:lumOff val="25000"/>
                  </a:schemeClr>
                </a:solidFill>
              </a:rPr>
              <a:t> del </a:t>
            </a:r>
            <a:r>
              <a:rPr sz="4000" dirty="0" err="1">
                <a:solidFill>
                  <a:schemeClr val="tx1">
                    <a:lumMod val="75000"/>
                    <a:lumOff val="25000"/>
                  </a:schemeClr>
                </a:solidFill>
              </a:rPr>
              <a:t>Embarazo</a:t>
            </a:r>
            <a:r>
              <a:rPr sz="4000" dirty="0">
                <a:solidFill>
                  <a:schemeClr val="tx1">
                    <a:lumMod val="75000"/>
                    <a:lumOff val="25000"/>
                  </a:schemeClr>
                </a:solidFill>
              </a:rPr>
              <a:t> y </a:t>
            </a:r>
            <a:r>
              <a:rPr sz="4000" dirty="0" err="1">
                <a:solidFill>
                  <a:schemeClr val="tx1">
                    <a:lumMod val="75000"/>
                    <a:lumOff val="25000"/>
                  </a:schemeClr>
                </a:solidFill>
              </a:rPr>
              <a:t>Neonatales</a:t>
            </a:r>
            <a:endParaRPr sz="4000" dirty="0">
              <a:solidFill>
                <a:schemeClr val="tx1">
                  <a:lumMod val="75000"/>
                  <a:lumOff val="25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958641078"/>
              </p:ext>
            </p:extLst>
          </p:nvPr>
        </p:nvGraphicFramePr>
        <p:xfrm>
          <a:off x="1104900" y="1429009"/>
          <a:ext cx="9105899" cy="4589900"/>
        </p:xfrm>
        <a:graphic>
          <a:graphicData uri="http://schemas.openxmlformats.org/drawingml/2006/table">
            <a:tbl>
              <a:tblPr firstRow="1" bandRow="1">
                <a:tableStyleId>{5C22544A-7EE6-4342-B048-85BDC9FD1C3A}</a:tableStyleId>
              </a:tblPr>
              <a:tblGrid>
                <a:gridCol w="2760518">
                  <a:extLst>
                    <a:ext uri="{9D8B030D-6E8A-4147-A177-3AD203B41FA5}">
                      <a16:colId xmlns:a16="http://schemas.microsoft.com/office/drawing/2014/main" val="20000"/>
                    </a:ext>
                  </a:extLst>
                </a:gridCol>
                <a:gridCol w="1963882">
                  <a:extLst>
                    <a:ext uri="{9D8B030D-6E8A-4147-A177-3AD203B41FA5}">
                      <a16:colId xmlns:a16="http://schemas.microsoft.com/office/drawing/2014/main" val="20001"/>
                    </a:ext>
                  </a:extLst>
                </a:gridCol>
                <a:gridCol w="2256789">
                  <a:extLst>
                    <a:ext uri="{9D8B030D-6E8A-4147-A177-3AD203B41FA5}">
                      <a16:colId xmlns:a16="http://schemas.microsoft.com/office/drawing/2014/main" val="20002"/>
                    </a:ext>
                  </a:extLst>
                </a:gridCol>
                <a:gridCol w="2124710">
                  <a:extLst>
                    <a:ext uri="{9D8B030D-6E8A-4147-A177-3AD203B41FA5}">
                      <a16:colId xmlns:a16="http://schemas.microsoft.com/office/drawing/2014/main" val="20003"/>
                    </a:ext>
                  </a:extLst>
                </a:gridCol>
              </a:tblGrid>
              <a:tr h="511692">
                <a:tc>
                  <a:txBody>
                    <a:bodyPr/>
                    <a:lstStyle/>
                    <a:p>
                      <a:pPr algn="ctr">
                        <a:defRPr b="1">
                          <a:solidFill>
                            <a:srgbClr val="FFFFFF"/>
                          </a:solidFill>
                        </a:defRPr>
                      </a:pPr>
                      <a:r>
                        <a:rPr sz="2000" dirty="0" err="1">
                          <a:latin typeface="Arial" panose="020B0604020202020204" pitchFamily="34" charset="0"/>
                          <a:cs typeface="Arial" panose="020B0604020202020204" pitchFamily="34" charset="0"/>
                        </a:rPr>
                        <a:t>Resultado</a:t>
                      </a:r>
                      <a:endParaRPr sz="2000" dirty="0">
                        <a:latin typeface="Arial" panose="020B0604020202020204" pitchFamily="34" charset="0"/>
                        <a:cs typeface="Arial" panose="020B0604020202020204" pitchFamily="34" charset="0"/>
                      </a:endParaRPr>
                    </a:p>
                  </a:txBody>
                  <a:tcPr anchor="ctr">
                    <a:solidFill>
                      <a:srgbClr val="0070C0"/>
                    </a:solidFill>
                  </a:tcPr>
                </a:tc>
                <a:tc>
                  <a:txBody>
                    <a:bodyPr/>
                    <a:lstStyle/>
                    <a:p>
                      <a:pPr algn="ctr">
                        <a:defRPr b="1">
                          <a:solidFill>
                            <a:srgbClr val="FFFFFF"/>
                          </a:solidFill>
                        </a:defRPr>
                      </a:pPr>
                      <a:r>
                        <a:rPr sz="2000" dirty="0" err="1">
                          <a:latin typeface="Arial" panose="020B0604020202020204" pitchFamily="34" charset="0"/>
                          <a:cs typeface="Arial" panose="020B0604020202020204" pitchFamily="34" charset="0"/>
                        </a:rPr>
                        <a:t>Trasplante</a:t>
                      </a:r>
                      <a:r>
                        <a:rPr sz="2000" dirty="0">
                          <a:latin typeface="Arial" panose="020B0604020202020204" pitchFamily="34" charset="0"/>
                          <a:cs typeface="Arial" panose="020B0604020202020204" pitchFamily="34" charset="0"/>
                        </a:rPr>
                        <a:t> Renal</a:t>
                      </a:r>
                    </a:p>
                  </a:txBody>
                  <a:tcPr anchor="ctr">
                    <a:solidFill>
                      <a:srgbClr val="0070C0"/>
                    </a:solidFill>
                  </a:tcPr>
                </a:tc>
                <a:tc>
                  <a:txBody>
                    <a:bodyPr/>
                    <a:lstStyle/>
                    <a:p>
                      <a:pPr algn="ctr">
                        <a:defRPr b="1">
                          <a:solidFill>
                            <a:srgbClr val="FFFFFF"/>
                          </a:solidFill>
                        </a:defRPr>
                      </a:pPr>
                      <a:r>
                        <a:rPr sz="2000" dirty="0" err="1">
                          <a:latin typeface="Arial" panose="020B0604020202020204" pitchFamily="34" charset="0"/>
                          <a:cs typeface="Arial" panose="020B0604020202020204" pitchFamily="34" charset="0"/>
                        </a:rPr>
                        <a:t>Trasplante</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Hepático</a:t>
                      </a:r>
                      <a:endParaRPr sz="2000" dirty="0">
                        <a:latin typeface="Arial" panose="020B0604020202020204" pitchFamily="34" charset="0"/>
                        <a:cs typeface="Arial" panose="020B0604020202020204" pitchFamily="34" charset="0"/>
                      </a:endParaRPr>
                    </a:p>
                  </a:txBody>
                  <a:tcPr anchor="ctr">
                    <a:solidFill>
                      <a:srgbClr val="0070C0"/>
                    </a:solidFill>
                  </a:tcPr>
                </a:tc>
                <a:tc>
                  <a:txBody>
                    <a:bodyPr/>
                    <a:lstStyle/>
                    <a:p>
                      <a:pPr algn="ctr">
                        <a:defRPr b="1">
                          <a:solidFill>
                            <a:srgbClr val="FFFFFF"/>
                          </a:solidFill>
                        </a:defRPr>
                      </a:pPr>
                      <a:r>
                        <a:rPr sz="2000" dirty="0">
                          <a:latin typeface="Arial" panose="020B0604020202020204" pitchFamily="34" charset="0"/>
                          <a:cs typeface="Arial" panose="020B0604020202020204" pitchFamily="34" charset="0"/>
                        </a:rPr>
                        <a:t>No </a:t>
                      </a:r>
                      <a:r>
                        <a:rPr sz="2000" dirty="0" err="1">
                          <a:latin typeface="Arial" panose="020B0604020202020204" pitchFamily="34" charset="0"/>
                          <a:cs typeface="Arial" panose="020B0604020202020204" pitchFamily="34" charset="0"/>
                        </a:rPr>
                        <a:t>Trasplante</a:t>
                      </a:r>
                      <a:endParaRPr sz="2000" dirty="0">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10000"/>
                  </a:ext>
                </a:extLst>
              </a:tr>
              <a:tr h="716369">
                <a:tc>
                  <a:txBody>
                    <a:bodyPr/>
                    <a:lstStyle/>
                    <a:p>
                      <a:pPr algn="ctr"/>
                      <a:r>
                        <a:rPr dirty="0" err="1"/>
                        <a:t>Hipertensión</a:t>
                      </a:r>
                      <a:r>
                        <a:rPr dirty="0"/>
                        <a:t> </a:t>
                      </a:r>
                      <a:r>
                        <a:rPr dirty="0" err="1"/>
                        <a:t>crónica</a:t>
                      </a:r>
                      <a:endParaRPr dirty="0"/>
                    </a:p>
                  </a:txBody>
                  <a:tcPr anchor="ctr"/>
                </a:tc>
                <a:tc>
                  <a:txBody>
                    <a:bodyPr/>
                    <a:lstStyle/>
                    <a:p>
                      <a:pPr algn="ctr"/>
                      <a:r>
                        <a:rPr dirty="0"/>
                        <a:t>48–54 %</a:t>
                      </a:r>
                    </a:p>
                  </a:txBody>
                  <a:tcPr anchor="ctr"/>
                </a:tc>
                <a:tc>
                  <a:txBody>
                    <a:bodyPr/>
                    <a:lstStyle/>
                    <a:p>
                      <a:pPr algn="ctr"/>
                      <a:r>
                        <a:t>27 %</a:t>
                      </a:r>
                    </a:p>
                  </a:txBody>
                  <a:tcPr anchor="ctr"/>
                </a:tc>
                <a:tc>
                  <a:txBody>
                    <a:bodyPr/>
                    <a:lstStyle/>
                    <a:p>
                      <a:pPr algn="ctr"/>
                      <a:r>
                        <a:t>2–3 %</a:t>
                      </a:r>
                    </a:p>
                  </a:txBody>
                  <a:tcPr anchor="ctr"/>
                </a:tc>
                <a:extLst>
                  <a:ext uri="{0D108BD9-81ED-4DB2-BD59-A6C34878D82A}">
                    <a16:rowId xmlns:a16="http://schemas.microsoft.com/office/drawing/2014/main" val="10001"/>
                  </a:ext>
                </a:extLst>
              </a:tr>
              <a:tr h="511692">
                <a:tc>
                  <a:txBody>
                    <a:bodyPr/>
                    <a:lstStyle/>
                    <a:p>
                      <a:pPr algn="ctr"/>
                      <a:r>
                        <a:rPr dirty="0"/>
                        <a:t>Diabetes </a:t>
                      </a:r>
                      <a:r>
                        <a:rPr dirty="0" err="1"/>
                        <a:t>gestacional</a:t>
                      </a:r>
                      <a:endParaRPr dirty="0"/>
                    </a:p>
                  </a:txBody>
                  <a:tcPr anchor="ctr"/>
                </a:tc>
                <a:tc>
                  <a:txBody>
                    <a:bodyPr/>
                    <a:lstStyle/>
                    <a:p>
                      <a:pPr algn="ctr"/>
                      <a:r>
                        <a:rPr dirty="0"/>
                        <a:t>8 %</a:t>
                      </a:r>
                    </a:p>
                  </a:txBody>
                  <a:tcPr anchor="ctr"/>
                </a:tc>
                <a:tc>
                  <a:txBody>
                    <a:bodyPr/>
                    <a:lstStyle/>
                    <a:p>
                      <a:pPr algn="ctr"/>
                      <a:r>
                        <a:t>5 %</a:t>
                      </a:r>
                    </a:p>
                  </a:txBody>
                  <a:tcPr anchor="ctr"/>
                </a:tc>
                <a:tc>
                  <a:txBody>
                    <a:bodyPr/>
                    <a:lstStyle/>
                    <a:p>
                      <a:pPr algn="ctr"/>
                      <a:r>
                        <a:t>4–8 %</a:t>
                      </a:r>
                    </a:p>
                  </a:txBody>
                  <a:tcPr anchor="ctr"/>
                </a:tc>
                <a:extLst>
                  <a:ext uri="{0D108BD9-81ED-4DB2-BD59-A6C34878D82A}">
                    <a16:rowId xmlns:a16="http://schemas.microsoft.com/office/drawing/2014/main" val="10002"/>
                  </a:ext>
                </a:extLst>
              </a:tr>
              <a:tr h="511692">
                <a:tc>
                  <a:txBody>
                    <a:bodyPr/>
                    <a:lstStyle/>
                    <a:p>
                      <a:pPr algn="ctr"/>
                      <a:r>
                        <a:t>Preeclampsia</a:t>
                      </a:r>
                    </a:p>
                  </a:txBody>
                  <a:tcPr anchor="ctr"/>
                </a:tc>
                <a:tc>
                  <a:txBody>
                    <a:bodyPr/>
                    <a:lstStyle/>
                    <a:p>
                      <a:pPr algn="ctr"/>
                      <a:r>
                        <a:rPr dirty="0"/>
                        <a:t>27 %</a:t>
                      </a:r>
                    </a:p>
                  </a:txBody>
                  <a:tcPr anchor="ctr"/>
                </a:tc>
                <a:tc>
                  <a:txBody>
                    <a:bodyPr/>
                    <a:lstStyle/>
                    <a:p>
                      <a:pPr algn="ctr"/>
                      <a:r>
                        <a:t>20–21 %</a:t>
                      </a:r>
                    </a:p>
                  </a:txBody>
                  <a:tcPr anchor="ctr"/>
                </a:tc>
                <a:tc>
                  <a:txBody>
                    <a:bodyPr/>
                    <a:lstStyle/>
                    <a:p>
                      <a:pPr algn="ctr"/>
                      <a:r>
                        <a:t>4 %</a:t>
                      </a:r>
                    </a:p>
                  </a:txBody>
                  <a:tcPr anchor="ctr"/>
                </a:tc>
                <a:extLst>
                  <a:ext uri="{0D108BD9-81ED-4DB2-BD59-A6C34878D82A}">
                    <a16:rowId xmlns:a16="http://schemas.microsoft.com/office/drawing/2014/main" val="10003"/>
                  </a:ext>
                </a:extLst>
              </a:tr>
              <a:tr h="716369">
                <a:tc>
                  <a:txBody>
                    <a:bodyPr/>
                    <a:lstStyle/>
                    <a:p>
                      <a:pPr algn="ctr"/>
                      <a:r>
                        <a:t>Parto prematuro (&lt;37 sem)</a:t>
                      </a:r>
                    </a:p>
                  </a:txBody>
                  <a:tcPr anchor="ctr"/>
                </a:tc>
                <a:tc>
                  <a:txBody>
                    <a:bodyPr/>
                    <a:lstStyle/>
                    <a:p>
                      <a:pPr algn="ctr"/>
                      <a:r>
                        <a:rPr dirty="0"/>
                        <a:t>41–46 %</a:t>
                      </a:r>
                    </a:p>
                  </a:txBody>
                  <a:tcPr anchor="ctr"/>
                </a:tc>
                <a:tc>
                  <a:txBody>
                    <a:bodyPr/>
                    <a:lstStyle/>
                    <a:p>
                      <a:pPr algn="ctr"/>
                      <a:r>
                        <a:rPr dirty="0"/>
                        <a:t>40 %</a:t>
                      </a:r>
                    </a:p>
                  </a:txBody>
                  <a:tcPr anchor="ctr"/>
                </a:tc>
                <a:tc>
                  <a:txBody>
                    <a:bodyPr/>
                    <a:lstStyle/>
                    <a:p>
                      <a:pPr algn="ctr"/>
                      <a:r>
                        <a:t>10–13 %</a:t>
                      </a:r>
                    </a:p>
                  </a:txBody>
                  <a:tcPr anchor="ctr"/>
                </a:tc>
                <a:extLst>
                  <a:ext uri="{0D108BD9-81ED-4DB2-BD59-A6C34878D82A}">
                    <a16:rowId xmlns:a16="http://schemas.microsoft.com/office/drawing/2014/main" val="10004"/>
                  </a:ext>
                </a:extLst>
              </a:tr>
              <a:tr h="716369">
                <a:tc>
                  <a:txBody>
                    <a:bodyPr/>
                    <a:lstStyle/>
                    <a:p>
                      <a:pPr algn="ctr"/>
                      <a:r>
                        <a:t>Bajo peso al nacer (&lt;2.5 kg)</a:t>
                      </a:r>
                    </a:p>
                  </a:txBody>
                  <a:tcPr anchor="ctr"/>
                </a:tc>
                <a:tc>
                  <a:txBody>
                    <a:bodyPr/>
                    <a:lstStyle/>
                    <a:p>
                      <a:pPr algn="ctr"/>
                      <a:r>
                        <a:t>42 %</a:t>
                      </a:r>
                    </a:p>
                  </a:txBody>
                  <a:tcPr anchor="ctr"/>
                </a:tc>
                <a:tc>
                  <a:txBody>
                    <a:bodyPr/>
                    <a:lstStyle/>
                    <a:p>
                      <a:pPr algn="ctr"/>
                      <a:r>
                        <a:rPr dirty="0"/>
                        <a:t>29 %</a:t>
                      </a:r>
                    </a:p>
                  </a:txBody>
                  <a:tcPr anchor="ctr"/>
                </a:tc>
                <a:tc>
                  <a:txBody>
                    <a:bodyPr/>
                    <a:lstStyle/>
                    <a:p>
                      <a:pPr algn="ctr"/>
                      <a:r>
                        <a:rPr dirty="0"/>
                        <a:t>8–9 %</a:t>
                      </a:r>
                    </a:p>
                  </a:txBody>
                  <a:tcPr anchor="ctr"/>
                </a:tc>
                <a:extLst>
                  <a:ext uri="{0D108BD9-81ED-4DB2-BD59-A6C34878D82A}">
                    <a16:rowId xmlns:a16="http://schemas.microsoft.com/office/drawing/2014/main" val="10005"/>
                  </a:ext>
                </a:extLst>
              </a:tr>
              <a:tr h="716369">
                <a:tc>
                  <a:txBody>
                    <a:bodyPr/>
                    <a:lstStyle/>
                    <a:p>
                      <a:pPr algn="ctr"/>
                      <a:r>
                        <a:rPr dirty="0" err="1"/>
                        <a:t>Cesárea</a:t>
                      </a:r>
                      <a:endParaRPr dirty="0"/>
                    </a:p>
                  </a:txBody>
                  <a:tcPr anchor="ctr"/>
                </a:tc>
                <a:tc>
                  <a:txBody>
                    <a:bodyPr/>
                    <a:lstStyle/>
                    <a:p>
                      <a:pPr algn="ctr"/>
                      <a:r>
                        <a:rPr dirty="0"/>
                        <a:t>51–57 %</a:t>
                      </a:r>
                    </a:p>
                  </a:txBody>
                  <a:tcPr anchor="ctr"/>
                </a:tc>
                <a:tc>
                  <a:txBody>
                    <a:bodyPr/>
                    <a:lstStyle/>
                    <a:p>
                      <a:pPr algn="ctr"/>
                      <a:r>
                        <a:t>45 % (EE. UU.) / 28 % (Reino Unido)</a:t>
                      </a:r>
                    </a:p>
                  </a:txBody>
                  <a:tcPr anchor="ctr"/>
                </a:tc>
                <a:tc>
                  <a:txBody>
                    <a:bodyPr/>
                    <a:lstStyle/>
                    <a:p>
                      <a:pPr algn="ctr"/>
                      <a:r>
                        <a:rPr dirty="0"/>
                        <a:t>32 % (EE. UU.) / 26 % (N. Europa)</a:t>
                      </a:r>
                    </a:p>
                  </a:txBody>
                  <a:tcPr anchor="ctr"/>
                </a:tc>
                <a:extLst>
                  <a:ext uri="{0D108BD9-81ED-4DB2-BD59-A6C34878D82A}">
                    <a16:rowId xmlns:a16="http://schemas.microsoft.com/office/drawing/2014/main" val="10006"/>
                  </a:ext>
                </a:extLst>
              </a:tr>
            </a:tbl>
          </a:graphicData>
        </a:graphic>
      </p:graphicFrame>
      <p:sp>
        <p:nvSpPr>
          <p:cNvPr id="4" name="TextBox 3"/>
          <p:cNvSpPr txBox="1"/>
          <p:nvPr/>
        </p:nvSpPr>
        <p:spPr>
          <a:xfrm>
            <a:off x="995796" y="6001790"/>
            <a:ext cx="7582525" cy="246221"/>
          </a:xfrm>
          <a:prstGeom prst="rect">
            <a:avLst/>
          </a:prstGeom>
          <a:noFill/>
        </p:spPr>
        <p:txBody>
          <a:bodyPr wrap="none">
            <a:spAutoFit/>
          </a:bodyPr>
          <a:lstStyle/>
          <a:p>
            <a:pPr defTabSz="457200">
              <a:defRPr sz="1000"/>
            </a:pPr>
            <a:r>
              <a:rPr sz="1000" dirty="0">
                <a:solidFill>
                  <a:prstClr val="black"/>
                </a:solidFill>
                <a:latin typeface="Calibri"/>
              </a:rPr>
              <a:t>Fuentes: TPRI Report 2022; Deshpande et al., Liver Transplantation 2017; </a:t>
            </a:r>
            <a:r>
              <a:rPr sz="1000" dirty="0" err="1">
                <a:solidFill>
                  <a:prstClr val="black"/>
                </a:solidFill>
                <a:latin typeface="Calibri"/>
              </a:rPr>
              <a:t>Kamrajah</a:t>
            </a:r>
            <a:r>
              <a:rPr sz="1000" dirty="0">
                <a:solidFill>
                  <a:prstClr val="black"/>
                </a:solidFill>
                <a:latin typeface="Calibri"/>
              </a:rPr>
              <a:t> et al., CGH 2019; Gifford et al., Liver Transplantation 2010.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E1B7E-FF06-C837-13EF-671203545C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1097EF-A9FD-EC58-AD0E-CB4F0D87BDAD}"/>
              </a:ext>
            </a:extLst>
          </p:cNvPr>
          <p:cNvSpPr>
            <a:spLocks noGrp="1"/>
          </p:cNvSpPr>
          <p:nvPr>
            <p:ph type="title"/>
          </p:nvPr>
        </p:nvSpPr>
        <p:spPr>
          <a:xfrm>
            <a:off x="422563" y="113781"/>
            <a:ext cx="10972800" cy="1143000"/>
          </a:xfrm>
        </p:spPr>
        <p:txBody>
          <a:bodyPr>
            <a:normAutofit/>
          </a:bodyPr>
          <a:lstStyle/>
          <a:p>
            <a:r>
              <a:rPr sz="4000" dirty="0" err="1">
                <a:solidFill>
                  <a:schemeClr val="tx1">
                    <a:lumMod val="75000"/>
                    <a:lumOff val="25000"/>
                  </a:schemeClr>
                </a:solidFill>
              </a:rPr>
              <a:t>Resultados</a:t>
            </a:r>
            <a:r>
              <a:rPr sz="4000" dirty="0">
                <a:solidFill>
                  <a:schemeClr val="tx1">
                    <a:lumMod val="75000"/>
                    <a:lumOff val="25000"/>
                  </a:schemeClr>
                </a:solidFill>
              </a:rPr>
              <a:t> del </a:t>
            </a:r>
            <a:r>
              <a:rPr sz="4000" dirty="0" err="1">
                <a:solidFill>
                  <a:schemeClr val="tx1">
                    <a:lumMod val="75000"/>
                    <a:lumOff val="25000"/>
                  </a:schemeClr>
                </a:solidFill>
              </a:rPr>
              <a:t>Embarazo</a:t>
            </a:r>
            <a:r>
              <a:rPr sz="4000" dirty="0">
                <a:solidFill>
                  <a:schemeClr val="tx1">
                    <a:lumMod val="75000"/>
                    <a:lumOff val="25000"/>
                  </a:schemeClr>
                </a:solidFill>
              </a:rPr>
              <a:t> y </a:t>
            </a:r>
            <a:r>
              <a:rPr sz="4000" dirty="0" err="1">
                <a:solidFill>
                  <a:schemeClr val="tx1">
                    <a:lumMod val="75000"/>
                    <a:lumOff val="25000"/>
                  </a:schemeClr>
                </a:solidFill>
              </a:rPr>
              <a:t>Neonatales</a:t>
            </a:r>
            <a:endParaRPr sz="4000" dirty="0">
              <a:solidFill>
                <a:schemeClr val="tx1">
                  <a:lumMod val="75000"/>
                  <a:lumOff val="25000"/>
                </a:schemeClr>
              </a:solidFill>
            </a:endParaRPr>
          </a:p>
        </p:txBody>
      </p:sp>
      <p:graphicFrame>
        <p:nvGraphicFramePr>
          <p:cNvPr id="3" name="Table 2">
            <a:extLst>
              <a:ext uri="{FF2B5EF4-FFF2-40B4-BE49-F238E27FC236}">
                <a16:creationId xmlns:a16="http://schemas.microsoft.com/office/drawing/2014/main" id="{656EFDF3-9B41-A41A-7884-2223282560CA}"/>
              </a:ext>
            </a:extLst>
          </p:cNvPr>
          <p:cNvGraphicFramePr>
            <a:graphicFrameLocks noGrp="1"/>
          </p:cNvGraphicFramePr>
          <p:nvPr>
            <p:extLst>
              <p:ext uri="{D42A27DB-BD31-4B8C-83A1-F6EECF244321}">
                <p14:modId xmlns:p14="http://schemas.microsoft.com/office/powerpoint/2010/main" val="2720292535"/>
              </p:ext>
            </p:extLst>
          </p:nvPr>
        </p:nvGraphicFramePr>
        <p:xfrm>
          <a:off x="1104900" y="1429009"/>
          <a:ext cx="9105899" cy="4589900"/>
        </p:xfrm>
        <a:graphic>
          <a:graphicData uri="http://schemas.openxmlformats.org/drawingml/2006/table">
            <a:tbl>
              <a:tblPr firstRow="1" bandRow="1">
                <a:tableStyleId>{5C22544A-7EE6-4342-B048-85BDC9FD1C3A}</a:tableStyleId>
              </a:tblPr>
              <a:tblGrid>
                <a:gridCol w="2760518">
                  <a:extLst>
                    <a:ext uri="{9D8B030D-6E8A-4147-A177-3AD203B41FA5}">
                      <a16:colId xmlns:a16="http://schemas.microsoft.com/office/drawing/2014/main" val="20000"/>
                    </a:ext>
                  </a:extLst>
                </a:gridCol>
                <a:gridCol w="1963882">
                  <a:extLst>
                    <a:ext uri="{9D8B030D-6E8A-4147-A177-3AD203B41FA5}">
                      <a16:colId xmlns:a16="http://schemas.microsoft.com/office/drawing/2014/main" val="20001"/>
                    </a:ext>
                  </a:extLst>
                </a:gridCol>
                <a:gridCol w="2256789">
                  <a:extLst>
                    <a:ext uri="{9D8B030D-6E8A-4147-A177-3AD203B41FA5}">
                      <a16:colId xmlns:a16="http://schemas.microsoft.com/office/drawing/2014/main" val="20002"/>
                    </a:ext>
                  </a:extLst>
                </a:gridCol>
                <a:gridCol w="2124710">
                  <a:extLst>
                    <a:ext uri="{9D8B030D-6E8A-4147-A177-3AD203B41FA5}">
                      <a16:colId xmlns:a16="http://schemas.microsoft.com/office/drawing/2014/main" val="20003"/>
                    </a:ext>
                  </a:extLst>
                </a:gridCol>
              </a:tblGrid>
              <a:tr h="511692">
                <a:tc>
                  <a:txBody>
                    <a:bodyPr/>
                    <a:lstStyle/>
                    <a:p>
                      <a:pPr algn="ctr">
                        <a:defRPr b="1">
                          <a:solidFill>
                            <a:srgbClr val="FFFFFF"/>
                          </a:solidFill>
                        </a:defRPr>
                      </a:pPr>
                      <a:r>
                        <a:rPr sz="2000" dirty="0" err="1">
                          <a:latin typeface="Arial" panose="020B0604020202020204" pitchFamily="34" charset="0"/>
                          <a:cs typeface="Arial" panose="020B0604020202020204" pitchFamily="34" charset="0"/>
                        </a:rPr>
                        <a:t>Resultado</a:t>
                      </a:r>
                      <a:endParaRPr sz="2000" dirty="0">
                        <a:latin typeface="Arial" panose="020B0604020202020204" pitchFamily="34" charset="0"/>
                        <a:cs typeface="Arial" panose="020B0604020202020204" pitchFamily="34" charset="0"/>
                      </a:endParaRPr>
                    </a:p>
                  </a:txBody>
                  <a:tcPr anchor="ctr">
                    <a:solidFill>
                      <a:srgbClr val="0070C0"/>
                    </a:solidFill>
                  </a:tcPr>
                </a:tc>
                <a:tc>
                  <a:txBody>
                    <a:bodyPr/>
                    <a:lstStyle/>
                    <a:p>
                      <a:pPr algn="ctr">
                        <a:defRPr b="1">
                          <a:solidFill>
                            <a:srgbClr val="FFFFFF"/>
                          </a:solidFill>
                        </a:defRPr>
                      </a:pPr>
                      <a:r>
                        <a:rPr sz="2000" dirty="0" err="1">
                          <a:latin typeface="Arial" panose="020B0604020202020204" pitchFamily="34" charset="0"/>
                          <a:cs typeface="Arial" panose="020B0604020202020204" pitchFamily="34" charset="0"/>
                        </a:rPr>
                        <a:t>Trasplante</a:t>
                      </a:r>
                      <a:r>
                        <a:rPr sz="2000" dirty="0">
                          <a:latin typeface="Arial" panose="020B0604020202020204" pitchFamily="34" charset="0"/>
                          <a:cs typeface="Arial" panose="020B0604020202020204" pitchFamily="34" charset="0"/>
                        </a:rPr>
                        <a:t> Renal</a:t>
                      </a:r>
                    </a:p>
                  </a:txBody>
                  <a:tcPr anchor="ctr">
                    <a:solidFill>
                      <a:srgbClr val="0070C0"/>
                    </a:solidFill>
                  </a:tcPr>
                </a:tc>
                <a:tc>
                  <a:txBody>
                    <a:bodyPr/>
                    <a:lstStyle/>
                    <a:p>
                      <a:pPr algn="ctr">
                        <a:defRPr b="1">
                          <a:solidFill>
                            <a:srgbClr val="FFFFFF"/>
                          </a:solidFill>
                        </a:defRPr>
                      </a:pPr>
                      <a:r>
                        <a:rPr sz="2000" dirty="0" err="1">
                          <a:latin typeface="Arial" panose="020B0604020202020204" pitchFamily="34" charset="0"/>
                          <a:cs typeface="Arial" panose="020B0604020202020204" pitchFamily="34" charset="0"/>
                        </a:rPr>
                        <a:t>Trasplante</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Hepático</a:t>
                      </a:r>
                      <a:endParaRPr sz="2000" dirty="0">
                        <a:latin typeface="Arial" panose="020B0604020202020204" pitchFamily="34" charset="0"/>
                        <a:cs typeface="Arial" panose="020B0604020202020204" pitchFamily="34" charset="0"/>
                      </a:endParaRPr>
                    </a:p>
                  </a:txBody>
                  <a:tcPr anchor="ctr">
                    <a:solidFill>
                      <a:srgbClr val="0070C0"/>
                    </a:solidFill>
                  </a:tcPr>
                </a:tc>
                <a:tc>
                  <a:txBody>
                    <a:bodyPr/>
                    <a:lstStyle/>
                    <a:p>
                      <a:pPr algn="ctr">
                        <a:defRPr b="1">
                          <a:solidFill>
                            <a:srgbClr val="FFFFFF"/>
                          </a:solidFill>
                        </a:defRPr>
                      </a:pPr>
                      <a:r>
                        <a:rPr sz="2000" dirty="0">
                          <a:latin typeface="Arial" panose="020B0604020202020204" pitchFamily="34" charset="0"/>
                          <a:cs typeface="Arial" panose="020B0604020202020204" pitchFamily="34" charset="0"/>
                        </a:rPr>
                        <a:t>No </a:t>
                      </a:r>
                      <a:r>
                        <a:rPr sz="2000" dirty="0" err="1">
                          <a:latin typeface="Arial" panose="020B0604020202020204" pitchFamily="34" charset="0"/>
                          <a:cs typeface="Arial" panose="020B0604020202020204" pitchFamily="34" charset="0"/>
                        </a:rPr>
                        <a:t>Trasplante</a:t>
                      </a:r>
                      <a:endParaRPr sz="2000" dirty="0">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10000"/>
                  </a:ext>
                </a:extLst>
              </a:tr>
              <a:tr h="716369">
                <a:tc>
                  <a:txBody>
                    <a:bodyPr/>
                    <a:lstStyle/>
                    <a:p>
                      <a:pPr algn="ctr"/>
                      <a:r>
                        <a:rPr dirty="0" err="1"/>
                        <a:t>Hipertensión</a:t>
                      </a:r>
                      <a:r>
                        <a:rPr dirty="0"/>
                        <a:t> </a:t>
                      </a:r>
                      <a:r>
                        <a:rPr dirty="0" err="1"/>
                        <a:t>crónica</a:t>
                      </a:r>
                      <a:endParaRPr dirty="0"/>
                    </a:p>
                  </a:txBody>
                  <a:tcPr anchor="ctr"/>
                </a:tc>
                <a:tc>
                  <a:txBody>
                    <a:bodyPr/>
                    <a:lstStyle/>
                    <a:p>
                      <a:pPr algn="ctr"/>
                      <a:r>
                        <a:rPr dirty="0"/>
                        <a:t>48–54 %</a:t>
                      </a:r>
                    </a:p>
                  </a:txBody>
                  <a:tcPr anchor="ctr">
                    <a:solidFill>
                      <a:srgbClr val="FFCCFF"/>
                    </a:solidFill>
                  </a:tcPr>
                </a:tc>
                <a:tc>
                  <a:txBody>
                    <a:bodyPr/>
                    <a:lstStyle/>
                    <a:p>
                      <a:pPr algn="ctr"/>
                      <a:r>
                        <a:rPr dirty="0"/>
                        <a:t>27 %</a:t>
                      </a:r>
                    </a:p>
                  </a:txBody>
                  <a:tcPr anchor="ctr">
                    <a:solidFill>
                      <a:srgbClr val="FFCCFF"/>
                    </a:solidFill>
                  </a:tcPr>
                </a:tc>
                <a:tc>
                  <a:txBody>
                    <a:bodyPr/>
                    <a:lstStyle/>
                    <a:p>
                      <a:pPr algn="ctr"/>
                      <a:r>
                        <a:t>2–3 %</a:t>
                      </a:r>
                    </a:p>
                  </a:txBody>
                  <a:tcPr anchor="ctr"/>
                </a:tc>
                <a:extLst>
                  <a:ext uri="{0D108BD9-81ED-4DB2-BD59-A6C34878D82A}">
                    <a16:rowId xmlns:a16="http://schemas.microsoft.com/office/drawing/2014/main" val="10001"/>
                  </a:ext>
                </a:extLst>
              </a:tr>
              <a:tr h="511692">
                <a:tc>
                  <a:txBody>
                    <a:bodyPr/>
                    <a:lstStyle/>
                    <a:p>
                      <a:pPr algn="ctr"/>
                      <a:r>
                        <a:rPr dirty="0"/>
                        <a:t>Diabetes </a:t>
                      </a:r>
                      <a:r>
                        <a:rPr dirty="0" err="1"/>
                        <a:t>gestacional</a:t>
                      </a:r>
                      <a:endParaRPr dirty="0"/>
                    </a:p>
                  </a:txBody>
                  <a:tcPr anchor="ctr"/>
                </a:tc>
                <a:tc>
                  <a:txBody>
                    <a:bodyPr/>
                    <a:lstStyle/>
                    <a:p>
                      <a:pPr algn="ctr"/>
                      <a:r>
                        <a:rPr dirty="0"/>
                        <a:t>8 %</a:t>
                      </a:r>
                    </a:p>
                  </a:txBody>
                  <a:tcPr anchor="ctr"/>
                </a:tc>
                <a:tc>
                  <a:txBody>
                    <a:bodyPr/>
                    <a:lstStyle/>
                    <a:p>
                      <a:pPr algn="ctr"/>
                      <a:r>
                        <a:t>5 %</a:t>
                      </a:r>
                    </a:p>
                  </a:txBody>
                  <a:tcPr anchor="ctr"/>
                </a:tc>
                <a:tc>
                  <a:txBody>
                    <a:bodyPr/>
                    <a:lstStyle/>
                    <a:p>
                      <a:pPr algn="ctr"/>
                      <a:r>
                        <a:t>4–8 %</a:t>
                      </a:r>
                    </a:p>
                  </a:txBody>
                  <a:tcPr anchor="ctr"/>
                </a:tc>
                <a:extLst>
                  <a:ext uri="{0D108BD9-81ED-4DB2-BD59-A6C34878D82A}">
                    <a16:rowId xmlns:a16="http://schemas.microsoft.com/office/drawing/2014/main" val="10002"/>
                  </a:ext>
                </a:extLst>
              </a:tr>
              <a:tr h="511692">
                <a:tc>
                  <a:txBody>
                    <a:bodyPr/>
                    <a:lstStyle/>
                    <a:p>
                      <a:pPr algn="ctr"/>
                      <a:r>
                        <a:t>Preeclampsia</a:t>
                      </a:r>
                    </a:p>
                  </a:txBody>
                  <a:tcPr anchor="ctr"/>
                </a:tc>
                <a:tc>
                  <a:txBody>
                    <a:bodyPr/>
                    <a:lstStyle/>
                    <a:p>
                      <a:pPr algn="ctr"/>
                      <a:r>
                        <a:rPr dirty="0"/>
                        <a:t>27 %</a:t>
                      </a:r>
                    </a:p>
                  </a:txBody>
                  <a:tcPr anchor="ctr">
                    <a:solidFill>
                      <a:srgbClr val="FFCCFF"/>
                    </a:solidFill>
                  </a:tcPr>
                </a:tc>
                <a:tc>
                  <a:txBody>
                    <a:bodyPr/>
                    <a:lstStyle/>
                    <a:p>
                      <a:pPr algn="ctr"/>
                      <a:r>
                        <a:rPr dirty="0"/>
                        <a:t>20–21 %</a:t>
                      </a:r>
                    </a:p>
                  </a:txBody>
                  <a:tcPr anchor="ctr">
                    <a:solidFill>
                      <a:srgbClr val="FFCCFF"/>
                    </a:solidFill>
                  </a:tcPr>
                </a:tc>
                <a:tc>
                  <a:txBody>
                    <a:bodyPr/>
                    <a:lstStyle/>
                    <a:p>
                      <a:pPr algn="ctr"/>
                      <a:r>
                        <a:t>4 %</a:t>
                      </a:r>
                    </a:p>
                  </a:txBody>
                  <a:tcPr anchor="ctr"/>
                </a:tc>
                <a:extLst>
                  <a:ext uri="{0D108BD9-81ED-4DB2-BD59-A6C34878D82A}">
                    <a16:rowId xmlns:a16="http://schemas.microsoft.com/office/drawing/2014/main" val="10003"/>
                  </a:ext>
                </a:extLst>
              </a:tr>
              <a:tr h="716369">
                <a:tc>
                  <a:txBody>
                    <a:bodyPr/>
                    <a:lstStyle/>
                    <a:p>
                      <a:pPr algn="ctr"/>
                      <a:r>
                        <a:t>Parto prematuro (&lt;37 sem)</a:t>
                      </a:r>
                    </a:p>
                  </a:txBody>
                  <a:tcPr anchor="ctr"/>
                </a:tc>
                <a:tc>
                  <a:txBody>
                    <a:bodyPr/>
                    <a:lstStyle/>
                    <a:p>
                      <a:pPr algn="ctr"/>
                      <a:r>
                        <a:rPr dirty="0"/>
                        <a:t>41–46 %</a:t>
                      </a:r>
                    </a:p>
                  </a:txBody>
                  <a:tcPr anchor="ctr">
                    <a:solidFill>
                      <a:srgbClr val="FFCCFF"/>
                    </a:solidFill>
                  </a:tcPr>
                </a:tc>
                <a:tc>
                  <a:txBody>
                    <a:bodyPr/>
                    <a:lstStyle/>
                    <a:p>
                      <a:pPr algn="ctr"/>
                      <a:r>
                        <a:rPr dirty="0"/>
                        <a:t>40 %</a:t>
                      </a:r>
                    </a:p>
                  </a:txBody>
                  <a:tcPr anchor="ctr">
                    <a:solidFill>
                      <a:srgbClr val="FFCCFF"/>
                    </a:solidFill>
                  </a:tcPr>
                </a:tc>
                <a:tc>
                  <a:txBody>
                    <a:bodyPr/>
                    <a:lstStyle/>
                    <a:p>
                      <a:pPr algn="ctr"/>
                      <a:r>
                        <a:t>10–13 %</a:t>
                      </a:r>
                    </a:p>
                  </a:txBody>
                  <a:tcPr anchor="ctr"/>
                </a:tc>
                <a:extLst>
                  <a:ext uri="{0D108BD9-81ED-4DB2-BD59-A6C34878D82A}">
                    <a16:rowId xmlns:a16="http://schemas.microsoft.com/office/drawing/2014/main" val="10004"/>
                  </a:ext>
                </a:extLst>
              </a:tr>
              <a:tr h="716369">
                <a:tc>
                  <a:txBody>
                    <a:bodyPr/>
                    <a:lstStyle/>
                    <a:p>
                      <a:pPr algn="ctr"/>
                      <a:r>
                        <a:t>Bajo peso al nacer (&lt;2.5 kg)</a:t>
                      </a:r>
                    </a:p>
                  </a:txBody>
                  <a:tcPr anchor="ctr"/>
                </a:tc>
                <a:tc>
                  <a:txBody>
                    <a:bodyPr/>
                    <a:lstStyle/>
                    <a:p>
                      <a:pPr algn="ctr"/>
                      <a:r>
                        <a:rPr dirty="0"/>
                        <a:t>42 %</a:t>
                      </a:r>
                    </a:p>
                  </a:txBody>
                  <a:tcPr anchor="ctr">
                    <a:solidFill>
                      <a:srgbClr val="FFCCFF"/>
                    </a:solidFill>
                  </a:tcPr>
                </a:tc>
                <a:tc>
                  <a:txBody>
                    <a:bodyPr/>
                    <a:lstStyle/>
                    <a:p>
                      <a:pPr algn="ctr"/>
                      <a:r>
                        <a:rPr dirty="0"/>
                        <a:t>29 %</a:t>
                      </a:r>
                    </a:p>
                  </a:txBody>
                  <a:tcPr anchor="ctr">
                    <a:solidFill>
                      <a:srgbClr val="FFCCFF"/>
                    </a:solidFill>
                  </a:tcPr>
                </a:tc>
                <a:tc>
                  <a:txBody>
                    <a:bodyPr/>
                    <a:lstStyle/>
                    <a:p>
                      <a:pPr algn="ctr"/>
                      <a:r>
                        <a:rPr dirty="0"/>
                        <a:t>8–9 %</a:t>
                      </a:r>
                    </a:p>
                  </a:txBody>
                  <a:tcPr anchor="ctr"/>
                </a:tc>
                <a:extLst>
                  <a:ext uri="{0D108BD9-81ED-4DB2-BD59-A6C34878D82A}">
                    <a16:rowId xmlns:a16="http://schemas.microsoft.com/office/drawing/2014/main" val="10005"/>
                  </a:ext>
                </a:extLst>
              </a:tr>
              <a:tr h="716369">
                <a:tc>
                  <a:txBody>
                    <a:bodyPr/>
                    <a:lstStyle/>
                    <a:p>
                      <a:pPr algn="ctr"/>
                      <a:r>
                        <a:rPr dirty="0" err="1"/>
                        <a:t>Cesárea</a:t>
                      </a:r>
                      <a:endParaRPr dirty="0"/>
                    </a:p>
                  </a:txBody>
                  <a:tcPr anchor="ctr"/>
                </a:tc>
                <a:tc>
                  <a:txBody>
                    <a:bodyPr/>
                    <a:lstStyle/>
                    <a:p>
                      <a:pPr algn="ctr"/>
                      <a:r>
                        <a:rPr dirty="0"/>
                        <a:t>51–57 %</a:t>
                      </a:r>
                    </a:p>
                  </a:txBody>
                  <a:tcPr anchor="ctr">
                    <a:solidFill>
                      <a:srgbClr val="FFCCFF"/>
                    </a:solidFill>
                  </a:tcPr>
                </a:tc>
                <a:tc>
                  <a:txBody>
                    <a:bodyPr/>
                    <a:lstStyle/>
                    <a:p>
                      <a:pPr algn="ctr"/>
                      <a:r>
                        <a:rPr dirty="0"/>
                        <a:t>45 % (EE. UU.) / 28 % (Reino </a:t>
                      </a:r>
                      <a:r>
                        <a:rPr dirty="0" err="1"/>
                        <a:t>Unido</a:t>
                      </a:r>
                      <a:r>
                        <a:rPr dirty="0"/>
                        <a:t>)</a:t>
                      </a:r>
                    </a:p>
                  </a:txBody>
                  <a:tcPr anchor="ctr">
                    <a:solidFill>
                      <a:srgbClr val="FFCCFF"/>
                    </a:solidFill>
                  </a:tcPr>
                </a:tc>
                <a:tc>
                  <a:txBody>
                    <a:bodyPr/>
                    <a:lstStyle/>
                    <a:p>
                      <a:pPr algn="ctr"/>
                      <a:r>
                        <a:rPr dirty="0"/>
                        <a:t>32 % (EE. UU.) / 26 % (N. Europa)</a:t>
                      </a:r>
                    </a:p>
                  </a:txBody>
                  <a:tcPr anchor="ct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7140246C-7EC9-BA3A-EBCB-F57225040A92}"/>
              </a:ext>
            </a:extLst>
          </p:cNvPr>
          <p:cNvSpPr txBox="1"/>
          <p:nvPr/>
        </p:nvSpPr>
        <p:spPr>
          <a:xfrm>
            <a:off x="995796" y="6001790"/>
            <a:ext cx="7582525" cy="246221"/>
          </a:xfrm>
          <a:prstGeom prst="rect">
            <a:avLst/>
          </a:prstGeom>
          <a:noFill/>
        </p:spPr>
        <p:txBody>
          <a:bodyPr wrap="none">
            <a:spAutoFit/>
          </a:bodyPr>
          <a:lstStyle/>
          <a:p>
            <a:pPr defTabSz="457200">
              <a:defRPr sz="1000"/>
            </a:pPr>
            <a:r>
              <a:rPr sz="1000" dirty="0">
                <a:solidFill>
                  <a:prstClr val="black"/>
                </a:solidFill>
                <a:latin typeface="Calibri"/>
              </a:rPr>
              <a:t>Fuentes: TPRI Report 2022; Deshpande et al., Liver Transplantation 2017; </a:t>
            </a:r>
            <a:r>
              <a:rPr sz="1000" dirty="0" err="1">
                <a:solidFill>
                  <a:prstClr val="black"/>
                </a:solidFill>
                <a:latin typeface="Calibri"/>
              </a:rPr>
              <a:t>Kamrajah</a:t>
            </a:r>
            <a:r>
              <a:rPr sz="1000" dirty="0">
                <a:solidFill>
                  <a:prstClr val="black"/>
                </a:solidFill>
                <a:latin typeface="Calibri"/>
              </a:rPr>
              <a:t> et al., CGH 2019; Gifford et al., Liver Transplantation 2010.</a:t>
            </a:r>
          </a:p>
        </p:txBody>
      </p:sp>
    </p:spTree>
    <p:extLst>
      <p:ext uri="{BB962C8B-B14F-4D97-AF65-F5344CB8AC3E}">
        <p14:creationId xmlns:p14="http://schemas.microsoft.com/office/powerpoint/2010/main" val="7224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11B46492-B1A6-FAC1-EBEE-3BDAEBADA041}"/>
              </a:ext>
            </a:extLst>
          </p:cNvPr>
          <p:cNvPicPr>
            <a:picLocks noChangeAspect="1"/>
          </p:cNvPicPr>
          <p:nvPr/>
        </p:nvPicPr>
        <p:blipFill>
          <a:blip r:embed="rId3"/>
          <a:stretch>
            <a:fillRect/>
          </a:stretch>
        </p:blipFill>
        <p:spPr>
          <a:xfrm>
            <a:off x="983580" y="0"/>
            <a:ext cx="9453514" cy="5321030"/>
          </a:xfrm>
          <a:prstGeom prst="rect">
            <a:avLst/>
          </a:prstGeom>
        </p:spPr>
      </p:pic>
      <p:sp>
        <p:nvSpPr>
          <p:cNvPr id="17" name="CuadroTexto 16">
            <a:extLst>
              <a:ext uri="{FF2B5EF4-FFF2-40B4-BE49-F238E27FC236}">
                <a16:creationId xmlns:a16="http://schemas.microsoft.com/office/drawing/2014/main" id="{4E7B1967-AD25-B081-7C40-E8C755296AB5}"/>
              </a:ext>
            </a:extLst>
          </p:cNvPr>
          <p:cNvSpPr txBox="1"/>
          <p:nvPr/>
        </p:nvSpPr>
        <p:spPr>
          <a:xfrm>
            <a:off x="768928" y="5790263"/>
            <a:ext cx="11201400" cy="461665"/>
          </a:xfrm>
          <a:prstGeom prst="rect">
            <a:avLst/>
          </a:prstGeom>
          <a:noFill/>
        </p:spPr>
        <p:txBody>
          <a:bodyPr wrap="square">
            <a:spAutoFit/>
          </a:bodyPr>
          <a:lstStyle/>
          <a:p>
            <a:r>
              <a:rPr lang="es-ES" sz="1200" b="0" i="0" dirty="0" err="1">
                <a:solidFill>
                  <a:srgbClr val="353535"/>
                </a:solidFill>
                <a:effectLst/>
                <a:latin typeface="Fira Sans" panose="020F0502020204030204" pitchFamily="34" charset="0"/>
              </a:rPr>
              <a:t>Walia</a:t>
            </a:r>
            <a:r>
              <a:rPr lang="es-ES" sz="1200" b="0" i="0" dirty="0">
                <a:solidFill>
                  <a:srgbClr val="353535"/>
                </a:solidFill>
                <a:effectLst/>
                <a:latin typeface="Fira Sans" panose="020F0502020204030204" pitchFamily="34" charset="0"/>
              </a:rPr>
              <a:t>, Anjali</a:t>
            </a:r>
            <a:r>
              <a:rPr lang="es-ES" sz="1200" b="0" i="0" baseline="30000" dirty="0">
                <a:solidFill>
                  <a:srgbClr val="353535"/>
                </a:solidFill>
                <a:effectLst/>
                <a:latin typeface="Fira Sans" panose="020F0502020204030204" pitchFamily="34" charset="0"/>
              </a:rPr>
              <a:t>1</a:t>
            </a:r>
            <a:r>
              <a:rPr lang="es-ES" sz="1200" b="0" i="0" dirty="0">
                <a:solidFill>
                  <a:srgbClr val="353535"/>
                </a:solidFill>
                <a:effectLst/>
                <a:latin typeface="Fira Sans" panose="020F0502020204030204" pitchFamily="34" charset="0"/>
              </a:rPr>
              <a:t>; et al. </a:t>
            </a:r>
            <a:r>
              <a:rPr lang="es-ES" sz="1200" b="0" i="0" dirty="0" err="1">
                <a:solidFill>
                  <a:srgbClr val="353535"/>
                </a:solidFill>
                <a:effectLst/>
                <a:latin typeface="Fira Sans" panose="020F0502020204030204" pitchFamily="34" charset="0"/>
              </a:rPr>
              <a:t>Clinical</a:t>
            </a:r>
            <a:r>
              <a:rPr lang="es-ES" sz="1200" b="0" i="0" dirty="0">
                <a:solidFill>
                  <a:srgbClr val="353535"/>
                </a:solidFill>
                <a:effectLst/>
                <a:latin typeface="Fira Sans" panose="020F0502020204030204" pitchFamily="34" charset="0"/>
              </a:rPr>
              <a:t> </a:t>
            </a:r>
            <a:r>
              <a:rPr lang="es-ES" sz="1200" b="0" i="0" dirty="0" err="1">
                <a:solidFill>
                  <a:srgbClr val="353535"/>
                </a:solidFill>
                <a:effectLst/>
                <a:latin typeface="Fira Sans" panose="020F0502020204030204" pitchFamily="34" charset="0"/>
              </a:rPr>
              <a:t>outcomes</a:t>
            </a:r>
            <a:r>
              <a:rPr lang="es-ES" sz="1200" b="0" i="0" dirty="0">
                <a:solidFill>
                  <a:srgbClr val="353535"/>
                </a:solidFill>
                <a:effectLst/>
                <a:latin typeface="Fira Sans" panose="020F0502020204030204" pitchFamily="34" charset="0"/>
              </a:rPr>
              <a:t> in </a:t>
            </a:r>
            <a:r>
              <a:rPr lang="es-ES" sz="1200" b="0" i="0" dirty="0" err="1">
                <a:solidFill>
                  <a:srgbClr val="353535"/>
                </a:solidFill>
                <a:effectLst/>
                <a:latin typeface="Fira Sans" panose="020F0502020204030204" pitchFamily="34" charset="0"/>
              </a:rPr>
              <a:t>patients</a:t>
            </a:r>
            <a:r>
              <a:rPr lang="es-ES" sz="1200" b="0" i="0" dirty="0">
                <a:solidFill>
                  <a:srgbClr val="353535"/>
                </a:solidFill>
                <a:effectLst/>
                <a:latin typeface="Fira Sans" panose="020F0502020204030204" pitchFamily="34" charset="0"/>
              </a:rPr>
              <a:t> </a:t>
            </a:r>
            <a:r>
              <a:rPr lang="es-ES" sz="1200" b="0" i="0" dirty="0" err="1">
                <a:solidFill>
                  <a:srgbClr val="353535"/>
                </a:solidFill>
                <a:effectLst/>
                <a:latin typeface="Fira Sans" panose="020F0502020204030204" pitchFamily="34" charset="0"/>
              </a:rPr>
              <a:t>with</a:t>
            </a:r>
            <a:r>
              <a:rPr lang="es-ES" sz="1200" b="0" i="0" dirty="0">
                <a:solidFill>
                  <a:srgbClr val="353535"/>
                </a:solidFill>
                <a:effectLst/>
                <a:latin typeface="Fira Sans" panose="020F0502020204030204" pitchFamily="34" charset="0"/>
              </a:rPr>
              <a:t> </a:t>
            </a:r>
            <a:r>
              <a:rPr lang="es-ES" sz="1200" b="0" i="0" dirty="0" err="1">
                <a:solidFill>
                  <a:srgbClr val="353535"/>
                </a:solidFill>
                <a:effectLst/>
                <a:latin typeface="Fira Sans" panose="020F0502020204030204" pitchFamily="34" charset="0"/>
              </a:rPr>
              <a:t>unintended</a:t>
            </a:r>
            <a:r>
              <a:rPr lang="es-ES" sz="1200" b="0" i="0" dirty="0">
                <a:solidFill>
                  <a:srgbClr val="353535"/>
                </a:solidFill>
                <a:effectLst/>
                <a:latin typeface="Fira Sans" panose="020F0502020204030204" pitchFamily="34" charset="0"/>
              </a:rPr>
              <a:t> </a:t>
            </a:r>
            <a:r>
              <a:rPr lang="es-ES" sz="1200" b="0" i="0" dirty="0" err="1">
                <a:solidFill>
                  <a:srgbClr val="353535"/>
                </a:solidFill>
                <a:effectLst/>
                <a:latin typeface="Fira Sans" panose="020F0502020204030204" pitchFamily="34" charset="0"/>
              </a:rPr>
              <a:t>pregnancy</a:t>
            </a:r>
            <a:r>
              <a:rPr lang="es-ES" sz="1200" b="0" i="0" dirty="0">
                <a:solidFill>
                  <a:srgbClr val="353535"/>
                </a:solidFill>
                <a:effectLst/>
                <a:latin typeface="Fira Sans" panose="020F0502020204030204" pitchFamily="34" charset="0"/>
              </a:rPr>
              <a:t> after </a:t>
            </a:r>
            <a:r>
              <a:rPr lang="es-ES" sz="1200" b="0" i="0" dirty="0" err="1">
                <a:solidFill>
                  <a:srgbClr val="353535"/>
                </a:solidFill>
                <a:effectLst/>
                <a:latin typeface="Fira Sans" panose="020F0502020204030204" pitchFamily="34" charset="0"/>
              </a:rPr>
              <a:t>liver</a:t>
            </a:r>
            <a:r>
              <a:rPr lang="es-ES" sz="1200" b="0" i="0" dirty="0">
                <a:solidFill>
                  <a:srgbClr val="353535"/>
                </a:solidFill>
                <a:effectLst/>
                <a:latin typeface="Fira Sans" panose="020F0502020204030204" pitchFamily="34" charset="0"/>
              </a:rPr>
              <a:t> </a:t>
            </a:r>
            <a:r>
              <a:rPr lang="es-ES" sz="1200" b="0" i="0" dirty="0" err="1">
                <a:solidFill>
                  <a:srgbClr val="353535"/>
                </a:solidFill>
                <a:effectLst/>
                <a:latin typeface="Fira Sans" panose="020F0502020204030204" pitchFamily="34" charset="0"/>
              </a:rPr>
              <a:t>transplantation</a:t>
            </a:r>
            <a:r>
              <a:rPr lang="es-ES" sz="1200" b="0" i="0" dirty="0">
                <a:solidFill>
                  <a:srgbClr val="353535"/>
                </a:solidFill>
                <a:effectLst/>
                <a:latin typeface="Fira Sans" panose="020F0502020204030204" pitchFamily="34" charset="0"/>
              </a:rPr>
              <a:t>: A </a:t>
            </a:r>
            <a:r>
              <a:rPr lang="es-ES" sz="1200" b="0" i="0" dirty="0" err="1">
                <a:solidFill>
                  <a:srgbClr val="353535"/>
                </a:solidFill>
                <a:effectLst/>
                <a:latin typeface="Fira Sans" panose="020F0502020204030204" pitchFamily="34" charset="0"/>
              </a:rPr>
              <a:t>multicenter</a:t>
            </a:r>
            <a:r>
              <a:rPr lang="es-ES" sz="1200" b="0" i="0" dirty="0">
                <a:solidFill>
                  <a:srgbClr val="353535"/>
                </a:solidFill>
                <a:effectLst/>
                <a:latin typeface="Fira Sans" panose="020F0502020204030204" pitchFamily="34" charset="0"/>
              </a:rPr>
              <a:t> </a:t>
            </a:r>
            <a:r>
              <a:rPr lang="es-ES" sz="1200" b="0" i="0" dirty="0" err="1">
                <a:solidFill>
                  <a:srgbClr val="353535"/>
                </a:solidFill>
                <a:effectLst/>
                <a:latin typeface="Fira Sans" panose="020F0502020204030204" pitchFamily="34" charset="0"/>
              </a:rPr>
              <a:t>registry</a:t>
            </a:r>
            <a:r>
              <a:rPr lang="es-ES" sz="1200" b="0" i="0" dirty="0">
                <a:solidFill>
                  <a:srgbClr val="353535"/>
                </a:solidFill>
                <a:effectLst/>
                <a:latin typeface="Fira Sans" panose="020F0502020204030204" pitchFamily="34" charset="0"/>
              </a:rPr>
              <a:t> </a:t>
            </a:r>
            <a:r>
              <a:rPr lang="es-ES" sz="1200" b="0" i="0" dirty="0" err="1">
                <a:solidFill>
                  <a:srgbClr val="353535"/>
                </a:solidFill>
                <a:effectLst/>
                <a:latin typeface="Fira Sans" panose="020F0502020204030204" pitchFamily="34" charset="0"/>
              </a:rPr>
              <a:t>cohort</a:t>
            </a:r>
            <a:r>
              <a:rPr lang="es-ES" sz="1200" b="0" i="0" dirty="0">
                <a:solidFill>
                  <a:srgbClr val="353535"/>
                </a:solidFill>
                <a:effectLst/>
                <a:latin typeface="Fira Sans" panose="020F0502020204030204" pitchFamily="34" charset="0"/>
              </a:rPr>
              <a:t> </a:t>
            </a:r>
            <a:r>
              <a:rPr lang="es-ES" sz="1200" b="0" i="0" dirty="0" err="1">
                <a:solidFill>
                  <a:srgbClr val="353535"/>
                </a:solidFill>
                <a:effectLst/>
                <a:latin typeface="Fira Sans" panose="020F0502020204030204" pitchFamily="34" charset="0"/>
              </a:rPr>
              <a:t>study</a:t>
            </a:r>
            <a:r>
              <a:rPr lang="es-ES" sz="1200" b="0" i="0" dirty="0">
                <a:solidFill>
                  <a:srgbClr val="353535"/>
                </a:solidFill>
                <a:effectLst/>
                <a:latin typeface="Fira Sans" panose="020F0502020204030204" pitchFamily="34" charset="0"/>
              </a:rPr>
              <a:t>. </a:t>
            </a:r>
            <a:r>
              <a:rPr lang="es-ES" sz="1200" b="0" i="0" dirty="0" err="1">
                <a:solidFill>
                  <a:srgbClr val="353535"/>
                </a:solidFill>
                <a:effectLst/>
                <a:latin typeface="Fira Sans" panose="020F0502020204030204" pitchFamily="34" charset="0"/>
              </a:rPr>
              <a:t>Liver</a:t>
            </a:r>
            <a:r>
              <a:rPr lang="es-ES" sz="1200" b="0" i="0" dirty="0">
                <a:solidFill>
                  <a:srgbClr val="353535"/>
                </a:solidFill>
                <a:effectLst/>
                <a:latin typeface="Fira Sans" panose="020F0502020204030204" pitchFamily="34" charset="0"/>
              </a:rPr>
              <a:t> </a:t>
            </a:r>
            <a:r>
              <a:rPr lang="es-ES" sz="1200" b="0" i="0" dirty="0" err="1">
                <a:solidFill>
                  <a:srgbClr val="353535"/>
                </a:solidFill>
                <a:effectLst/>
                <a:latin typeface="Fira Sans" panose="020F0502020204030204" pitchFamily="34" charset="0"/>
              </a:rPr>
              <a:t>Transplantation</a:t>
            </a:r>
            <a:r>
              <a:rPr lang="es-ES" sz="1200" b="0" i="0" dirty="0">
                <a:solidFill>
                  <a:srgbClr val="353535"/>
                </a:solidFill>
                <a:effectLst/>
                <a:latin typeface="Fira Sans" panose="020F0502020204030204" pitchFamily="34" charset="0"/>
              </a:rPr>
              <a:t> 31(7):p 916-923, </a:t>
            </a:r>
            <a:r>
              <a:rPr lang="es-ES" sz="1200" b="0" i="0" dirty="0" err="1">
                <a:solidFill>
                  <a:srgbClr val="353535"/>
                </a:solidFill>
                <a:effectLst/>
                <a:latin typeface="Fira Sans" panose="020F0502020204030204" pitchFamily="34" charset="0"/>
              </a:rPr>
              <a:t>July</a:t>
            </a:r>
            <a:r>
              <a:rPr lang="es-ES" sz="1200" b="0" i="0" dirty="0">
                <a:solidFill>
                  <a:srgbClr val="353535"/>
                </a:solidFill>
                <a:effectLst/>
                <a:latin typeface="Fira Sans" panose="020F0502020204030204" pitchFamily="34" charset="0"/>
              </a:rPr>
              <a:t> 2025. |</a:t>
            </a:r>
            <a:endParaRPr lang="es-ES" sz="1200" dirty="0"/>
          </a:p>
        </p:txBody>
      </p:sp>
      <p:sp>
        <p:nvSpPr>
          <p:cNvPr id="2" name="Rectángulo 1">
            <a:extLst>
              <a:ext uri="{FF2B5EF4-FFF2-40B4-BE49-F238E27FC236}">
                <a16:creationId xmlns:a16="http://schemas.microsoft.com/office/drawing/2014/main" id="{BCF99CA4-ACB7-F0E6-0EDC-0B207D3390C8}"/>
              </a:ext>
            </a:extLst>
          </p:cNvPr>
          <p:cNvSpPr/>
          <p:nvPr/>
        </p:nvSpPr>
        <p:spPr>
          <a:xfrm>
            <a:off x="4138863" y="2541069"/>
            <a:ext cx="3224463" cy="116465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B678A976-C662-4866-6CAA-2FB57665AD37}"/>
              </a:ext>
            </a:extLst>
          </p:cNvPr>
          <p:cNvSpPr/>
          <p:nvPr/>
        </p:nvSpPr>
        <p:spPr>
          <a:xfrm>
            <a:off x="4138863" y="3694496"/>
            <a:ext cx="3224463" cy="1164657"/>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411E5F46-5AEB-9999-F03D-6FD58C62AAEC}"/>
              </a:ext>
            </a:extLst>
          </p:cNvPr>
          <p:cNvSpPr/>
          <p:nvPr/>
        </p:nvSpPr>
        <p:spPr>
          <a:xfrm>
            <a:off x="7363327" y="1953125"/>
            <a:ext cx="2820202" cy="290602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2821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33AD70-2415-941F-2CAE-6A4ECC1E86D9}"/>
              </a:ext>
            </a:extLst>
          </p:cNvPr>
          <p:cNvSpPr>
            <a:spLocks noGrp="1"/>
          </p:cNvSpPr>
          <p:nvPr>
            <p:ph type="ctrTitle"/>
          </p:nvPr>
        </p:nvSpPr>
        <p:spPr>
          <a:xfrm>
            <a:off x="178954" y="1695017"/>
            <a:ext cx="9144000" cy="2387600"/>
          </a:xfrm>
        </p:spPr>
        <p:txBody>
          <a:bodyPr vert="horz" lIns="91440" tIns="45720" rIns="91440" bIns="45720" rtlCol="0" anchor="b">
            <a:normAutofit/>
          </a:bodyPr>
          <a:lstStyle/>
          <a:p>
            <a:pPr algn="l" defTabSz="914400">
              <a:lnSpc>
                <a:spcPct val="150000"/>
              </a:lnSpc>
            </a:pPr>
            <a:r>
              <a:rPr lang="en-US" sz="2800" b="1" dirty="0" err="1">
                <a:solidFill>
                  <a:schemeClr val="accent1">
                    <a:lumMod val="50000"/>
                  </a:schemeClr>
                </a:solidFill>
              </a:rPr>
              <a:t>Inmunosupresión</a:t>
            </a:r>
            <a:r>
              <a:rPr lang="en-US" sz="2800" b="1" dirty="0">
                <a:solidFill>
                  <a:schemeClr val="accent1">
                    <a:lumMod val="50000"/>
                  </a:schemeClr>
                </a:solidFill>
              </a:rPr>
              <a:t> </a:t>
            </a:r>
            <a:r>
              <a:rPr lang="en-US" sz="2800" b="1" dirty="0" err="1">
                <a:solidFill>
                  <a:schemeClr val="accent1">
                    <a:lumMod val="50000"/>
                  </a:schemeClr>
                </a:solidFill>
              </a:rPr>
              <a:t>en</a:t>
            </a:r>
            <a:r>
              <a:rPr lang="en-US" sz="2800" b="1" dirty="0">
                <a:solidFill>
                  <a:schemeClr val="accent1">
                    <a:lumMod val="50000"/>
                  </a:schemeClr>
                </a:solidFill>
              </a:rPr>
              <a:t> </a:t>
            </a:r>
            <a:r>
              <a:rPr lang="en-US" sz="2800" b="1" dirty="0" err="1">
                <a:solidFill>
                  <a:schemeClr val="accent1">
                    <a:lumMod val="50000"/>
                  </a:schemeClr>
                </a:solidFill>
              </a:rPr>
              <a:t>el</a:t>
            </a:r>
            <a:r>
              <a:rPr lang="en-US" sz="2800" b="1" dirty="0">
                <a:solidFill>
                  <a:schemeClr val="accent1">
                    <a:lumMod val="50000"/>
                  </a:schemeClr>
                </a:solidFill>
              </a:rPr>
              <a:t> </a:t>
            </a:r>
            <a:r>
              <a:rPr lang="en-US" sz="2800" b="1" dirty="0" err="1">
                <a:solidFill>
                  <a:schemeClr val="accent1">
                    <a:lumMod val="50000"/>
                  </a:schemeClr>
                </a:solidFill>
              </a:rPr>
              <a:t>embarazo</a:t>
            </a:r>
            <a:r>
              <a:rPr lang="en-US" sz="2800" b="1" dirty="0">
                <a:solidFill>
                  <a:schemeClr val="accent1">
                    <a:lumMod val="50000"/>
                  </a:schemeClr>
                </a:solidFill>
              </a:rPr>
              <a:t>:</a:t>
            </a:r>
            <a:br>
              <a:rPr lang="en-US" sz="2800" b="1" dirty="0">
                <a:solidFill>
                  <a:schemeClr val="accent1">
                    <a:lumMod val="50000"/>
                  </a:schemeClr>
                </a:solidFill>
              </a:rPr>
            </a:br>
            <a:r>
              <a:rPr lang="en-US" sz="2800" b="1" dirty="0">
                <a:solidFill>
                  <a:schemeClr val="accent1">
                    <a:lumMod val="50000"/>
                  </a:schemeClr>
                </a:solidFill>
              </a:rPr>
              <a:t>¿Es </a:t>
            </a:r>
            <a:r>
              <a:rPr lang="en-US" sz="2800" b="1" dirty="0" err="1">
                <a:solidFill>
                  <a:schemeClr val="accent1">
                    <a:lumMod val="50000"/>
                  </a:schemeClr>
                </a:solidFill>
              </a:rPr>
              <a:t>segura</a:t>
            </a:r>
            <a:r>
              <a:rPr lang="en-US" sz="2800" b="1" dirty="0">
                <a:solidFill>
                  <a:schemeClr val="accent1">
                    <a:lumMod val="50000"/>
                  </a:schemeClr>
                </a:solidFill>
              </a:rPr>
              <a:t> para </a:t>
            </a:r>
            <a:r>
              <a:rPr lang="en-US" sz="2800" b="1" dirty="0" err="1">
                <a:solidFill>
                  <a:schemeClr val="accent1">
                    <a:lumMod val="50000"/>
                  </a:schemeClr>
                </a:solidFill>
              </a:rPr>
              <a:t>los</a:t>
            </a:r>
            <a:r>
              <a:rPr lang="en-US" sz="2800" b="1" dirty="0">
                <a:solidFill>
                  <a:schemeClr val="accent1">
                    <a:lumMod val="50000"/>
                  </a:schemeClr>
                </a:solidFill>
              </a:rPr>
              <a:t> </a:t>
            </a:r>
            <a:r>
              <a:rPr lang="en-US" sz="2800" b="1" dirty="0" err="1">
                <a:solidFill>
                  <a:schemeClr val="accent1">
                    <a:lumMod val="50000"/>
                  </a:schemeClr>
                </a:solidFill>
              </a:rPr>
              <a:t>niños</a:t>
            </a:r>
            <a:r>
              <a:rPr lang="en-US" sz="2800" b="1" dirty="0">
                <a:solidFill>
                  <a:schemeClr val="accent1">
                    <a:lumMod val="50000"/>
                  </a:schemeClr>
                </a:solidFill>
              </a:rPr>
              <a:t>?</a:t>
            </a:r>
          </a:p>
        </p:txBody>
      </p:sp>
      <p:pic>
        <p:nvPicPr>
          <p:cNvPr id="5" name="Imagen 4">
            <a:extLst>
              <a:ext uri="{FF2B5EF4-FFF2-40B4-BE49-F238E27FC236}">
                <a16:creationId xmlns:a16="http://schemas.microsoft.com/office/drawing/2014/main" id="{655756FF-FF27-202D-0E5F-B2D72493181E}"/>
              </a:ext>
            </a:extLst>
          </p:cNvPr>
          <p:cNvPicPr>
            <a:picLocks noChangeAspect="1"/>
          </p:cNvPicPr>
          <p:nvPr/>
        </p:nvPicPr>
        <p:blipFill>
          <a:blip r:embed="rId3"/>
          <a:srcRect t="12585" r="1" b="34709"/>
          <a:stretch>
            <a:fillRect/>
          </a:stretch>
        </p:blipFill>
        <p:spPr>
          <a:xfrm>
            <a:off x="5276706" y="789998"/>
            <a:ext cx="6172200" cy="4873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84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BFDBF41D-0BB9-A1A8-2A62-57AE4C46C916}"/>
              </a:ext>
            </a:extLst>
          </p:cNvPr>
          <p:cNvGraphicFramePr>
            <a:graphicFrameLocks noGrp="1"/>
          </p:cNvGraphicFramePr>
          <p:nvPr>
            <p:extLst>
              <p:ext uri="{D42A27DB-BD31-4B8C-83A1-F6EECF244321}">
                <p14:modId xmlns:p14="http://schemas.microsoft.com/office/powerpoint/2010/main" val="374143902"/>
              </p:ext>
            </p:extLst>
          </p:nvPr>
        </p:nvGraphicFramePr>
        <p:xfrm>
          <a:off x="411955" y="796284"/>
          <a:ext cx="11368089" cy="5357946"/>
        </p:xfrm>
        <a:graphic>
          <a:graphicData uri="http://schemas.openxmlformats.org/drawingml/2006/table">
            <a:tbl>
              <a:tblPr>
                <a:tableStyleId>{5DA37D80-6434-44D0-A028-1B22A696006F}</a:tableStyleId>
              </a:tblPr>
              <a:tblGrid>
                <a:gridCol w="3789363">
                  <a:extLst>
                    <a:ext uri="{9D8B030D-6E8A-4147-A177-3AD203B41FA5}">
                      <a16:colId xmlns:a16="http://schemas.microsoft.com/office/drawing/2014/main" val="3138907516"/>
                    </a:ext>
                  </a:extLst>
                </a:gridCol>
                <a:gridCol w="3789363">
                  <a:extLst>
                    <a:ext uri="{9D8B030D-6E8A-4147-A177-3AD203B41FA5}">
                      <a16:colId xmlns:a16="http://schemas.microsoft.com/office/drawing/2014/main" val="2501898080"/>
                    </a:ext>
                  </a:extLst>
                </a:gridCol>
                <a:gridCol w="3789363">
                  <a:extLst>
                    <a:ext uri="{9D8B030D-6E8A-4147-A177-3AD203B41FA5}">
                      <a16:colId xmlns:a16="http://schemas.microsoft.com/office/drawing/2014/main" val="3538977352"/>
                    </a:ext>
                  </a:extLst>
                </a:gridCol>
              </a:tblGrid>
              <a:tr h="314014">
                <a:tc>
                  <a:txBody>
                    <a:bodyPr/>
                    <a:lstStyle/>
                    <a:p>
                      <a:pPr>
                        <a:buNone/>
                      </a:pPr>
                      <a:r>
                        <a:rPr lang="es-ES" sz="1500" b="1"/>
                        <a:t>Fármaco (IMS)</a:t>
                      </a:r>
                      <a:endParaRPr lang="es-ES" sz="1500"/>
                    </a:p>
                  </a:txBody>
                  <a:tcPr marL="44859" marR="44859" marT="22430" marB="22430" anchor="ctr"/>
                </a:tc>
                <a:tc>
                  <a:txBody>
                    <a:bodyPr/>
                    <a:lstStyle/>
                    <a:p>
                      <a:pPr>
                        <a:buNone/>
                      </a:pPr>
                      <a:r>
                        <a:rPr lang="es-ES" sz="1500" b="1"/>
                        <a:t>Clasificación de seguridad FDA (histórica*)</a:t>
                      </a:r>
                      <a:endParaRPr lang="es-ES" sz="1500"/>
                    </a:p>
                  </a:txBody>
                  <a:tcPr marL="44859" marR="44859" marT="22430" marB="22430" anchor="ctr"/>
                </a:tc>
                <a:tc>
                  <a:txBody>
                    <a:bodyPr/>
                    <a:lstStyle/>
                    <a:p>
                      <a:pPr>
                        <a:buNone/>
                      </a:pPr>
                      <a:r>
                        <a:rPr lang="es-ES" sz="1500" b="1"/>
                        <a:t>Comentario clínico</a:t>
                      </a:r>
                      <a:endParaRPr lang="es-ES" sz="1500"/>
                    </a:p>
                  </a:txBody>
                  <a:tcPr marL="44859" marR="44859" marT="22430" marB="22430" anchor="ctr"/>
                </a:tc>
                <a:extLst>
                  <a:ext uri="{0D108BD9-81ED-4DB2-BD59-A6C34878D82A}">
                    <a16:rowId xmlns:a16="http://schemas.microsoft.com/office/drawing/2014/main" val="703459136"/>
                  </a:ext>
                </a:extLst>
              </a:tr>
              <a:tr h="583169">
                <a:tc>
                  <a:txBody>
                    <a:bodyPr/>
                    <a:lstStyle/>
                    <a:p>
                      <a:pPr>
                        <a:buNone/>
                      </a:pPr>
                      <a:r>
                        <a:rPr lang="es-ES" sz="1800" b="1" dirty="0"/>
                        <a:t>Corticoides</a:t>
                      </a:r>
                      <a:endParaRPr lang="es-ES" sz="1800" dirty="0"/>
                    </a:p>
                  </a:txBody>
                  <a:tcPr marL="44859" marR="44859" marT="22430" marB="22430" anchor="ctr"/>
                </a:tc>
                <a:tc>
                  <a:txBody>
                    <a:bodyPr/>
                    <a:lstStyle/>
                    <a:p>
                      <a:pPr>
                        <a:buNone/>
                      </a:pPr>
                      <a:r>
                        <a:rPr lang="es-ES" sz="1500" dirty="0"/>
                        <a:t>B – Sin evidencia de riesgo en humanos</a:t>
                      </a:r>
                    </a:p>
                  </a:txBody>
                  <a:tcPr marL="44859" marR="44859" marT="22430" marB="22430" anchor="ctr"/>
                </a:tc>
                <a:tc>
                  <a:txBody>
                    <a:bodyPr/>
                    <a:lstStyle/>
                    <a:p>
                      <a:pPr>
                        <a:buNone/>
                      </a:pPr>
                      <a:r>
                        <a:rPr lang="es-ES" sz="1500"/>
                        <a:t>Riesgo controvertido de paladar hendido; estudios amplios no muestran aumento significativo del riesgo.</a:t>
                      </a:r>
                    </a:p>
                  </a:txBody>
                  <a:tcPr marL="44859" marR="44859" marT="22430" marB="22430" anchor="ctr"/>
                </a:tc>
                <a:extLst>
                  <a:ext uri="{0D108BD9-81ED-4DB2-BD59-A6C34878D82A}">
                    <a16:rowId xmlns:a16="http://schemas.microsoft.com/office/drawing/2014/main" val="1349393329"/>
                  </a:ext>
                </a:extLst>
              </a:tr>
              <a:tr h="717746">
                <a:tc>
                  <a:txBody>
                    <a:bodyPr/>
                    <a:lstStyle/>
                    <a:p>
                      <a:pPr>
                        <a:buNone/>
                      </a:pPr>
                      <a:r>
                        <a:rPr lang="es-ES" sz="1800" b="1" dirty="0" err="1"/>
                        <a:t>Tacrolimus</a:t>
                      </a:r>
                      <a:endParaRPr lang="es-ES" sz="1800" dirty="0"/>
                    </a:p>
                  </a:txBody>
                  <a:tcPr marL="44859" marR="44859" marT="22430" marB="22430" anchor="ctr"/>
                </a:tc>
                <a:tc rowSpan="2">
                  <a:txBody>
                    <a:bodyPr/>
                    <a:lstStyle/>
                    <a:p>
                      <a:pPr>
                        <a:buNone/>
                      </a:pPr>
                      <a:r>
                        <a:rPr lang="es-ES" sz="1500" dirty="0"/>
                        <a:t>C – No se pueden descartar riesgos</a:t>
                      </a:r>
                    </a:p>
                    <a:p>
                      <a:pPr>
                        <a:buNone/>
                      </a:pPr>
                      <a:endParaRPr lang="es-ES" sz="1500" dirty="0"/>
                    </a:p>
                  </a:txBody>
                  <a:tcPr marL="44859" marR="44859" marT="22430" marB="22430" anchor="ctr"/>
                </a:tc>
                <a:tc rowSpan="2">
                  <a:txBody>
                    <a:bodyPr/>
                    <a:lstStyle/>
                    <a:p>
                      <a:pPr>
                        <a:buNone/>
                      </a:pPr>
                      <a:r>
                        <a:rPr lang="es-ES" sz="1500" dirty="0"/>
                        <a:t>Riesgo de parto prematuro y bajo peso al nacer; sin aumento de malformaciones; posible insuficiencia renal fetal transitoria o </a:t>
                      </a:r>
                      <a:r>
                        <a:rPr lang="es-ES" sz="1500" dirty="0" err="1"/>
                        <a:t>hipercalemia</a:t>
                      </a:r>
                      <a:r>
                        <a:rPr lang="es-ES" sz="1500" dirty="0"/>
                        <a:t>.</a:t>
                      </a:r>
                    </a:p>
                  </a:txBody>
                  <a:tcPr marL="44859" marR="44859" marT="22430" marB="22430" anchor="ctr"/>
                </a:tc>
                <a:extLst>
                  <a:ext uri="{0D108BD9-81ED-4DB2-BD59-A6C34878D82A}">
                    <a16:rowId xmlns:a16="http://schemas.microsoft.com/office/drawing/2014/main" val="3482411059"/>
                  </a:ext>
                </a:extLst>
              </a:tr>
              <a:tr h="717746">
                <a:tc>
                  <a:txBody>
                    <a:bodyPr/>
                    <a:lstStyle/>
                    <a:p>
                      <a:pPr>
                        <a:buNone/>
                      </a:pPr>
                      <a:r>
                        <a:rPr lang="es-ES" sz="1800" b="1" dirty="0"/>
                        <a:t>Ciclosporina</a:t>
                      </a:r>
                      <a:endParaRPr lang="es-ES" sz="1800" dirty="0"/>
                    </a:p>
                  </a:txBody>
                  <a:tcPr marL="44859" marR="44859" marT="22430" marB="22430" anchor="ctr"/>
                </a:tc>
                <a:tc vMerge="1">
                  <a:txBody>
                    <a:bodyPr/>
                    <a:lstStyle/>
                    <a:p>
                      <a:endParaRPr dirty="0"/>
                    </a:p>
                  </a:txBody>
                  <a:tcPr marL="44859" marR="44859" marT="22430" marB="22430" anchor="ctr"/>
                </a:tc>
                <a:tc vMerge="1">
                  <a:txBody>
                    <a:bodyPr/>
                    <a:lstStyle/>
                    <a:p>
                      <a:pPr>
                        <a:buNone/>
                      </a:pPr>
                      <a:endParaRPr lang="es-ES" sz="1500" dirty="0"/>
                    </a:p>
                  </a:txBody>
                  <a:tcPr marL="44859" marR="44859" marT="22430" marB="22430" anchor="ctr"/>
                </a:tc>
                <a:extLst>
                  <a:ext uri="{0D108BD9-81ED-4DB2-BD59-A6C34878D82A}">
                    <a16:rowId xmlns:a16="http://schemas.microsoft.com/office/drawing/2014/main" val="1027629518"/>
                  </a:ext>
                </a:extLst>
              </a:tr>
              <a:tr h="717746">
                <a:tc>
                  <a:txBody>
                    <a:bodyPr/>
                    <a:lstStyle/>
                    <a:p>
                      <a:pPr>
                        <a:buNone/>
                      </a:pPr>
                      <a:r>
                        <a:rPr lang="es-ES" sz="1800" b="1" dirty="0"/>
                        <a:t>Azatioprina / 6-Mercaptopurina</a:t>
                      </a:r>
                      <a:endParaRPr lang="es-ES" sz="1800" dirty="0"/>
                    </a:p>
                  </a:txBody>
                  <a:tcPr marL="44859" marR="44859" marT="22430" marB="22430" anchor="ctr"/>
                </a:tc>
                <a:tc>
                  <a:txBody>
                    <a:bodyPr/>
                    <a:lstStyle/>
                    <a:p>
                      <a:pPr>
                        <a:buNone/>
                      </a:pPr>
                      <a:r>
                        <a:rPr lang="es-ES" sz="1500"/>
                        <a:t>D – Evidencia positiva de riesgo</a:t>
                      </a:r>
                    </a:p>
                  </a:txBody>
                  <a:tcPr marL="44859" marR="44859" marT="22430" marB="22430" anchor="ctr"/>
                </a:tc>
                <a:tc>
                  <a:txBody>
                    <a:bodyPr/>
                    <a:lstStyle/>
                    <a:p>
                      <a:pPr>
                        <a:buNone/>
                      </a:pPr>
                      <a:r>
                        <a:rPr lang="es-ES" sz="1500" dirty="0"/>
                        <a:t>Riesgo de parto prematuro y bajo peso al nacer; sin aumento de malformaciones; leucopenia, trombopenia  y niveles bajos de inmunoglobulinas en neonatos (sin infecciones).</a:t>
                      </a:r>
                    </a:p>
                  </a:txBody>
                  <a:tcPr marL="44859" marR="44859" marT="22430" marB="22430" anchor="ctr"/>
                </a:tc>
                <a:extLst>
                  <a:ext uri="{0D108BD9-81ED-4DB2-BD59-A6C34878D82A}">
                    <a16:rowId xmlns:a16="http://schemas.microsoft.com/office/drawing/2014/main" val="2093100237"/>
                  </a:ext>
                </a:extLst>
              </a:tr>
              <a:tr h="717746">
                <a:tc>
                  <a:txBody>
                    <a:bodyPr/>
                    <a:lstStyle/>
                    <a:p>
                      <a:pPr>
                        <a:buNone/>
                      </a:pPr>
                      <a:r>
                        <a:rPr lang="es-ES" sz="1800" b="1" dirty="0" err="1"/>
                        <a:t>Sirolimus</a:t>
                      </a:r>
                      <a:r>
                        <a:rPr lang="es-ES" sz="1800" b="1" dirty="0"/>
                        <a:t> / </a:t>
                      </a:r>
                      <a:r>
                        <a:rPr lang="es-ES" sz="1800" b="1" dirty="0" err="1"/>
                        <a:t>Everolimus</a:t>
                      </a:r>
                      <a:endParaRPr lang="es-ES" sz="1800" dirty="0"/>
                    </a:p>
                  </a:txBody>
                  <a:tcPr marL="44859" marR="44859" marT="22430" marB="22430" anchor="ctr"/>
                </a:tc>
                <a:tc>
                  <a:txBody>
                    <a:bodyPr/>
                    <a:lstStyle/>
                    <a:p>
                      <a:pPr>
                        <a:buNone/>
                      </a:pPr>
                      <a:r>
                        <a:rPr lang="es-ES" sz="1500"/>
                        <a:t>C – No se pueden descartar riesgos</a:t>
                      </a:r>
                    </a:p>
                  </a:txBody>
                  <a:tcPr marL="44859" marR="44859" marT="22430" marB="22430" anchor="ctr"/>
                </a:tc>
                <a:tc>
                  <a:txBody>
                    <a:bodyPr/>
                    <a:lstStyle/>
                    <a:p>
                      <a:pPr>
                        <a:buNone/>
                      </a:pPr>
                      <a:r>
                        <a:rPr lang="es-ES" sz="1500" dirty="0"/>
                        <a:t>Datos limitados (~50 casos con </a:t>
                      </a:r>
                      <a:r>
                        <a:rPr lang="es-ES" sz="1500" dirty="0" err="1"/>
                        <a:t>sirolimus</a:t>
                      </a:r>
                      <a:r>
                        <a:rPr lang="es-ES" sz="1500" dirty="0"/>
                        <a:t>, &lt;10 con </a:t>
                      </a:r>
                      <a:r>
                        <a:rPr lang="es-ES" sz="1500" dirty="0" err="1"/>
                        <a:t>everolimus</a:t>
                      </a:r>
                      <a:r>
                        <a:rPr lang="es-ES" sz="1500" dirty="0"/>
                        <a:t>). No se reportan eventos adversos, pero </a:t>
                      </a:r>
                      <a:r>
                        <a:rPr lang="es-ES" sz="1500" b="1" dirty="0"/>
                        <a:t>no se recomienda durante el embarazo</a:t>
                      </a:r>
                      <a:r>
                        <a:rPr lang="es-ES" sz="1500" dirty="0"/>
                        <a:t> por falta de evidencia.</a:t>
                      </a:r>
                    </a:p>
                  </a:txBody>
                  <a:tcPr marL="44859" marR="44859" marT="22430" marB="22430" anchor="ctr"/>
                </a:tc>
                <a:extLst>
                  <a:ext uri="{0D108BD9-81ED-4DB2-BD59-A6C34878D82A}">
                    <a16:rowId xmlns:a16="http://schemas.microsoft.com/office/drawing/2014/main" val="3879066335"/>
                  </a:ext>
                </a:extLst>
              </a:tr>
              <a:tr h="583169">
                <a:tc>
                  <a:txBody>
                    <a:bodyPr/>
                    <a:lstStyle/>
                    <a:p>
                      <a:pPr>
                        <a:buNone/>
                      </a:pPr>
                      <a:r>
                        <a:rPr lang="es-ES" sz="1800" b="1" dirty="0"/>
                        <a:t>Micofenolato </a:t>
                      </a:r>
                      <a:r>
                        <a:rPr lang="es-ES" sz="1800" b="1" dirty="0" err="1"/>
                        <a:t>mofetil</a:t>
                      </a:r>
                      <a:r>
                        <a:rPr lang="es-ES" sz="1800" b="1" dirty="0"/>
                        <a:t> / sódico</a:t>
                      </a:r>
                      <a:endParaRPr lang="es-ES" sz="1800" dirty="0"/>
                    </a:p>
                  </a:txBody>
                  <a:tcPr marL="44859" marR="44859" marT="22430" marB="22430" anchor="ctr"/>
                </a:tc>
                <a:tc>
                  <a:txBody>
                    <a:bodyPr/>
                    <a:lstStyle/>
                    <a:p>
                      <a:pPr>
                        <a:buNone/>
                      </a:pPr>
                      <a:r>
                        <a:rPr lang="es-ES" sz="1500"/>
                        <a:t>D – Evidencia positiva de riesgo</a:t>
                      </a:r>
                    </a:p>
                  </a:txBody>
                  <a:tcPr marL="44859" marR="44859" marT="22430" marB="22430" anchor="ctr"/>
                </a:tc>
                <a:tc>
                  <a:txBody>
                    <a:bodyPr/>
                    <a:lstStyle/>
                    <a:p>
                      <a:pPr>
                        <a:buNone/>
                      </a:pPr>
                      <a:r>
                        <a:rPr lang="es-ES" sz="1500" b="1" dirty="0"/>
                        <a:t>CONTRAINDICADO en el embarazo.</a:t>
                      </a:r>
                      <a:r>
                        <a:rPr lang="es-ES" sz="1500" dirty="0"/>
                        <a:t> Asociado con mayor riesgo de aborto espontáneo y malformaciones fetales graves.</a:t>
                      </a:r>
                    </a:p>
                  </a:txBody>
                  <a:tcPr marL="44859" marR="44859" marT="22430" marB="22430" anchor="ctr"/>
                </a:tc>
                <a:extLst>
                  <a:ext uri="{0D108BD9-81ED-4DB2-BD59-A6C34878D82A}">
                    <a16:rowId xmlns:a16="http://schemas.microsoft.com/office/drawing/2014/main" val="4265325183"/>
                  </a:ext>
                </a:extLst>
              </a:tr>
            </a:tbl>
          </a:graphicData>
        </a:graphic>
      </p:graphicFrame>
      <p:sp>
        <p:nvSpPr>
          <p:cNvPr id="5" name="CuadroTexto 4">
            <a:extLst>
              <a:ext uri="{FF2B5EF4-FFF2-40B4-BE49-F238E27FC236}">
                <a16:creationId xmlns:a16="http://schemas.microsoft.com/office/drawing/2014/main" id="{DBB384A0-C53A-FD8A-C072-CA45F05DC11B}"/>
              </a:ext>
            </a:extLst>
          </p:cNvPr>
          <p:cNvSpPr txBox="1"/>
          <p:nvPr/>
        </p:nvSpPr>
        <p:spPr>
          <a:xfrm>
            <a:off x="1010516" y="6470213"/>
            <a:ext cx="10858500" cy="307777"/>
          </a:xfrm>
          <a:prstGeom prst="rect">
            <a:avLst/>
          </a:prstGeom>
          <a:noFill/>
        </p:spPr>
        <p:txBody>
          <a:bodyPr wrap="square">
            <a:spAutoFit/>
          </a:bodyPr>
          <a:lstStyle/>
          <a:p>
            <a:pPr algn="ctr"/>
            <a:r>
              <a:rPr lang="en-US" sz="1400" dirty="0"/>
              <a:t>TPRI Report 2022 · AASLD Reproductive Health Guidance 2021 · EASL Pregnancy in Liver Disease Guidelines 2023</a:t>
            </a:r>
            <a:endParaRPr lang="es-ES" sz="1400" dirty="0"/>
          </a:p>
        </p:txBody>
      </p:sp>
      <p:sp>
        <p:nvSpPr>
          <p:cNvPr id="7" name="CuadroTexto 6">
            <a:extLst>
              <a:ext uri="{FF2B5EF4-FFF2-40B4-BE49-F238E27FC236}">
                <a16:creationId xmlns:a16="http://schemas.microsoft.com/office/drawing/2014/main" id="{9DCBB2C0-9582-D819-6A39-E60160FF573B}"/>
              </a:ext>
            </a:extLst>
          </p:cNvPr>
          <p:cNvSpPr txBox="1"/>
          <p:nvPr/>
        </p:nvSpPr>
        <p:spPr>
          <a:xfrm>
            <a:off x="2924175" y="80010"/>
            <a:ext cx="6096000" cy="523220"/>
          </a:xfrm>
          <a:prstGeom prst="rect">
            <a:avLst/>
          </a:prstGeom>
          <a:noFill/>
        </p:spPr>
        <p:txBody>
          <a:bodyPr wrap="square">
            <a:spAutoFit/>
          </a:bodyPr>
          <a:lstStyle/>
          <a:p>
            <a:pPr algn="ctr"/>
            <a:r>
              <a:rPr lang="es-ES" sz="2800" dirty="0"/>
              <a:t>Inmunosupresión durante el Embarazo</a:t>
            </a:r>
          </a:p>
        </p:txBody>
      </p:sp>
    </p:spTree>
    <p:extLst>
      <p:ext uri="{BB962C8B-B14F-4D97-AF65-F5344CB8AC3E}">
        <p14:creationId xmlns:p14="http://schemas.microsoft.com/office/powerpoint/2010/main" val="335053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2E67C-FBD1-320C-CE25-B705978C1E4C}"/>
            </a:ext>
          </a:extLst>
        </p:cNvPr>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ACFECBE5-A815-F829-8798-E98CE7D763FF}"/>
              </a:ext>
            </a:extLst>
          </p:cNvPr>
          <p:cNvGraphicFramePr>
            <a:graphicFrameLocks noGrp="1"/>
          </p:cNvGraphicFramePr>
          <p:nvPr>
            <p:extLst>
              <p:ext uri="{D42A27DB-BD31-4B8C-83A1-F6EECF244321}">
                <p14:modId xmlns:p14="http://schemas.microsoft.com/office/powerpoint/2010/main" val="1566742532"/>
              </p:ext>
            </p:extLst>
          </p:nvPr>
        </p:nvGraphicFramePr>
        <p:xfrm>
          <a:off x="411955" y="796284"/>
          <a:ext cx="11368089" cy="5357946"/>
        </p:xfrm>
        <a:graphic>
          <a:graphicData uri="http://schemas.openxmlformats.org/drawingml/2006/table">
            <a:tbl>
              <a:tblPr>
                <a:tableStyleId>{5DA37D80-6434-44D0-A028-1B22A696006F}</a:tableStyleId>
              </a:tblPr>
              <a:tblGrid>
                <a:gridCol w="3789363">
                  <a:extLst>
                    <a:ext uri="{9D8B030D-6E8A-4147-A177-3AD203B41FA5}">
                      <a16:colId xmlns:a16="http://schemas.microsoft.com/office/drawing/2014/main" val="3138907516"/>
                    </a:ext>
                  </a:extLst>
                </a:gridCol>
                <a:gridCol w="3789363">
                  <a:extLst>
                    <a:ext uri="{9D8B030D-6E8A-4147-A177-3AD203B41FA5}">
                      <a16:colId xmlns:a16="http://schemas.microsoft.com/office/drawing/2014/main" val="2501898080"/>
                    </a:ext>
                  </a:extLst>
                </a:gridCol>
                <a:gridCol w="3789363">
                  <a:extLst>
                    <a:ext uri="{9D8B030D-6E8A-4147-A177-3AD203B41FA5}">
                      <a16:colId xmlns:a16="http://schemas.microsoft.com/office/drawing/2014/main" val="3538977352"/>
                    </a:ext>
                  </a:extLst>
                </a:gridCol>
              </a:tblGrid>
              <a:tr h="314014">
                <a:tc>
                  <a:txBody>
                    <a:bodyPr/>
                    <a:lstStyle/>
                    <a:p>
                      <a:pPr>
                        <a:buNone/>
                      </a:pPr>
                      <a:r>
                        <a:rPr lang="es-ES" sz="1500" b="1"/>
                        <a:t>Fármaco (IMS)</a:t>
                      </a:r>
                      <a:endParaRPr lang="es-ES" sz="1500"/>
                    </a:p>
                  </a:txBody>
                  <a:tcPr marL="44859" marR="44859" marT="22430" marB="22430" anchor="ctr"/>
                </a:tc>
                <a:tc>
                  <a:txBody>
                    <a:bodyPr/>
                    <a:lstStyle/>
                    <a:p>
                      <a:pPr>
                        <a:buNone/>
                      </a:pPr>
                      <a:r>
                        <a:rPr lang="es-ES" sz="1500" b="1"/>
                        <a:t>Clasificación de seguridad FDA (histórica*)</a:t>
                      </a:r>
                      <a:endParaRPr lang="es-ES" sz="1500"/>
                    </a:p>
                  </a:txBody>
                  <a:tcPr marL="44859" marR="44859" marT="22430" marB="22430" anchor="ctr"/>
                </a:tc>
                <a:tc>
                  <a:txBody>
                    <a:bodyPr/>
                    <a:lstStyle/>
                    <a:p>
                      <a:pPr>
                        <a:buNone/>
                      </a:pPr>
                      <a:r>
                        <a:rPr lang="es-ES" sz="1500" b="1"/>
                        <a:t>Comentario clínico</a:t>
                      </a:r>
                      <a:endParaRPr lang="es-ES" sz="1500"/>
                    </a:p>
                  </a:txBody>
                  <a:tcPr marL="44859" marR="44859" marT="22430" marB="22430" anchor="ctr"/>
                </a:tc>
                <a:extLst>
                  <a:ext uri="{0D108BD9-81ED-4DB2-BD59-A6C34878D82A}">
                    <a16:rowId xmlns:a16="http://schemas.microsoft.com/office/drawing/2014/main" val="703459136"/>
                  </a:ext>
                </a:extLst>
              </a:tr>
              <a:tr h="583169">
                <a:tc>
                  <a:txBody>
                    <a:bodyPr/>
                    <a:lstStyle/>
                    <a:p>
                      <a:pPr>
                        <a:buNone/>
                      </a:pPr>
                      <a:r>
                        <a:rPr lang="es-ES" sz="1800" b="1" dirty="0"/>
                        <a:t>Corticoides</a:t>
                      </a:r>
                      <a:endParaRPr lang="es-ES" sz="1800" dirty="0"/>
                    </a:p>
                  </a:txBody>
                  <a:tcPr marL="44859" marR="44859" marT="22430" marB="22430" anchor="ctr">
                    <a:solidFill>
                      <a:schemeClr val="accent6">
                        <a:lumMod val="20000"/>
                        <a:lumOff val="80000"/>
                      </a:schemeClr>
                    </a:solidFill>
                  </a:tcPr>
                </a:tc>
                <a:tc>
                  <a:txBody>
                    <a:bodyPr/>
                    <a:lstStyle/>
                    <a:p>
                      <a:pPr>
                        <a:buNone/>
                      </a:pPr>
                      <a:r>
                        <a:rPr lang="es-ES" sz="1500" dirty="0"/>
                        <a:t>B – Sin evidencia de riesgo en humanos</a:t>
                      </a:r>
                    </a:p>
                  </a:txBody>
                  <a:tcPr marL="44859" marR="44859" marT="22430" marB="22430" anchor="ctr">
                    <a:solidFill>
                      <a:schemeClr val="accent6">
                        <a:lumMod val="20000"/>
                        <a:lumOff val="80000"/>
                      </a:schemeClr>
                    </a:solidFill>
                  </a:tcPr>
                </a:tc>
                <a:tc>
                  <a:txBody>
                    <a:bodyPr/>
                    <a:lstStyle/>
                    <a:p>
                      <a:pPr>
                        <a:buNone/>
                      </a:pPr>
                      <a:r>
                        <a:rPr lang="es-ES" sz="1500"/>
                        <a:t>Riesgo controvertido de paladar hendido; estudios amplios no muestran aumento significativo del riesgo.</a:t>
                      </a:r>
                    </a:p>
                  </a:txBody>
                  <a:tcPr marL="44859" marR="44859" marT="22430" marB="22430" anchor="ctr">
                    <a:solidFill>
                      <a:schemeClr val="accent6">
                        <a:lumMod val="20000"/>
                        <a:lumOff val="80000"/>
                      </a:schemeClr>
                    </a:solidFill>
                  </a:tcPr>
                </a:tc>
                <a:extLst>
                  <a:ext uri="{0D108BD9-81ED-4DB2-BD59-A6C34878D82A}">
                    <a16:rowId xmlns:a16="http://schemas.microsoft.com/office/drawing/2014/main" val="1349393329"/>
                  </a:ext>
                </a:extLst>
              </a:tr>
              <a:tr h="717746">
                <a:tc>
                  <a:txBody>
                    <a:bodyPr/>
                    <a:lstStyle/>
                    <a:p>
                      <a:pPr>
                        <a:buNone/>
                      </a:pPr>
                      <a:r>
                        <a:rPr lang="es-ES" sz="1800" b="1" dirty="0" err="1"/>
                        <a:t>Tacrolimus</a:t>
                      </a:r>
                      <a:endParaRPr lang="es-ES" sz="1800" dirty="0"/>
                    </a:p>
                  </a:txBody>
                  <a:tcPr marL="44859" marR="44859" marT="22430" marB="22430" anchor="ctr">
                    <a:solidFill>
                      <a:schemeClr val="accent6">
                        <a:lumMod val="20000"/>
                        <a:lumOff val="80000"/>
                      </a:schemeClr>
                    </a:solidFill>
                  </a:tcPr>
                </a:tc>
                <a:tc rowSpan="2">
                  <a:txBody>
                    <a:bodyPr/>
                    <a:lstStyle/>
                    <a:p>
                      <a:pPr>
                        <a:buNone/>
                      </a:pPr>
                      <a:r>
                        <a:rPr lang="es-ES" sz="1500" dirty="0"/>
                        <a:t>C – No se pueden descartar riesgos</a:t>
                      </a:r>
                    </a:p>
                    <a:p>
                      <a:pPr>
                        <a:buNone/>
                      </a:pPr>
                      <a:endParaRPr lang="es-ES" sz="1500" dirty="0"/>
                    </a:p>
                  </a:txBody>
                  <a:tcPr marL="44859" marR="44859" marT="22430" marB="22430" anchor="ctr">
                    <a:solidFill>
                      <a:schemeClr val="accent6">
                        <a:lumMod val="20000"/>
                        <a:lumOff val="80000"/>
                      </a:schemeClr>
                    </a:solidFill>
                  </a:tcPr>
                </a:tc>
                <a:tc rowSpan="2">
                  <a:txBody>
                    <a:bodyPr/>
                    <a:lstStyle/>
                    <a:p>
                      <a:pPr>
                        <a:buNone/>
                      </a:pPr>
                      <a:r>
                        <a:rPr lang="es-ES" sz="1500" dirty="0"/>
                        <a:t>Riesgo de parto prematuro y bajo peso al nacer; sin aumento de malformaciones; posible insuficiencia renal fetal transitoria o </a:t>
                      </a:r>
                      <a:r>
                        <a:rPr lang="es-ES" sz="1500" dirty="0" err="1"/>
                        <a:t>hipercalemia</a:t>
                      </a:r>
                      <a:r>
                        <a:rPr lang="es-ES" sz="1500" dirty="0"/>
                        <a:t>.</a:t>
                      </a:r>
                    </a:p>
                  </a:txBody>
                  <a:tcPr marL="44859" marR="44859" marT="22430" marB="22430" anchor="ctr">
                    <a:solidFill>
                      <a:schemeClr val="accent6">
                        <a:lumMod val="20000"/>
                        <a:lumOff val="80000"/>
                      </a:schemeClr>
                    </a:solidFill>
                  </a:tcPr>
                </a:tc>
                <a:extLst>
                  <a:ext uri="{0D108BD9-81ED-4DB2-BD59-A6C34878D82A}">
                    <a16:rowId xmlns:a16="http://schemas.microsoft.com/office/drawing/2014/main" val="3482411059"/>
                  </a:ext>
                </a:extLst>
              </a:tr>
              <a:tr h="717746">
                <a:tc>
                  <a:txBody>
                    <a:bodyPr/>
                    <a:lstStyle/>
                    <a:p>
                      <a:pPr>
                        <a:buNone/>
                      </a:pPr>
                      <a:r>
                        <a:rPr lang="es-ES" sz="1800" b="1" dirty="0"/>
                        <a:t>Ciclosporina</a:t>
                      </a:r>
                      <a:endParaRPr lang="es-ES" sz="1800" dirty="0"/>
                    </a:p>
                  </a:txBody>
                  <a:tcPr marL="44859" marR="44859" marT="22430" marB="22430" anchor="ctr">
                    <a:solidFill>
                      <a:schemeClr val="accent6">
                        <a:lumMod val="20000"/>
                        <a:lumOff val="80000"/>
                      </a:schemeClr>
                    </a:solidFill>
                  </a:tcPr>
                </a:tc>
                <a:tc vMerge="1">
                  <a:txBody>
                    <a:bodyPr/>
                    <a:lstStyle/>
                    <a:p>
                      <a:endParaRPr dirty="0"/>
                    </a:p>
                  </a:txBody>
                  <a:tcPr marL="44859" marR="44859" marT="22430" marB="22430" anchor="ctr"/>
                </a:tc>
                <a:tc vMerge="1">
                  <a:txBody>
                    <a:bodyPr/>
                    <a:lstStyle/>
                    <a:p>
                      <a:pPr>
                        <a:buNone/>
                      </a:pPr>
                      <a:endParaRPr lang="es-ES" sz="1500" dirty="0"/>
                    </a:p>
                  </a:txBody>
                  <a:tcPr marL="44859" marR="44859" marT="22430" marB="22430" anchor="ctr"/>
                </a:tc>
                <a:extLst>
                  <a:ext uri="{0D108BD9-81ED-4DB2-BD59-A6C34878D82A}">
                    <a16:rowId xmlns:a16="http://schemas.microsoft.com/office/drawing/2014/main" val="1027629518"/>
                  </a:ext>
                </a:extLst>
              </a:tr>
              <a:tr h="717746">
                <a:tc>
                  <a:txBody>
                    <a:bodyPr/>
                    <a:lstStyle/>
                    <a:p>
                      <a:pPr>
                        <a:buNone/>
                      </a:pPr>
                      <a:r>
                        <a:rPr lang="es-ES" sz="1800" b="1" dirty="0"/>
                        <a:t>Azatioprina / 6-Mercaptopurina</a:t>
                      </a:r>
                      <a:endParaRPr lang="es-ES" sz="1800" dirty="0"/>
                    </a:p>
                  </a:txBody>
                  <a:tcPr marL="44859" marR="44859" marT="22430" marB="22430" anchor="ctr">
                    <a:solidFill>
                      <a:schemeClr val="accent6">
                        <a:lumMod val="20000"/>
                        <a:lumOff val="80000"/>
                      </a:schemeClr>
                    </a:solidFill>
                  </a:tcPr>
                </a:tc>
                <a:tc>
                  <a:txBody>
                    <a:bodyPr/>
                    <a:lstStyle/>
                    <a:p>
                      <a:pPr>
                        <a:buNone/>
                      </a:pPr>
                      <a:r>
                        <a:rPr lang="es-ES" sz="1500" dirty="0"/>
                        <a:t>D – Evidencia positiva de riesgo</a:t>
                      </a:r>
                    </a:p>
                  </a:txBody>
                  <a:tcPr marL="44859" marR="44859" marT="22430" marB="22430" anchor="ctr">
                    <a:solidFill>
                      <a:schemeClr val="accent6">
                        <a:lumMod val="20000"/>
                        <a:lumOff val="80000"/>
                      </a:schemeClr>
                    </a:solidFill>
                  </a:tcPr>
                </a:tc>
                <a:tc>
                  <a:txBody>
                    <a:bodyPr/>
                    <a:lstStyle/>
                    <a:p>
                      <a:pPr>
                        <a:buNone/>
                      </a:pPr>
                      <a:r>
                        <a:rPr lang="es-ES" sz="1500" dirty="0"/>
                        <a:t>Riesgo de parto prematuro y bajo peso al nacer; sin aumento de malformaciones; leucopenia, trombopenia  y niveles bajos de inmunoglobulinas en neonatos (sin infecciones).</a:t>
                      </a:r>
                    </a:p>
                  </a:txBody>
                  <a:tcPr marL="44859" marR="44859" marT="22430" marB="22430" anchor="ctr">
                    <a:solidFill>
                      <a:schemeClr val="accent6">
                        <a:lumMod val="20000"/>
                        <a:lumOff val="80000"/>
                      </a:schemeClr>
                    </a:solidFill>
                  </a:tcPr>
                </a:tc>
                <a:extLst>
                  <a:ext uri="{0D108BD9-81ED-4DB2-BD59-A6C34878D82A}">
                    <a16:rowId xmlns:a16="http://schemas.microsoft.com/office/drawing/2014/main" val="2093100237"/>
                  </a:ext>
                </a:extLst>
              </a:tr>
              <a:tr h="717746">
                <a:tc>
                  <a:txBody>
                    <a:bodyPr/>
                    <a:lstStyle/>
                    <a:p>
                      <a:pPr>
                        <a:buNone/>
                      </a:pPr>
                      <a:r>
                        <a:rPr lang="es-ES" sz="1800" b="1" dirty="0" err="1"/>
                        <a:t>Sirolimus</a:t>
                      </a:r>
                      <a:r>
                        <a:rPr lang="es-ES" sz="1800" b="1" dirty="0"/>
                        <a:t> / </a:t>
                      </a:r>
                      <a:r>
                        <a:rPr lang="es-ES" sz="1800" b="1" dirty="0" err="1"/>
                        <a:t>Everolimus</a:t>
                      </a:r>
                      <a:endParaRPr lang="es-ES" sz="1800" dirty="0"/>
                    </a:p>
                  </a:txBody>
                  <a:tcPr marL="44859" marR="44859" marT="22430" marB="22430" anchor="ctr">
                    <a:solidFill>
                      <a:schemeClr val="accent2">
                        <a:lumMod val="20000"/>
                        <a:lumOff val="80000"/>
                      </a:schemeClr>
                    </a:solidFill>
                  </a:tcPr>
                </a:tc>
                <a:tc>
                  <a:txBody>
                    <a:bodyPr/>
                    <a:lstStyle/>
                    <a:p>
                      <a:pPr>
                        <a:buNone/>
                      </a:pPr>
                      <a:r>
                        <a:rPr lang="es-ES" sz="1500" dirty="0"/>
                        <a:t>C – No se pueden descartar riesgos</a:t>
                      </a:r>
                    </a:p>
                  </a:txBody>
                  <a:tcPr marL="44859" marR="44859" marT="22430" marB="22430" anchor="ctr">
                    <a:solidFill>
                      <a:schemeClr val="accent2">
                        <a:lumMod val="20000"/>
                        <a:lumOff val="80000"/>
                      </a:schemeClr>
                    </a:solidFill>
                  </a:tcPr>
                </a:tc>
                <a:tc>
                  <a:txBody>
                    <a:bodyPr/>
                    <a:lstStyle/>
                    <a:p>
                      <a:pPr>
                        <a:buNone/>
                      </a:pPr>
                      <a:r>
                        <a:rPr lang="es-ES" sz="1500" dirty="0"/>
                        <a:t>Datos limitados (~50 casos con </a:t>
                      </a:r>
                      <a:r>
                        <a:rPr lang="es-ES" sz="1500" dirty="0" err="1"/>
                        <a:t>sirolimus</a:t>
                      </a:r>
                      <a:r>
                        <a:rPr lang="es-ES" sz="1500" dirty="0"/>
                        <a:t>, &lt;10 con </a:t>
                      </a:r>
                      <a:r>
                        <a:rPr lang="es-ES" sz="1500" dirty="0" err="1"/>
                        <a:t>everolimus</a:t>
                      </a:r>
                      <a:r>
                        <a:rPr lang="es-ES" sz="1500" dirty="0"/>
                        <a:t>). No se reportan eventos adversos, pero </a:t>
                      </a:r>
                      <a:r>
                        <a:rPr lang="es-ES" sz="1500" b="1" dirty="0"/>
                        <a:t>no se recomienda durante el embarazo</a:t>
                      </a:r>
                      <a:r>
                        <a:rPr lang="es-ES" sz="1500" dirty="0"/>
                        <a:t> por falta de evidencia.</a:t>
                      </a:r>
                    </a:p>
                  </a:txBody>
                  <a:tcPr marL="44859" marR="44859" marT="22430" marB="22430" anchor="ctr">
                    <a:solidFill>
                      <a:schemeClr val="accent2">
                        <a:lumMod val="20000"/>
                        <a:lumOff val="80000"/>
                      </a:schemeClr>
                    </a:solidFill>
                  </a:tcPr>
                </a:tc>
                <a:extLst>
                  <a:ext uri="{0D108BD9-81ED-4DB2-BD59-A6C34878D82A}">
                    <a16:rowId xmlns:a16="http://schemas.microsoft.com/office/drawing/2014/main" val="3879066335"/>
                  </a:ext>
                </a:extLst>
              </a:tr>
              <a:tr h="583169">
                <a:tc>
                  <a:txBody>
                    <a:bodyPr/>
                    <a:lstStyle/>
                    <a:p>
                      <a:pPr>
                        <a:buNone/>
                      </a:pPr>
                      <a:r>
                        <a:rPr lang="es-ES" sz="1800" b="1" dirty="0">
                          <a:solidFill>
                            <a:schemeClr val="bg1"/>
                          </a:solidFill>
                        </a:rPr>
                        <a:t>Micofenolato </a:t>
                      </a:r>
                      <a:r>
                        <a:rPr lang="es-ES" sz="1800" b="1" dirty="0" err="1">
                          <a:solidFill>
                            <a:schemeClr val="bg1"/>
                          </a:solidFill>
                        </a:rPr>
                        <a:t>mofetil</a:t>
                      </a:r>
                      <a:r>
                        <a:rPr lang="es-ES" sz="1800" b="1" dirty="0">
                          <a:solidFill>
                            <a:schemeClr val="bg1"/>
                          </a:solidFill>
                        </a:rPr>
                        <a:t> / sódico</a:t>
                      </a:r>
                      <a:endParaRPr lang="es-ES" sz="1800" dirty="0">
                        <a:solidFill>
                          <a:schemeClr val="bg1"/>
                        </a:solidFill>
                      </a:endParaRPr>
                    </a:p>
                  </a:txBody>
                  <a:tcPr marL="44859" marR="44859" marT="22430" marB="22430" anchor="ctr">
                    <a:solidFill>
                      <a:srgbClr val="FF0000"/>
                    </a:solidFill>
                  </a:tcPr>
                </a:tc>
                <a:tc>
                  <a:txBody>
                    <a:bodyPr/>
                    <a:lstStyle/>
                    <a:p>
                      <a:pPr>
                        <a:buNone/>
                      </a:pPr>
                      <a:r>
                        <a:rPr lang="es-ES" sz="1500" dirty="0">
                          <a:solidFill>
                            <a:schemeClr val="bg1"/>
                          </a:solidFill>
                        </a:rPr>
                        <a:t>D – Evidencia positiva de riesgo</a:t>
                      </a:r>
                    </a:p>
                  </a:txBody>
                  <a:tcPr marL="44859" marR="44859" marT="22430" marB="22430" anchor="ctr">
                    <a:solidFill>
                      <a:srgbClr val="FF0000"/>
                    </a:solidFill>
                  </a:tcPr>
                </a:tc>
                <a:tc>
                  <a:txBody>
                    <a:bodyPr/>
                    <a:lstStyle/>
                    <a:p>
                      <a:pPr>
                        <a:buNone/>
                      </a:pPr>
                      <a:r>
                        <a:rPr lang="es-ES" sz="1500" b="1" dirty="0">
                          <a:solidFill>
                            <a:schemeClr val="bg1"/>
                          </a:solidFill>
                        </a:rPr>
                        <a:t>CONTRAINDICADO en el embarazo.</a:t>
                      </a:r>
                      <a:r>
                        <a:rPr lang="es-ES" sz="1500" dirty="0">
                          <a:solidFill>
                            <a:schemeClr val="bg1"/>
                          </a:solidFill>
                        </a:rPr>
                        <a:t> Asociado con mayor riesgo de aborto espontáneo y malformaciones fetales graves.</a:t>
                      </a:r>
                    </a:p>
                  </a:txBody>
                  <a:tcPr marL="44859" marR="44859" marT="22430" marB="22430" anchor="ctr">
                    <a:solidFill>
                      <a:srgbClr val="FF0000"/>
                    </a:solidFill>
                  </a:tcPr>
                </a:tc>
                <a:extLst>
                  <a:ext uri="{0D108BD9-81ED-4DB2-BD59-A6C34878D82A}">
                    <a16:rowId xmlns:a16="http://schemas.microsoft.com/office/drawing/2014/main" val="4265325183"/>
                  </a:ext>
                </a:extLst>
              </a:tr>
            </a:tbl>
          </a:graphicData>
        </a:graphic>
      </p:graphicFrame>
      <p:sp>
        <p:nvSpPr>
          <p:cNvPr id="5" name="CuadroTexto 4">
            <a:extLst>
              <a:ext uri="{FF2B5EF4-FFF2-40B4-BE49-F238E27FC236}">
                <a16:creationId xmlns:a16="http://schemas.microsoft.com/office/drawing/2014/main" id="{254E7505-2F8C-948C-93E3-316C8E5EA5AA}"/>
              </a:ext>
            </a:extLst>
          </p:cNvPr>
          <p:cNvSpPr txBox="1"/>
          <p:nvPr/>
        </p:nvSpPr>
        <p:spPr>
          <a:xfrm>
            <a:off x="1010516" y="6470213"/>
            <a:ext cx="10858500" cy="307777"/>
          </a:xfrm>
          <a:prstGeom prst="rect">
            <a:avLst/>
          </a:prstGeom>
          <a:noFill/>
        </p:spPr>
        <p:txBody>
          <a:bodyPr wrap="square">
            <a:spAutoFit/>
          </a:bodyPr>
          <a:lstStyle/>
          <a:p>
            <a:pPr algn="ctr"/>
            <a:r>
              <a:rPr lang="en-US" sz="1400" dirty="0"/>
              <a:t>TPRI Report 2022 · AASLD Reproductive Health Guidance 2021 · EASL Pregnancy in Liver Disease Guidelines 2023</a:t>
            </a:r>
            <a:endParaRPr lang="es-ES" sz="1400" dirty="0"/>
          </a:p>
        </p:txBody>
      </p:sp>
      <p:sp>
        <p:nvSpPr>
          <p:cNvPr id="7" name="CuadroTexto 6">
            <a:extLst>
              <a:ext uri="{FF2B5EF4-FFF2-40B4-BE49-F238E27FC236}">
                <a16:creationId xmlns:a16="http://schemas.microsoft.com/office/drawing/2014/main" id="{994BF20A-0F1A-08D4-3ED6-2920890613C1}"/>
              </a:ext>
            </a:extLst>
          </p:cNvPr>
          <p:cNvSpPr txBox="1"/>
          <p:nvPr/>
        </p:nvSpPr>
        <p:spPr>
          <a:xfrm>
            <a:off x="2924175" y="80010"/>
            <a:ext cx="6096000" cy="523220"/>
          </a:xfrm>
          <a:prstGeom prst="rect">
            <a:avLst/>
          </a:prstGeom>
          <a:noFill/>
        </p:spPr>
        <p:txBody>
          <a:bodyPr wrap="square">
            <a:spAutoFit/>
          </a:bodyPr>
          <a:lstStyle/>
          <a:p>
            <a:pPr algn="ctr"/>
            <a:r>
              <a:rPr lang="es-ES" sz="2800" dirty="0"/>
              <a:t>Inmunosupresión durante el Embarazo</a:t>
            </a:r>
          </a:p>
        </p:txBody>
      </p:sp>
    </p:spTree>
    <p:extLst>
      <p:ext uri="{BB962C8B-B14F-4D97-AF65-F5344CB8AC3E}">
        <p14:creationId xmlns:p14="http://schemas.microsoft.com/office/powerpoint/2010/main" val="114240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C9C2E3-73B8-B98F-7A21-46D1D6D5055D}"/>
              </a:ext>
            </a:extLst>
          </p:cNvPr>
          <p:cNvSpPr txBox="1"/>
          <p:nvPr/>
        </p:nvSpPr>
        <p:spPr>
          <a:xfrm>
            <a:off x="735590" y="1296683"/>
            <a:ext cx="11026920" cy="4467057"/>
          </a:xfrm>
          <a:prstGeom prst="rect">
            <a:avLst/>
          </a:prstGeom>
          <a:noFill/>
        </p:spPr>
        <p:txBody>
          <a:bodyPr wrap="square">
            <a:spAutoFit/>
          </a:bodyPr>
          <a:lstStyle/>
          <a:p>
            <a:pPr marL="457200" indent="-457200">
              <a:lnSpc>
                <a:spcPct val="150000"/>
              </a:lnSpc>
              <a:buFont typeface="Wingdings" panose="05000000000000000000" pitchFamily="2" charset="2"/>
              <a:buChar char="q"/>
            </a:pPr>
            <a:r>
              <a:rPr lang="es-ES" sz="2400" b="1" dirty="0"/>
              <a:t>El embarazo altera los niveles valle de </a:t>
            </a:r>
            <a:r>
              <a:rPr lang="es-ES" sz="2400" b="1" dirty="0" err="1"/>
              <a:t>tacrolimus</a:t>
            </a:r>
            <a:r>
              <a:rPr lang="es-ES" sz="2400" dirty="0"/>
              <a:t>, debido a </a:t>
            </a:r>
            <a:r>
              <a:rPr lang="es-ES" sz="2400" b="1" dirty="0"/>
              <a:t>anemia dilucional y disminución de los niveles de albúmina</a:t>
            </a:r>
            <a:r>
              <a:rPr lang="es-ES" sz="2400" dirty="0"/>
              <a:t>.</a:t>
            </a:r>
          </a:p>
          <a:p>
            <a:pPr marL="457200" indent="-457200">
              <a:lnSpc>
                <a:spcPct val="150000"/>
              </a:lnSpc>
              <a:buFont typeface="Wingdings" panose="05000000000000000000" pitchFamily="2" charset="2"/>
              <a:buChar char="q"/>
            </a:pPr>
            <a:r>
              <a:rPr lang="es-ES" sz="2400" b="1" dirty="0"/>
              <a:t>La fracción libre</a:t>
            </a:r>
            <a:r>
              <a:rPr lang="es-ES" sz="2400" dirty="0"/>
              <a:t> (es decir, la forma activa del fármaco) </a:t>
            </a:r>
            <a:r>
              <a:rPr lang="es-ES" sz="2400" b="1" dirty="0"/>
              <a:t>permanece generalmente estable</a:t>
            </a:r>
            <a:r>
              <a:rPr lang="es-ES" sz="2400" dirty="0"/>
              <a:t>.</a:t>
            </a:r>
          </a:p>
          <a:p>
            <a:pPr marL="457200" indent="-457200">
              <a:lnSpc>
                <a:spcPct val="150000"/>
              </a:lnSpc>
              <a:buFont typeface="Wingdings" panose="05000000000000000000" pitchFamily="2" charset="2"/>
              <a:buChar char="q"/>
            </a:pPr>
            <a:r>
              <a:rPr lang="es-ES" sz="2400" b="1" dirty="0"/>
              <a:t>El ajuste de dosis puede guiarse</a:t>
            </a:r>
            <a:r>
              <a:rPr lang="es-ES" sz="2400" dirty="0"/>
              <a:t> según:</a:t>
            </a:r>
          </a:p>
          <a:p>
            <a:pPr marL="914400" lvl="1" indent="-457200">
              <a:lnSpc>
                <a:spcPct val="150000"/>
              </a:lnSpc>
              <a:buFont typeface="Wingdings" panose="05000000000000000000" pitchFamily="2" charset="2"/>
              <a:buChar char="§"/>
            </a:pPr>
            <a:r>
              <a:rPr lang="es-ES" sz="2400" dirty="0"/>
              <a:t>Antecedentes de rechazo del injerto,</a:t>
            </a:r>
          </a:p>
          <a:p>
            <a:pPr marL="914400" lvl="1" indent="-457200">
              <a:lnSpc>
                <a:spcPct val="150000"/>
              </a:lnSpc>
              <a:buFont typeface="Wingdings" panose="05000000000000000000" pitchFamily="2" charset="2"/>
              <a:buChar char="§"/>
            </a:pPr>
            <a:r>
              <a:rPr lang="es-ES" sz="2400" dirty="0"/>
              <a:t>Evolución de los niveles del fármaco,</a:t>
            </a:r>
          </a:p>
          <a:p>
            <a:pPr marL="914400" lvl="1" indent="-457200">
              <a:lnSpc>
                <a:spcPct val="150000"/>
              </a:lnSpc>
              <a:buFont typeface="Wingdings" panose="05000000000000000000" pitchFamily="2" charset="2"/>
              <a:buChar char="§"/>
            </a:pPr>
            <a:r>
              <a:rPr lang="es-ES" sz="2400" dirty="0"/>
              <a:t>Resultados de las pruebas hepáticas.</a:t>
            </a:r>
          </a:p>
        </p:txBody>
      </p:sp>
      <p:sp>
        <p:nvSpPr>
          <p:cNvPr id="6" name="CuadroTexto 5">
            <a:extLst>
              <a:ext uri="{FF2B5EF4-FFF2-40B4-BE49-F238E27FC236}">
                <a16:creationId xmlns:a16="http://schemas.microsoft.com/office/drawing/2014/main" id="{636B1983-69E9-3950-7E59-B1E5BD5E075C}"/>
              </a:ext>
            </a:extLst>
          </p:cNvPr>
          <p:cNvSpPr txBox="1"/>
          <p:nvPr/>
        </p:nvSpPr>
        <p:spPr>
          <a:xfrm>
            <a:off x="1307089" y="384062"/>
            <a:ext cx="9221499" cy="584775"/>
          </a:xfrm>
          <a:prstGeom prst="rect">
            <a:avLst/>
          </a:prstGeom>
          <a:noFill/>
        </p:spPr>
        <p:txBody>
          <a:bodyPr wrap="square">
            <a:spAutoFit/>
          </a:bodyPr>
          <a:lstStyle/>
          <a:p>
            <a:pPr algn="ctr">
              <a:buNone/>
            </a:pPr>
            <a:r>
              <a:rPr lang="es-ES" sz="3200" b="1" dirty="0"/>
              <a:t>Dosificación de </a:t>
            </a:r>
            <a:r>
              <a:rPr lang="es-ES" sz="3200" b="1" dirty="0" err="1"/>
              <a:t>Tacrolimus</a:t>
            </a:r>
            <a:r>
              <a:rPr lang="es-ES" sz="3200" b="1" dirty="0"/>
              <a:t> durante el Embarazo</a:t>
            </a:r>
          </a:p>
        </p:txBody>
      </p:sp>
      <p:sp>
        <p:nvSpPr>
          <p:cNvPr id="8" name="CuadroTexto 7">
            <a:extLst>
              <a:ext uri="{FF2B5EF4-FFF2-40B4-BE49-F238E27FC236}">
                <a16:creationId xmlns:a16="http://schemas.microsoft.com/office/drawing/2014/main" id="{59D61E65-B8EB-7AD0-359F-30FA562955A8}"/>
              </a:ext>
            </a:extLst>
          </p:cNvPr>
          <p:cNvSpPr txBox="1"/>
          <p:nvPr/>
        </p:nvSpPr>
        <p:spPr>
          <a:xfrm>
            <a:off x="2539280" y="6383973"/>
            <a:ext cx="7165830" cy="307777"/>
          </a:xfrm>
          <a:prstGeom prst="rect">
            <a:avLst/>
          </a:prstGeom>
          <a:noFill/>
        </p:spPr>
        <p:txBody>
          <a:bodyPr wrap="square">
            <a:spAutoFit/>
          </a:bodyPr>
          <a:lstStyle/>
          <a:p>
            <a:pPr>
              <a:buNone/>
            </a:pPr>
            <a:r>
              <a:rPr lang="es-ES" sz="1400" i="1" dirty="0" err="1"/>
              <a:t>Hebert</a:t>
            </a:r>
            <a:r>
              <a:rPr lang="es-ES" sz="1400" i="1" dirty="0"/>
              <a:t> et al., </a:t>
            </a:r>
            <a:r>
              <a:rPr lang="es-ES" sz="1400" i="1" dirty="0" err="1"/>
              <a:t>Transplantation</a:t>
            </a:r>
            <a:r>
              <a:rPr lang="es-ES" sz="1400" i="1" dirty="0"/>
              <a:t> 2013; AASLD Reproductive </a:t>
            </a:r>
            <a:r>
              <a:rPr lang="es-ES" sz="1400" i="1" dirty="0" err="1"/>
              <a:t>Health</a:t>
            </a:r>
            <a:r>
              <a:rPr lang="es-ES" sz="1400" i="1" dirty="0"/>
              <a:t> </a:t>
            </a:r>
            <a:r>
              <a:rPr lang="es-ES" sz="1400" i="1" dirty="0" err="1"/>
              <a:t>Guidance</a:t>
            </a:r>
            <a:r>
              <a:rPr lang="es-ES" sz="1400" i="1" dirty="0"/>
              <a:t> 2021.</a:t>
            </a:r>
            <a:endParaRPr lang="es-ES" sz="1400" dirty="0"/>
          </a:p>
        </p:txBody>
      </p:sp>
    </p:spTree>
    <p:extLst>
      <p:ext uri="{BB962C8B-B14F-4D97-AF65-F5344CB8AC3E}">
        <p14:creationId xmlns:p14="http://schemas.microsoft.com/office/powerpoint/2010/main" val="24608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441"/>
            <a:ext cx="10515600" cy="704850"/>
          </a:xfrm>
        </p:spPr>
        <p:txBody>
          <a:bodyPr>
            <a:normAutofit/>
          </a:bodyPr>
          <a:lstStyle/>
          <a:p>
            <a:pPr algn="ctr"/>
            <a:r>
              <a:rPr sz="3600" dirty="0" err="1"/>
              <a:t>Exposición</a:t>
            </a:r>
            <a:r>
              <a:rPr sz="3600" dirty="0"/>
              <a:t> Fetal al </a:t>
            </a:r>
            <a:r>
              <a:rPr sz="3600" dirty="0" err="1"/>
              <a:t>Micofenolato</a:t>
            </a:r>
            <a:endParaRPr sz="3600" dirty="0"/>
          </a:p>
        </p:txBody>
      </p:sp>
      <p:sp>
        <p:nvSpPr>
          <p:cNvPr id="3" name="TextBox 2"/>
          <p:cNvSpPr txBox="1"/>
          <p:nvPr/>
        </p:nvSpPr>
        <p:spPr>
          <a:xfrm>
            <a:off x="510539" y="885825"/>
            <a:ext cx="11681461" cy="4303742"/>
          </a:xfrm>
          <a:prstGeom prst="rect">
            <a:avLst/>
          </a:prstGeom>
          <a:noFill/>
        </p:spPr>
        <p:txBody>
          <a:bodyPr wrap="square">
            <a:spAutoFit/>
          </a:bodyPr>
          <a:lstStyle/>
          <a:p>
            <a:pPr marL="285750" indent="-285750">
              <a:spcAft>
                <a:spcPts val="500"/>
              </a:spcAft>
              <a:buFont typeface="Arial" panose="020B0604020202020204" pitchFamily="34" charset="0"/>
              <a:buChar char="•"/>
              <a:defRPr sz="1600"/>
            </a:pPr>
            <a:r>
              <a:rPr sz="2000" dirty="0" err="1"/>
              <a:t>Aborto</a:t>
            </a:r>
            <a:r>
              <a:rPr sz="2000" dirty="0"/>
              <a:t> </a:t>
            </a:r>
            <a:r>
              <a:rPr sz="2000" dirty="0" err="1"/>
              <a:t>espontáneo</a:t>
            </a:r>
            <a:r>
              <a:rPr sz="2000" dirty="0"/>
              <a:t> </a:t>
            </a:r>
            <a:r>
              <a:rPr sz="2000" dirty="0" err="1"/>
              <a:t>en</a:t>
            </a:r>
            <a:r>
              <a:rPr sz="2000" dirty="0"/>
              <a:t> hasta </a:t>
            </a:r>
            <a:r>
              <a:rPr sz="2000" dirty="0" err="1"/>
              <a:t>el</a:t>
            </a:r>
            <a:r>
              <a:rPr sz="2000" dirty="0"/>
              <a:t> 45% de </a:t>
            </a:r>
            <a:r>
              <a:rPr sz="2000" dirty="0" err="1"/>
              <a:t>los</a:t>
            </a:r>
            <a:r>
              <a:rPr sz="2000" dirty="0"/>
              <a:t> </a:t>
            </a:r>
            <a:r>
              <a:rPr sz="2000" dirty="0" err="1"/>
              <a:t>embarazos</a:t>
            </a:r>
            <a:r>
              <a:rPr sz="2000" dirty="0"/>
              <a:t> </a:t>
            </a:r>
            <a:r>
              <a:rPr sz="2000" dirty="0" err="1"/>
              <a:t>expuestos</a:t>
            </a:r>
            <a:r>
              <a:rPr sz="2000" dirty="0"/>
              <a:t>.</a:t>
            </a:r>
            <a:endParaRPr lang="es-ES" sz="2000" dirty="0"/>
          </a:p>
          <a:p>
            <a:pPr marL="285750" indent="-285750">
              <a:spcAft>
                <a:spcPts val="500"/>
              </a:spcAft>
              <a:buFont typeface="Arial" panose="020B0604020202020204" pitchFamily="34" charset="0"/>
              <a:buChar char="•"/>
              <a:defRPr sz="1600"/>
            </a:pPr>
            <a:r>
              <a:rPr sz="2000" dirty="0"/>
              <a:t>Alto </a:t>
            </a:r>
            <a:r>
              <a:rPr sz="2000" dirty="0" err="1"/>
              <a:t>riesgo</a:t>
            </a:r>
            <a:r>
              <a:rPr sz="2000" dirty="0"/>
              <a:t> de </a:t>
            </a:r>
            <a:r>
              <a:rPr sz="2000" dirty="0" err="1"/>
              <a:t>malformaciones</a:t>
            </a:r>
            <a:r>
              <a:rPr sz="2000" dirty="0"/>
              <a:t> </a:t>
            </a:r>
            <a:r>
              <a:rPr sz="2000" dirty="0" err="1"/>
              <a:t>congénitas</a:t>
            </a:r>
            <a:r>
              <a:rPr sz="2000" dirty="0"/>
              <a:t> (22% de </a:t>
            </a:r>
            <a:r>
              <a:rPr sz="2000" dirty="0" err="1"/>
              <a:t>incidencia</a:t>
            </a:r>
            <a:r>
              <a:rPr sz="2000" dirty="0"/>
              <a:t>):</a:t>
            </a:r>
          </a:p>
          <a:p>
            <a:pPr>
              <a:spcAft>
                <a:spcPts val="500"/>
              </a:spcAft>
              <a:defRPr sz="1600"/>
            </a:pPr>
            <a:r>
              <a:rPr lang="es-ES" sz="2000" dirty="0"/>
              <a:t>	</a:t>
            </a:r>
            <a:r>
              <a:rPr sz="2000" dirty="0"/>
              <a:t>   - </a:t>
            </a:r>
            <a:r>
              <a:rPr sz="2000" dirty="0" err="1"/>
              <a:t>Afectación</a:t>
            </a:r>
            <a:r>
              <a:rPr sz="2000" dirty="0"/>
              <a:t> orofacial, de </a:t>
            </a:r>
            <a:r>
              <a:rPr sz="2000" dirty="0" err="1"/>
              <a:t>extremidades</a:t>
            </a:r>
            <a:r>
              <a:rPr sz="2000" dirty="0"/>
              <a:t>, </a:t>
            </a:r>
            <a:r>
              <a:rPr sz="2000" dirty="0" err="1"/>
              <a:t>corazón</a:t>
            </a:r>
            <a:r>
              <a:rPr sz="2000" dirty="0"/>
              <a:t>, </a:t>
            </a:r>
            <a:r>
              <a:rPr sz="2000" dirty="0" err="1"/>
              <a:t>esófago</a:t>
            </a:r>
            <a:r>
              <a:rPr sz="2000" dirty="0"/>
              <a:t> y </a:t>
            </a:r>
            <a:r>
              <a:rPr sz="2000" dirty="0" err="1"/>
              <a:t>riñones</a:t>
            </a:r>
            <a:r>
              <a:rPr sz="2000" dirty="0"/>
              <a:t>.</a:t>
            </a:r>
          </a:p>
          <a:p>
            <a:pPr marL="342900" indent="-342900">
              <a:spcAft>
                <a:spcPts val="500"/>
              </a:spcAft>
              <a:buFont typeface="Arial" panose="020B0604020202020204" pitchFamily="34" charset="0"/>
              <a:buChar char="•"/>
              <a:defRPr sz="1600"/>
            </a:pPr>
            <a:r>
              <a:rPr sz="2000" dirty="0" err="1"/>
              <a:t>Reportar</a:t>
            </a:r>
            <a:r>
              <a:rPr sz="2000" dirty="0"/>
              <a:t> </a:t>
            </a:r>
            <a:r>
              <a:rPr sz="2000" dirty="0" err="1"/>
              <a:t>los</a:t>
            </a:r>
            <a:r>
              <a:rPr sz="2000" dirty="0"/>
              <a:t> </a:t>
            </a:r>
            <a:r>
              <a:rPr sz="2000" dirty="0" err="1"/>
              <a:t>casos</a:t>
            </a:r>
            <a:r>
              <a:rPr sz="2000" dirty="0"/>
              <a:t> de </a:t>
            </a:r>
            <a:r>
              <a:rPr sz="2000" dirty="0" err="1"/>
              <a:t>exposición</a:t>
            </a:r>
            <a:r>
              <a:rPr sz="2000" dirty="0"/>
              <a:t> a:</a:t>
            </a:r>
          </a:p>
          <a:p>
            <a:pPr lvl="2">
              <a:spcAft>
                <a:spcPts val="500"/>
              </a:spcAft>
              <a:defRPr sz="1600"/>
            </a:pPr>
            <a:r>
              <a:rPr sz="2000" dirty="0"/>
              <a:t>1. </a:t>
            </a:r>
            <a:r>
              <a:rPr sz="2000" dirty="0" err="1"/>
              <a:t>Programa</a:t>
            </a:r>
            <a:r>
              <a:rPr sz="2000" dirty="0"/>
              <a:t> Mycophenolate REMS</a:t>
            </a:r>
          </a:p>
          <a:p>
            <a:pPr lvl="2">
              <a:spcAft>
                <a:spcPts val="500"/>
              </a:spcAft>
              <a:defRPr sz="1600"/>
            </a:pPr>
            <a:r>
              <a:rPr sz="2000" dirty="0"/>
              <a:t>2. Transplant Pregnancy Registry International (TPRI)</a:t>
            </a:r>
          </a:p>
          <a:p>
            <a:pPr>
              <a:spcAft>
                <a:spcPts val="500"/>
              </a:spcAft>
              <a:defRPr sz="1600"/>
            </a:pPr>
            <a:r>
              <a:rPr lang="es-ES" sz="2800" dirty="0"/>
              <a:t>🔸</a:t>
            </a:r>
            <a:r>
              <a:rPr sz="2800" dirty="0"/>
              <a:t> </a:t>
            </a:r>
            <a:r>
              <a:rPr sz="2800" dirty="0" err="1"/>
              <a:t>Recomendaciones</a:t>
            </a:r>
            <a:r>
              <a:rPr sz="2800" dirty="0"/>
              <a:t> </a:t>
            </a:r>
            <a:r>
              <a:rPr sz="2800" dirty="0" err="1"/>
              <a:t>clínicas</a:t>
            </a:r>
            <a:r>
              <a:rPr sz="2800" dirty="0"/>
              <a:t>:</a:t>
            </a:r>
          </a:p>
          <a:p>
            <a:pPr>
              <a:spcAft>
                <a:spcPts val="500"/>
              </a:spcAft>
              <a:defRPr sz="1600"/>
            </a:pPr>
            <a:r>
              <a:rPr sz="2000" dirty="0"/>
              <a:t>   - </a:t>
            </a:r>
            <a:r>
              <a:rPr sz="2000" dirty="0" err="1"/>
              <a:t>Realizar</a:t>
            </a:r>
            <a:r>
              <a:rPr sz="2000" dirty="0"/>
              <a:t> </a:t>
            </a:r>
            <a:r>
              <a:rPr sz="2000" dirty="0" err="1"/>
              <a:t>prueba</a:t>
            </a:r>
            <a:r>
              <a:rPr sz="2000" dirty="0"/>
              <a:t> de </a:t>
            </a:r>
            <a:r>
              <a:rPr sz="2000" dirty="0" err="1"/>
              <a:t>embarazo</a:t>
            </a:r>
            <a:r>
              <a:rPr sz="2000" dirty="0"/>
              <a:t> antes y entre 8–10 días </a:t>
            </a:r>
            <a:r>
              <a:rPr sz="2000" dirty="0" err="1"/>
              <a:t>después</a:t>
            </a:r>
            <a:r>
              <a:rPr sz="2000" dirty="0"/>
              <a:t> de </a:t>
            </a:r>
            <a:r>
              <a:rPr sz="2000" dirty="0" err="1"/>
              <a:t>iniciar</a:t>
            </a:r>
            <a:r>
              <a:rPr sz="2000" dirty="0"/>
              <a:t> </a:t>
            </a:r>
            <a:r>
              <a:rPr sz="2000" dirty="0" err="1"/>
              <a:t>el</a:t>
            </a:r>
            <a:r>
              <a:rPr sz="2000" dirty="0"/>
              <a:t> </a:t>
            </a:r>
            <a:r>
              <a:rPr sz="2000" dirty="0" err="1"/>
              <a:t>tratamiento</a:t>
            </a:r>
            <a:r>
              <a:rPr sz="2000" dirty="0"/>
              <a:t>.</a:t>
            </a:r>
          </a:p>
          <a:p>
            <a:pPr>
              <a:spcAft>
                <a:spcPts val="500"/>
              </a:spcAft>
              <a:defRPr sz="1600"/>
            </a:pPr>
            <a:r>
              <a:rPr sz="2000" dirty="0"/>
              <a:t>   - Usar dos </a:t>
            </a:r>
            <a:r>
              <a:rPr sz="2000" dirty="0" err="1"/>
              <a:t>métodos</a:t>
            </a:r>
            <a:r>
              <a:rPr sz="2000" dirty="0"/>
              <a:t> </a:t>
            </a:r>
            <a:r>
              <a:rPr sz="2000" dirty="0" err="1"/>
              <a:t>anticonceptivos</a:t>
            </a:r>
            <a:r>
              <a:rPr sz="2000" dirty="0"/>
              <a:t> </a:t>
            </a:r>
            <a:r>
              <a:rPr sz="2000" dirty="0" err="1"/>
              <a:t>eficaces</a:t>
            </a:r>
            <a:r>
              <a:rPr sz="2000" dirty="0"/>
              <a:t> </a:t>
            </a:r>
            <a:r>
              <a:rPr sz="2000" dirty="0" err="1"/>
              <a:t>si</a:t>
            </a:r>
            <a:r>
              <a:rPr sz="2000" dirty="0"/>
              <a:t> la </a:t>
            </a:r>
            <a:r>
              <a:rPr sz="2000" dirty="0" err="1"/>
              <a:t>tasa</a:t>
            </a:r>
            <a:r>
              <a:rPr sz="2000" dirty="0"/>
              <a:t> de </a:t>
            </a:r>
            <a:r>
              <a:rPr sz="2000" dirty="0" err="1"/>
              <a:t>fallo</a:t>
            </a:r>
            <a:r>
              <a:rPr sz="2000" dirty="0"/>
              <a:t> &gt;1%.</a:t>
            </a:r>
            <a:endParaRPr lang="es-ES" sz="2000" dirty="0"/>
          </a:p>
          <a:p>
            <a:pPr>
              <a:spcAft>
                <a:spcPts val="500"/>
              </a:spcAft>
              <a:defRPr sz="1600"/>
            </a:pPr>
            <a:endParaRPr sz="2000" dirty="0"/>
          </a:p>
          <a:p>
            <a:pPr algn="ctr">
              <a:spcAft>
                <a:spcPts val="500"/>
              </a:spcAft>
              <a:defRPr sz="1600"/>
            </a:pPr>
            <a:r>
              <a:rPr sz="2400" dirty="0"/>
              <a:t>   </a:t>
            </a:r>
          </a:p>
        </p:txBody>
      </p:sp>
      <p:sp>
        <p:nvSpPr>
          <p:cNvPr id="4" name="TextBox 3"/>
          <p:cNvSpPr txBox="1"/>
          <p:nvPr/>
        </p:nvSpPr>
        <p:spPr>
          <a:xfrm>
            <a:off x="3016827" y="6481949"/>
            <a:ext cx="5835252" cy="261610"/>
          </a:xfrm>
          <a:prstGeom prst="rect">
            <a:avLst/>
          </a:prstGeom>
          <a:noFill/>
        </p:spPr>
        <p:txBody>
          <a:bodyPr wrap="none">
            <a:spAutoFit/>
          </a:bodyPr>
          <a:lstStyle/>
          <a:p>
            <a:pPr algn="l">
              <a:defRPr sz="1100">
                <a:solidFill>
                  <a:srgbClr val="646464"/>
                </a:solidFill>
              </a:defRPr>
            </a:pPr>
            <a:r>
              <a:rPr sz="1100"/>
              <a:t>Fuente: Transplant Pregnancy Registry International (TPRI) · Mycophenolate REMS Program · 2022.</a:t>
            </a:r>
          </a:p>
        </p:txBody>
      </p:sp>
      <p:sp>
        <p:nvSpPr>
          <p:cNvPr id="6" name="CuadroTexto 5">
            <a:extLst>
              <a:ext uri="{FF2B5EF4-FFF2-40B4-BE49-F238E27FC236}">
                <a16:creationId xmlns:a16="http://schemas.microsoft.com/office/drawing/2014/main" id="{D21E0EB5-1E27-FFBC-B268-C4F7FDE214BC}"/>
              </a:ext>
            </a:extLst>
          </p:cNvPr>
          <p:cNvSpPr txBox="1"/>
          <p:nvPr/>
        </p:nvSpPr>
        <p:spPr>
          <a:xfrm>
            <a:off x="599209" y="4688344"/>
            <a:ext cx="10848110" cy="1328569"/>
          </a:xfrm>
          <a:prstGeom prst="rect">
            <a:avLst/>
          </a:prstGeom>
          <a:noFill/>
          <a:ln w="5715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sz="1600"/>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2400" b="0" i="0" u="sng" strike="noStrike" kern="1200" cap="none" spc="0" normalizeH="0" baseline="0" noProof="0" dirty="0">
                <a:ln>
                  <a:noFill/>
                </a:ln>
                <a:solidFill>
                  <a:prstClr val="black"/>
                </a:solidFill>
                <a:effectLst/>
                <a:uLnTx/>
                <a:uFillTx/>
                <a:latin typeface="Calibri" panose="020F0502020204030204"/>
                <a:ea typeface="+mn-ea"/>
                <a:cs typeface="+mn-cs"/>
              </a:rPr>
              <a:t>Solo los DIU e implantes son suficientemente efectivos como método único.</a:t>
            </a:r>
          </a:p>
          <a:p>
            <a:pPr marL="0" marR="0" lvl="0" indent="0" algn="ctr" defTabSz="914400" rtl="0" eaLnBrk="1" fontAlgn="auto" latinLnBrk="0" hangingPunct="1">
              <a:lnSpc>
                <a:spcPct val="100000"/>
              </a:lnSpc>
              <a:spcBef>
                <a:spcPts val="0"/>
              </a:spcBef>
              <a:spcAft>
                <a:spcPts val="500"/>
              </a:spcAft>
              <a:buClrTx/>
              <a:buSzTx/>
              <a:buFontTx/>
              <a:buNone/>
              <a:tabLst/>
              <a:defRPr sz="1600"/>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CONTRAINDICADO EN EL EMBARAZO: </a:t>
            </a:r>
          </a:p>
          <a:p>
            <a:pPr marL="0" marR="0" lvl="0" indent="0" algn="ctr" defTabSz="914400" rtl="0" eaLnBrk="1" fontAlgn="auto" latinLnBrk="0" hangingPunct="1">
              <a:lnSpc>
                <a:spcPct val="100000"/>
              </a:lnSpc>
              <a:spcBef>
                <a:spcPts val="0"/>
              </a:spcBef>
              <a:spcAft>
                <a:spcPts val="500"/>
              </a:spcAft>
              <a:buClrTx/>
              <a:buSzTx/>
              <a:buFontTx/>
              <a:buNone/>
              <a:tabLst/>
              <a:defRPr sz="1600"/>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asociado a abortos espontáneos y malformaciones fetales graves</a:t>
            </a:r>
            <a:endParaRPr lang="es-ES" dirty="0"/>
          </a:p>
        </p:txBody>
      </p:sp>
      <p:pic>
        <p:nvPicPr>
          <p:cNvPr id="7" name="Imagen 6">
            <a:extLst>
              <a:ext uri="{FF2B5EF4-FFF2-40B4-BE49-F238E27FC236}">
                <a16:creationId xmlns:a16="http://schemas.microsoft.com/office/drawing/2014/main" id="{C3E02F1D-F244-DDB4-9AB6-E28922954EF7}"/>
              </a:ext>
            </a:extLst>
          </p:cNvPr>
          <p:cNvPicPr>
            <a:picLocks noChangeAspect="1"/>
          </p:cNvPicPr>
          <p:nvPr/>
        </p:nvPicPr>
        <p:blipFill>
          <a:blip r:embed="rId3"/>
          <a:srcRect l="4840" t="19910" r="2148"/>
          <a:stretch>
            <a:fillRect/>
          </a:stretch>
        </p:blipFill>
        <p:spPr>
          <a:xfrm>
            <a:off x="8968220" y="1223175"/>
            <a:ext cx="2886075" cy="20787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E165D-D26A-C79B-90BA-D0FD5608156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18BE1F1-F6F8-05B4-3555-B834DFB5C420}"/>
              </a:ext>
            </a:extLst>
          </p:cNvPr>
          <p:cNvSpPr>
            <a:spLocks noGrp="1"/>
          </p:cNvSpPr>
          <p:nvPr>
            <p:ph type="title"/>
          </p:nvPr>
        </p:nvSpPr>
        <p:spPr>
          <a:xfrm>
            <a:off x="381000" y="99691"/>
            <a:ext cx="10515600" cy="793928"/>
          </a:xfrm>
        </p:spPr>
        <p:txBody>
          <a:bodyPr>
            <a:normAutofit/>
          </a:bodyPr>
          <a:lstStyle/>
          <a:p>
            <a:r>
              <a:rPr lang="es-ES" sz="3600" dirty="0"/>
              <a:t>Encuesta 23 pacientes</a:t>
            </a:r>
          </a:p>
        </p:txBody>
      </p:sp>
      <p:graphicFrame>
        <p:nvGraphicFramePr>
          <p:cNvPr id="5" name="Gráfico 4">
            <a:extLst>
              <a:ext uri="{FF2B5EF4-FFF2-40B4-BE49-F238E27FC236}">
                <a16:creationId xmlns:a16="http://schemas.microsoft.com/office/drawing/2014/main" id="{9ED09342-09FD-2FBC-154F-80FE696F1451}"/>
              </a:ext>
            </a:extLst>
          </p:cNvPr>
          <p:cNvGraphicFramePr>
            <a:graphicFrameLocks/>
          </p:cNvGraphicFramePr>
          <p:nvPr/>
        </p:nvGraphicFramePr>
        <p:xfrm>
          <a:off x="458994" y="3996791"/>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Gráfico de respuestas de formularios. Título de la pregunta: Tu lugar de residencia. Número de respuestas: 23 respuestas.">
            <a:extLst>
              <a:ext uri="{FF2B5EF4-FFF2-40B4-BE49-F238E27FC236}">
                <a16:creationId xmlns:a16="http://schemas.microsoft.com/office/drawing/2014/main" id="{F43F7413-F404-669C-06FB-ECFF6CEE0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414" y="9128"/>
            <a:ext cx="5875915" cy="24720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áfico de respuestas de formularios. Título de la pregunta: Cuál es tu nivel de estudios. Número de respuestas: 23 respuestas.">
            <a:extLst>
              <a:ext uri="{FF2B5EF4-FFF2-40B4-BE49-F238E27FC236}">
                <a16:creationId xmlns:a16="http://schemas.microsoft.com/office/drawing/2014/main" id="{12C42C33-7F57-9845-562B-CE17F6988B7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8255" y="1951651"/>
            <a:ext cx="6290685" cy="26465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áfico de respuestas de formularios. Título de la pregunta: Mi situación laboral actualmente es:. Número de respuestas: 23 respuestas.">
            <a:extLst>
              <a:ext uri="{FF2B5EF4-FFF2-40B4-BE49-F238E27FC236}">
                <a16:creationId xmlns:a16="http://schemas.microsoft.com/office/drawing/2014/main" id="{6B77DE09-103B-0B92-938F-FBC05E9D354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2940" y="4221166"/>
            <a:ext cx="6096000" cy="25646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áfico de respuestas de formularios. Título de la pregunta: Soy . Número de respuestas: 23 respuestas.">
            <a:extLst>
              <a:ext uri="{FF2B5EF4-FFF2-40B4-BE49-F238E27FC236}">
                <a16:creationId xmlns:a16="http://schemas.microsoft.com/office/drawing/2014/main" id="{C90FC5B5-16D2-156A-AB5E-AD68554A51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939" y="1854519"/>
            <a:ext cx="5248623" cy="22081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a 5">
            <a:extLst>
              <a:ext uri="{FF2B5EF4-FFF2-40B4-BE49-F238E27FC236}">
                <a16:creationId xmlns:a16="http://schemas.microsoft.com/office/drawing/2014/main" id="{6F38F4F5-6F89-8596-2C40-D66AE29F725B}"/>
              </a:ext>
            </a:extLst>
          </p:cNvPr>
          <p:cNvGraphicFramePr>
            <a:graphicFrameLocks noGrp="1"/>
          </p:cNvGraphicFramePr>
          <p:nvPr/>
        </p:nvGraphicFramePr>
        <p:xfrm>
          <a:off x="584200" y="1088231"/>
          <a:ext cx="4334103" cy="1112520"/>
        </p:xfrm>
        <a:graphic>
          <a:graphicData uri="http://schemas.openxmlformats.org/drawingml/2006/table">
            <a:tbl>
              <a:tblPr firstRow="1" bandRow="1">
                <a:tableStyleId>{5C22544A-7EE6-4342-B048-85BDC9FD1C3A}</a:tableStyleId>
              </a:tblPr>
              <a:tblGrid>
                <a:gridCol w="1444701">
                  <a:extLst>
                    <a:ext uri="{9D8B030D-6E8A-4147-A177-3AD203B41FA5}">
                      <a16:colId xmlns:a16="http://schemas.microsoft.com/office/drawing/2014/main" val="2754388036"/>
                    </a:ext>
                  </a:extLst>
                </a:gridCol>
                <a:gridCol w="1444701">
                  <a:extLst>
                    <a:ext uri="{9D8B030D-6E8A-4147-A177-3AD203B41FA5}">
                      <a16:colId xmlns:a16="http://schemas.microsoft.com/office/drawing/2014/main" val="4211833595"/>
                    </a:ext>
                  </a:extLst>
                </a:gridCol>
                <a:gridCol w="1444701">
                  <a:extLst>
                    <a:ext uri="{9D8B030D-6E8A-4147-A177-3AD203B41FA5}">
                      <a16:colId xmlns:a16="http://schemas.microsoft.com/office/drawing/2014/main" val="1626156340"/>
                    </a:ext>
                  </a:extLst>
                </a:gridCol>
              </a:tblGrid>
              <a:tr h="370840">
                <a:tc>
                  <a:txBody>
                    <a:bodyPr/>
                    <a:lstStyle/>
                    <a:p>
                      <a:endParaRPr lang="es-ES" sz="1200"/>
                    </a:p>
                  </a:txBody>
                  <a:tcPr/>
                </a:tc>
                <a:tc>
                  <a:txBody>
                    <a:bodyPr/>
                    <a:lstStyle/>
                    <a:p>
                      <a:r>
                        <a:rPr lang="es-ES" sz="1200" dirty="0"/>
                        <a:t>Promedio</a:t>
                      </a:r>
                    </a:p>
                  </a:txBody>
                  <a:tcPr/>
                </a:tc>
                <a:tc>
                  <a:txBody>
                    <a:bodyPr/>
                    <a:lstStyle/>
                    <a:p>
                      <a:r>
                        <a:rPr lang="es-ES" sz="1200" dirty="0"/>
                        <a:t>DS</a:t>
                      </a:r>
                    </a:p>
                  </a:txBody>
                  <a:tcPr/>
                </a:tc>
                <a:extLst>
                  <a:ext uri="{0D108BD9-81ED-4DB2-BD59-A6C34878D82A}">
                    <a16:rowId xmlns:a16="http://schemas.microsoft.com/office/drawing/2014/main" val="1068113302"/>
                  </a:ext>
                </a:extLst>
              </a:tr>
              <a:tr h="370840">
                <a:tc>
                  <a:txBody>
                    <a:bodyPr/>
                    <a:lstStyle/>
                    <a:p>
                      <a:r>
                        <a:rPr lang="es-ES" sz="1200" dirty="0"/>
                        <a:t>Edad</a:t>
                      </a:r>
                    </a:p>
                  </a:txBody>
                  <a:tcPr/>
                </a:tc>
                <a:tc>
                  <a:txBody>
                    <a:bodyPr/>
                    <a:lstStyle/>
                    <a:p>
                      <a:r>
                        <a:rPr lang="es-ES" sz="1200" dirty="0"/>
                        <a:t>48,39</a:t>
                      </a:r>
                    </a:p>
                  </a:txBody>
                  <a:tcPr/>
                </a:tc>
                <a:tc>
                  <a:txBody>
                    <a:bodyPr/>
                    <a:lstStyle/>
                    <a:p>
                      <a:r>
                        <a:rPr lang="es-ES" sz="1200" dirty="0"/>
                        <a:t>12,7</a:t>
                      </a:r>
                    </a:p>
                  </a:txBody>
                  <a:tcPr/>
                </a:tc>
                <a:extLst>
                  <a:ext uri="{0D108BD9-81ED-4DB2-BD59-A6C34878D82A}">
                    <a16:rowId xmlns:a16="http://schemas.microsoft.com/office/drawing/2014/main" val="3653721176"/>
                  </a:ext>
                </a:extLst>
              </a:tr>
              <a:tr h="370840">
                <a:tc>
                  <a:txBody>
                    <a:bodyPr/>
                    <a:lstStyle/>
                    <a:p>
                      <a:r>
                        <a:rPr lang="es-ES" sz="1200" dirty="0"/>
                        <a:t>Años trasplantados</a:t>
                      </a:r>
                    </a:p>
                  </a:txBody>
                  <a:tcPr/>
                </a:tc>
                <a:tc>
                  <a:txBody>
                    <a:bodyPr/>
                    <a:lstStyle/>
                    <a:p>
                      <a:r>
                        <a:rPr lang="es-ES" sz="1200" dirty="0"/>
                        <a:t>12</a:t>
                      </a:r>
                    </a:p>
                  </a:txBody>
                  <a:tcPr/>
                </a:tc>
                <a:tc>
                  <a:txBody>
                    <a:bodyPr/>
                    <a:lstStyle/>
                    <a:p>
                      <a:r>
                        <a:rPr lang="es-ES" sz="1200" dirty="0"/>
                        <a:t>10</a:t>
                      </a:r>
                    </a:p>
                  </a:txBody>
                  <a:tcPr/>
                </a:tc>
                <a:extLst>
                  <a:ext uri="{0D108BD9-81ED-4DB2-BD59-A6C34878D82A}">
                    <a16:rowId xmlns:a16="http://schemas.microsoft.com/office/drawing/2014/main" val="65461979"/>
                  </a:ext>
                </a:extLst>
              </a:tr>
            </a:tbl>
          </a:graphicData>
        </a:graphic>
      </p:graphicFrame>
      <p:sp>
        <p:nvSpPr>
          <p:cNvPr id="13" name="Rectángulo 12">
            <a:extLst>
              <a:ext uri="{FF2B5EF4-FFF2-40B4-BE49-F238E27FC236}">
                <a16:creationId xmlns:a16="http://schemas.microsoft.com/office/drawing/2014/main" id="{20D81490-B036-5EAB-BFAB-1F1164BB9E20}"/>
              </a:ext>
            </a:extLst>
          </p:cNvPr>
          <p:cNvSpPr/>
          <p:nvPr/>
        </p:nvSpPr>
        <p:spPr>
          <a:xfrm>
            <a:off x="8863445" y="3361936"/>
            <a:ext cx="2556164" cy="4260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ángulo 13">
            <a:extLst>
              <a:ext uri="{FF2B5EF4-FFF2-40B4-BE49-F238E27FC236}">
                <a16:creationId xmlns:a16="http://schemas.microsoft.com/office/drawing/2014/main" id="{66AEC85B-5FD1-0C26-56AF-93B6D1AC6129}"/>
              </a:ext>
            </a:extLst>
          </p:cNvPr>
          <p:cNvSpPr/>
          <p:nvPr/>
        </p:nvSpPr>
        <p:spPr>
          <a:xfrm>
            <a:off x="9026237" y="4896519"/>
            <a:ext cx="2556164" cy="2696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59A08837-522D-0781-F8C1-72BCAEC06BA2}"/>
              </a:ext>
            </a:extLst>
          </p:cNvPr>
          <p:cNvPicPr>
            <a:picLocks noChangeAspect="1"/>
          </p:cNvPicPr>
          <p:nvPr/>
        </p:nvPicPr>
        <p:blipFill>
          <a:blip r:embed="rId8"/>
          <a:stretch>
            <a:fillRect/>
          </a:stretch>
        </p:blipFill>
        <p:spPr>
          <a:xfrm>
            <a:off x="10351364" y="1095089"/>
            <a:ext cx="1713124" cy="1713124"/>
          </a:xfrm>
          <a:prstGeom prst="rect">
            <a:avLst/>
          </a:prstGeom>
        </p:spPr>
      </p:pic>
    </p:spTree>
    <p:extLst>
      <p:ext uri="{BB962C8B-B14F-4D97-AF65-F5344CB8AC3E}">
        <p14:creationId xmlns:p14="http://schemas.microsoft.com/office/powerpoint/2010/main" val="209628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92" y="-12671"/>
            <a:ext cx="11462007" cy="662782"/>
          </a:xfrm>
        </p:spPr>
        <p:txBody>
          <a:bodyPr>
            <a:normAutofit/>
          </a:bodyPr>
          <a:lstStyle/>
          <a:p>
            <a:pPr algn="ctr"/>
            <a:r>
              <a:rPr sz="3600" dirty="0" err="1"/>
              <a:t>Exposición</a:t>
            </a:r>
            <a:r>
              <a:rPr sz="3600" dirty="0"/>
              <a:t> Paterna a </a:t>
            </a:r>
            <a:r>
              <a:rPr sz="3600" dirty="0" err="1"/>
              <a:t>Micofenolato</a:t>
            </a:r>
            <a:r>
              <a:rPr sz="3600" dirty="0"/>
              <a:t> (TPRI 2022)</a:t>
            </a:r>
          </a:p>
        </p:txBody>
      </p:sp>
      <p:graphicFrame>
        <p:nvGraphicFramePr>
          <p:cNvPr id="3" name="Table 2"/>
          <p:cNvGraphicFramePr>
            <a:graphicFrameLocks noGrp="1"/>
          </p:cNvGraphicFramePr>
          <p:nvPr>
            <p:extLst>
              <p:ext uri="{D42A27DB-BD31-4B8C-83A1-F6EECF244321}">
                <p14:modId xmlns:p14="http://schemas.microsoft.com/office/powerpoint/2010/main" val="2108271239"/>
              </p:ext>
            </p:extLst>
          </p:nvPr>
        </p:nvGraphicFramePr>
        <p:xfrm>
          <a:off x="636459" y="997527"/>
          <a:ext cx="10919082" cy="4656512"/>
        </p:xfrm>
        <a:graphic>
          <a:graphicData uri="http://schemas.openxmlformats.org/drawingml/2006/table">
            <a:tbl>
              <a:tblPr firstRow="1" bandRow="1">
                <a:tableStyleId>{5C22544A-7EE6-4342-B048-85BDC9FD1C3A}</a:tableStyleId>
              </a:tblPr>
              <a:tblGrid>
                <a:gridCol w="3639694">
                  <a:extLst>
                    <a:ext uri="{9D8B030D-6E8A-4147-A177-3AD203B41FA5}">
                      <a16:colId xmlns:a16="http://schemas.microsoft.com/office/drawing/2014/main" val="20000"/>
                    </a:ext>
                  </a:extLst>
                </a:gridCol>
                <a:gridCol w="3639694">
                  <a:extLst>
                    <a:ext uri="{9D8B030D-6E8A-4147-A177-3AD203B41FA5}">
                      <a16:colId xmlns:a16="http://schemas.microsoft.com/office/drawing/2014/main" val="20001"/>
                    </a:ext>
                  </a:extLst>
                </a:gridCol>
                <a:gridCol w="3639694">
                  <a:extLst>
                    <a:ext uri="{9D8B030D-6E8A-4147-A177-3AD203B41FA5}">
                      <a16:colId xmlns:a16="http://schemas.microsoft.com/office/drawing/2014/main" val="20002"/>
                    </a:ext>
                  </a:extLst>
                </a:gridCol>
              </a:tblGrid>
              <a:tr h="446515">
                <a:tc>
                  <a:txBody>
                    <a:bodyPr/>
                    <a:lstStyle/>
                    <a:p>
                      <a:pPr algn="ctr">
                        <a:defRPr b="1">
                          <a:solidFill>
                            <a:srgbClr val="FFFFFF"/>
                          </a:solidFill>
                        </a:defRPr>
                      </a:pPr>
                      <a:r>
                        <a:rPr sz="2200" dirty="0" err="1"/>
                        <a:t>Resultado</a:t>
                      </a:r>
                      <a:r>
                        <a:rPr sz="2200" dirty="0"/>
                        <a:t> del </a:t>
                      </a:r>
                      <a:r>
                        <a:rPr sz="2200" dirty="0" err="1"/>
                        <a:t>embarazo</a:t>
                      </a:r>
                      <a:endParaRPr sz="2200" dirty="0"/>
                    </a:p>
                  </a:txBody>
                  <a:tcPr>
                    <a:solidFill>
                      <a:srgbClr val="0070C0"/>
                    </a:solidFill>
                  </a:tcPr>
                </a:tc>
                <a:tc>
                  <a:txBody>
                    <a:bodyPr/>
                    <a:lstStyle/>
                    <a:p>
                      <a:pPr algn="ctr">
                        <a:defRPr b="1">
                          <a:solidFill>
                            <a:srgbClr val="FFFFFF"/>
                          </a:solidFill>
                        </a:defRPr>
                      </a:pPr>
                      <a:r>
                        <a:rPr sz="2200" dirty="0"/>
                        <a:t>Padres </a:t>
                      </a:r>
                      <a:r>
                        <a:rPr sz="2200" dirty="0" err="1"/>
                        <a:t>expuestos</a:t>
                      </a:r>
                      <a:r>
                        <a:rPr sz="2200" dirty="0"/>
                        <a:t> a MPA</a:t>
                      </a:r>
                    </a:p>
                  </a:txBody>
                  <a:tcPr>
                    <a:solidFill>
                      <a:srgbClr val="0070C0"/>
                    </a:solidFill>
                  </a:tcPr>
                </a:tc>
                <a:tc>
                  <a:txBody>
                    <a:bodyPr/>
                    <a:lstStyle/>
                    <a:p>
                      <a:pPr algn="ctr">
                        <a:defRPr b="1">
                          <a:solidFill>
                            <a:srgbClr val="FFFFFF"/>
                          </a:solidFill>
                        </a:defRPr>
                      </a:pPr>
                      <a:r>
                        <a:rPr sz="2200" dirty="0"/>
                        <a:t>Padres no </a:t>
                      </a:r>
                      <a:r>
                        <a:rPr sz="2200" dirty="0" err="1"/>
                        <a:t>expuestos</a:t>
                      </a:r>
                      <a:r>
                        <a:rPr sz="2200" dirty="0"/>
                        <a:t> a MPA</a:t>
                      </a:r>
                    </a:p>
                  </a:txBody>
                  <a:tcPr>
                    <a:solidFill>
                      <a:srgbClr val="0070C0"/>
                    </a:solidFill>
                  </a:tcPr>
                </a:tc>
                <a:extLst>
                  <a:ext uri="{0D108BD9-81ED-4DB2-BD59-A6C34878D82A}">
                    <a16:rowId xmlns:a16="http://schemas.microsoft.com/office/drawing/2014/main" val="10000"/>
                  </a:ext>
                </a:extLst>
              </a:tr>
              <a:tr h="382727">
                <a:tc>
                  <a:txBody>
                    <a:bodyPr/>
                    <a:lstStyle/>
                    <a:p>
                      <a:pPr algn="ctr"/>
                      <a:r>
                        <a:rPr dirty="0" err="1"/>
                        <a:t>Número</a:t>
                      </a:r>
                      <a:r>
                        <a:rPr dirty="0"/>
                        <a:t> de </a:t>
                      </a:r>
                      <a:r>
                        <a:rPr dirty="0" err="1"/>
                        <a:t>embarazos</a:t>
                      </a:r>
                      <a:endParaRPr dirty="0"/>
                    </a:p>
                  </a:txBody>
                  <a:tcPr/>
                </a:tc>
                <a:tc>
                  <a:txBody>
                    <a:bodyPr/>
                    <a:lstStyle/>
                    <a:p>
                      <a:pPr algn="ctr"/>
                      <a:r>
                        <a:rPr dirty="0"/>
                        <a:t>345</a:t>
                      </a:r>
                    </a:p>
                  </a:txBody>
                  <a:tcPr/>
                </a:tc>
                <a:tc>
                  <a:txBody>
                    <a:bodyPr/>
                    <a:lstStyle/>
                    <a:p>
                      <a:pPr algn="ctr"/>
                      <a:r>
                        <a:t>1092</a:t>
                      </a:r>
                    </a:p>
                  </a:txBody>
                  <a:tcPr/>
                </a:tc>
                <a:extLst>
                  <a:ext uri="{0D108BD9-81ED-4DB2-BD59-A6C34878D82A}">
                    <a16:rowId xmlns:a16="http://schemas.microsoft.com/office/drawing/2014/main" val="10001"/>
                  </a:ext>
                </a:extLst>
              </a:tr>
              <a:tr h="382727">
                <a:tc>
                  <a:txBody>
                    <a:bodyPr/>
                    <a:lstStyle/>
                    <a:p>
                      <a:pPr algn="ctr"/>
                      <a:r>
                        <a:rPr dirty="0" err="1"/>
                        <a:t>Abortos</a:t>
                      </a:r>
                      <a:r>
                        <a:rPr dirty="0"/>
                        <a:t> </a:t>
                      </a:r>
                      <a:r>
                        <a:rPr dirty="0" err="1"/>
                        <a:t>espontáneos</a:t>
                      </a:r>
                      <a:endParaRPr dirty="0"/>
                    </a:p>
                  </a:txBody>
                  <a:tcPr/>
                </a:tc>
                <a:tc>
                  <a:txBody>
                    <a:bodyPr/>
                    <a:lstStyle/>
                    <a:p>
                      <a:pPr algn="ctr"/>
                      <a:r>
                        <a:rPr dirty="0"/>
                        <a:t>9 %</a:t>
                      </a:r>
                    </a:p>
                  </a:txBody>
                  <a:tcPr/>
                </a:tc>
                <a:tc>
                  <a:txBody>
                    <a:bodyPr/>
                    <a:lstStyle/>
                    <a:p>
                      <a:pPr algn="ctr"/>
                      <a:r>
                        <a:rPr dirty="0"/>
                        <a:t>6.2 %</a:t>
                      </a:r>
                    </a:p>
                  </a:txBody>
                  <a:tcPr/>
                </a:tc>
                <a:extLst>
                  <a:ext uri="{0D108BD9-81ED-4DB2-BD59-A6C34878D82A}">
                    <a16:rowId xmlns:a16="http://schemas.microsoft.com/office/drawing/2014/main" val="10002"/>
                  </a:ext>
                </a:extLst>
              </a:tr>
              <a:tr h="382727">
                <a:tc>
                  <a:txBody>
                    <a:bodyPr/>
                    <a:lstStyle/>
                    <a:p>
                      <a:pPr algn="ctr"/>
                      <a:r>
                        <a:rPr lang="es-ES" dirty="0"/>
                        <a:t>Nacidos muertos</a:t>
                      </a:r>
                      <a:endParaRPr dirty="0"/>
                    </a:p>
                  </a:txBody>
                  <a:tcPr/>
                </a:tc>
                <a:tc>
                  <a:txBody>
                    <a:bodyPr/>
                    <a:lstStyle/>
                    <a:p>
                      <a:pPr algn="ctr"/>
                      <a:r>
                        <a:t>0.5 %</a:t>
                      </a:r>
                    </a:p>
                  </a:txBody>
                  <a:tcPr/>
                </a:tc>
                <a:tc>
                  <a:txBody>
                    <a:bodyPr/>
                    <a:lstStyle/>
                    <a:p>
                      <a:pPr algn="ctr"/>
                      <a:r>
                        <a:t>0.7 %</a:t>
                      </a:r>
                    </a:p>
                  </a:txBody>
                  <a:tcPr/>
                </a:tc>
                <a:extLst>
                  <a:ext uri="{0D108BD9-81ED-4DB2-BD59-A6C34878D82A}">
                    <a16:rowId xmlns:a16="http://schemas.microsoft.com/office/drawing/2014/main" val="10003"/>
                  </a:ext>
                </a:extLst>
              </a:tr>
              <a:tr h="382727">
                <a:tc>
                  <a:txBody>
                    <a:bodyPr/>
                    <a:lstStyle/>
                    <a:p>
                      <a:pPr algn="ctr"/>
                      <a:r>
                        <a:t>Embarazos ectópicos</a:t>
                      </a:r>
                    </a:p>
                  </a:txBody>
                  <a:tcPr/>
                </a:tc>
                <a:tc>
                  <a:txBody>
                    <a:bodyPr/>
                    <a:lstStyle/>
                    <a:p>
                      <a:pPr algn="ctr"/>
                      <a:r>
                        <a:t>0.3 %</a:t>
                      </a:r>
                    </a:p>
                  </a:txBody>
                  <a:tcPr/>
                </a:tc>
                <a:tc>
                  <a:txBody>
                    <a:bodyPr/>
                    <a:lstStyle/>
                    <a:p>
                      <a:pPr algn="ctr"/>
                      <a:r>
                        <a:t>0.6 %</a:t>
                      </a:r>
                    </a:p>
                  </a:txBody>
                  <a:tcPr/>
                </a:tc>
                <a:extLst>
                  <a:ext uri="{0D108BD9-81ED-4DB2-BD59-A6C34878D82A}">
                    <a16:rowId xmlns:a16="http://schemas.microsoft.com/office/drawing/2014/main" val="10004"/>
                  </a:ext>
                </a:extLst>
              </a:tr>
              <a:tr h="382727">
                <a:tc>
                  <a:txBody>
                    <a:bodyPr/>
                    <a:lstStyle/>
                    <a:p>
                      <a:pPr algn="ctr"/>
                      <a:r>
                        <a:t>Terminaciones electivas</a:t>
                      </a:r>
                    </a:p>
                  </a:txBody>
                  <a:tcPr/>
                </a:tc>
                <a:tc>
                  <a:txBody>
                    <a:bodyPr/>
                    <a:lstStyle/>
                    <a:p>
                      <a:pPr algn="ctr"/>
                      <a:r>
                        <a:t>0 %</a:t>
                      </a:r>
                    </a:p>
                  </a:txBody>
                  <a:tcPr/>
                </a:tc>
                <a:tc>
                  <a:txBody>
                    <a:bodyPr/>
                    <a:lstStyle/>
                    <a:p>
                      <a:pPr algn="ctr"/>
                      <a:r>
                        <a:t>0.6 %</a:t>
                      </a:r>
                    </a:p>
                  </a:txBody>
                  <a:tcPr/>
                </a:tc>
                <a:extLst>
                  <a:ext uri="{0D108BD9-81ED-4DB2-BD59-A6C34878D82A}">
                    <a16:rowId xmlns:a16="http://schemas.microsoft.com/office/drawing/2014/main" val="10005"/>
                  </a:ext>
                </a:extLst>
              </a:tr>
              <a:tr h="382727">
                <a:tc>
                  <a:txBody>
                    <a:bodyPr/>
                    <a:lstStyle/>
                    <a:p>
                      <a:pPr algn="ctr"/>
                      <a:r>
                        <a:t>Nacidos vivos</a:t>
                      </a:r>
                    </a:p>
                  </a:txBody>
                  <a:tcPr/>
                </a:tc>
                <a:tc>
                  <a:txBody>
                    <a:bodyPr/>
                    <a:lstStyle/>
                    <a:p>
                      <a:pPr algn="ctr"/>
                      <a:r>
                        <a:t>309 (90 %)</a:t>
                      </a:r>
                    </a:p>
                  </a:txBody>
                  <a:tcPr/>
                </a:tc>
                <a:tc>
                  <a:txBody>
                    <a:bodyPr/>
                    <a:lstStyle/>
                    <a:p>
                      <a:pPr algn="ctr"/>
                      <a:r>
                        <a:t>1005 (91.9 %)</a:t>
                      </a:r>
                    </a:p>
                  </a:txBody>
                  <a:tcPr/>
                </a:tc>
                <a:extLst>
                  <a:ext uri="{0D108BD9-81ED-4DB2-BD59-A6C34878D82A}">
                    <a16:rowId xmlns:a16="http://schemas.microsoft.com/office/drawing/2014/main" val="10006"/>
                  </a:ext>
                </a:extLst>
              </a:tr>
              <a:tr h="382727">
                <a:tc>
                  <a:txBody>
                    <a:bodyPr/>
                    <a:lstStyle/>
                    <a:p>
                      <a:pPr algn="ctr"/>
                      <a:r>
                        <a:t>Edad gestacional (semanas)</a:t>
                      </a:r>
                    </a:p>
                  </a:txBody>
                  <a:tcPr/>
                </a:tc>
                <a:tc>
                  <a:txBody>
                    <a:bodyPr/>
                    <a:lstStyle/>
                    <a:p>
                      <a:pPr algn="ctr"/>
                      <a:r>
                        <a:t>38.8</a:t>
                      </a:r>
                    </a:p>
                  </a:txBody>
                  <a:tcPr/>
                </a:tc>
                <a:tc>
                  <a:txBody>
                    <a:bodyPr/>
                    <a:lstStyle/>
                    <a:p>
                      <a:pPr algn="ctr"/>
                      <a:r>
                        <a:t>39 ± 2.3</a:t>
                      </a:r>
                    </a:p>
                  </a:txBody>
                  <a:tcPr/>
                </a:tc>
                <a:extLst>
                  <a:ext uri="{0D108BD9-81ED-4DB2-BD59-A6C34878D82A}">
                    <a16:rowId xmlns:a16="http://schemas.microsoft.com/office/drawing/2014/main" val="10007"/>
                  </a:ext>
                </a:extLst>
              </a:tr>
              <a:tr h="382727">
                <a:tc>
                  <a:txBody>
                    <a:bodyPr/>
                    <a:lstStyle/>
                    <a:p>
                      <a:pPr algn="ctr"/>
                      <a:r>
                        <a:t>Parto prematuro (&lt;37 sem)</a:t>
                      </a:r>
                    </a:p>
                  </a:txBody>
                  <a:tcPr/>
                </a:tc>
                <a:tc>
                  <a:txBody>
                    <a:bodyPr/>
                    <a:lstStyle/>
                    <a:p>
                      <a:pPr algn="ctr"/>
                      <a:r>
                        <a:t>12 %</a:t>
                      </a:r>
                    </a:p>
                  </a:txBody>
                  <a:tcPr/>
                </a:tc>
                <a:tc>
                  <a:txBody>
                    <a:bodyPr/>
                    <a:lstStyle/>
                    <a:p>
                      <a:pPr algn="ctr"/>
                      <a:r>
                        <a:t>12.8 %</a:t>
                      </a:r>
                    </a:p>
                  </a:txBody>
                  <a:tcPr/>
                </a:tc>
                <a:extLst>
                  <a:ext uri="{0D108BD9-81ED-4DB2-BD59-A6C34878D82A}">
                    <a16:rowId xmlns:a16="http://schemas.microsoft.com/office/drawing/2014/main" val="10008"/>
                  </a:ext>
                </a:extLst>
              </a:tr>
              <a:tr h="382727">
                <a:tc>
                  <a:txBody>
                    <a:bodyPr/>
                    <a:lstStyle/>
                    <a:p>
                      <a:pPr algn="ctr"/>
                      <a:r>
                        <a:t>Peso al nacer (g)</a:t>
                      </a:r>
                    </a:p>
                  </a:txBody>
                  <a:tcPr/>
                </a:tc>
                <a:tc>
                  <a:txBody>
                    <a:bodyPr/>
                    <a:lstStyle/>
                    <a:p>
                      <a:pPr algn="ctr"/>
                      <a:r>
                        <a:t>3325</a:t>
                      </a:r>
                    </a:p>
                  </a:txBody>
                  <a:tcPr/>
                </a:tc>
                <a:tc>
                  <a:txBody>
                    <a:bodyPr/>
                    <a:lstStyle/>
                    <a:p>
                      <a:pPr algn="ctr"/>
                      <a:r>
                        <a:t>3362 ± 592</a:t>
                      </a:r>
                    </a:p>
                  </a:txBody>
                  <a:tcPr/>
                </a:tc>
                <a:extLst>
                  <a:ext uri="{0D108BD9-81ED-4DB2-BD59-A6C34878D82A}">
                    <a16:rowId xmlns:a16="http://schemas.microsoft.com/office/drawing/2014/main" val="10009"/>
                  </a:ext>
                </a:extLst>
              </a:tr>
              <a:tr h="382727">
                <a:tc>
                  <a:txBody>
                    <a:bodyPr/>
                    <a:lstStyle/>
                    <a:p>
                      <a:pPr algn="ctr"/>
                      <a:r>
                        <a:t>Bajo peso al nacer (&lt;2500 g)</a:t>
                      </a:r>
                    </a:p>
                  </a:txBody>
                  <a:tcPr/>
                </a:tc>
                <a:tc>
                  <a:txBody>
                    <a:bodyPr/>
                    <a:lstStyle/>
                    <a:p>
                      <a:pPr algn="ctr"/>
                      <a:r>
                        <a:t>9 %</a:t>
                      </a:r>
                    </a:p>
                  </a:txBody>
                  <a:tcPr/>
                </a:tc>
                <a:tc>
                  <a:txBody>
                    <a:bodyPr/>
                    <a:lstStyle/>
                    <a:p>
                      <a:pPr algn="ctr"/>
                      <a:r>
                        <a:t>6.6 %</a:t>
                      </a:r>
                    </a:p>
                  </a:txBody>
                  <a:tcPr/>
                </a:tc>
                <a:extLst>
                  <a:ext uri="{0D108BD9-81ED-4DB2-BD59-A6C34878D82A}">
                    <a16:rowId xmlns:a16="http://schemas.microsoft.com/office/drawing/2014/main" val="10010"/>
                  </a:ext>
                </a:extLst>
              </a:tr>
              <a:tr h="382727">
                <a:tc>
                  <a:txBody>
                    <a:bodyPr/>
                    <a:lstStyle/>
                    <a:p>
                      <a:pPr algn="ctr"/>
                      <a:r>
                        <a:t>Malformaciones congénitas</a:t>
                      </a:r>
                    </a:p>
                  </a:txBody>
                  <a:tcPr/>
                </a:tc>
                <a:tc>
                  <a:txBody>
                    <a:bodyPr/>
                    <a:lstStyle/>
                    <a:p>
                      <a:pPr algn="ctr"/>
                      <a:r>
                        <a:t>4 %</a:t>
                      </a:r>
                    </a:p>
                  </a:txBody>
                  <a:tcPr/>
                </a:tc>
                <a:tc>
                  <a:txBody>
                    <a:bodyPr/>
                    <a:lstStyle/>
                    <a:p>
                      <a:pPr algn="ctr"/>
                      <a:r>
                        <a:rPr dirty="0"/>
                        <a:t>3.1 %</a:t>
                      </a:r>
                    </a:p>
                  </a:txBody>
                  <a:tcPr/>
                </a:tc>
                <a:extLst>
                  <a:ext uri="{0D108BD9-81ED-4DB2-BD59-A6C34878D82A}">
                    <a16:rowId xmlns:a16="http://schemas.microsoft.com/office/drawing/2014/main" val="10011"/>
                  </a:ext>
                </a:extLst>
              </a:tr>
            </a:tbl>
          </a:graphicData>
        </a:graphic>
      </p:graphicFrame>
      <p:sp>
        <p:nvSpPr>
          <p:cNvPr id="4" name="TextBox 3"/>
          <p:cNvSpPr txBox="1"/>
          <p:nvPr/>
        </p:nvSpPr>
        <p:spPr>
          <a:xfrm>
            <a:off x="1247775" y="5726431"/>
            <a:ext cx="7727436" cy="538609"/>
          </a:xfrm>
          <a:prstGeom prst="rect">
            <a:avLst/>
          </a:prstGeom>
          <a:noFill/>
        </p:spPr>
        <p:txBody>
          <a:bodyPr wrap="none">
            <a:spAutoFit/>
          </a:bodyPr>
          <a:lstStyle/>
          <a:p>
            <a:pPr algn="l">
              <a:defRPr sz="1100">
                <a:solidFill>
                  <a:srgbClr val="505050"/>
                </a:solidFill>
              </a:defRPr>
            </a:pPr>
            <a:r>
              <a:rPr sz="1100" dirty="0"/>
              <a:t>Fuente: Transplant Pregnancy Registry International (TPRI) 2022 Report</a:t>
            </a:r>
          </a:p>
          <a:p>
            <a:r>
              <a:rPr dirty="0"/>
              <a:t>AASLD 2021: se </a:t>
            </a:r>
            <a:r>
              <a:rPr dirty="0" err="1"/>
              <a:t>necesitan</a:t>
            </a:r>
            <a:r>
              <a:rPr dirty="0"/>
              <a:t> </a:t>
            </a:r>
            <a:r>
              <a:rPr dirty="0" err="1"/>
              <a:t>más</a:t>
            </a:r>
            <a:r>
              <a:rPr dirty="0"/>
              <a:t> </a:t>
            </a:r>
            <a:r>
              <a:rPr dirty="0" err="1"/>
              <a:t>datos</a:t>
            </a:r>
            <a:r>
              <a:rPr dirty="0"/>
              <a:t> · EASL 2023: </a:t>
            </a:r>
            <a:r>
              <a:rPr dirty="0" err="1"/>
              <a:t>exposición</a:t>
            </a:r>
            <a:r>
              <a:rPr dirty="0"/>
              <a:t> </a:t>
            </a:r>
            <a:r>
              <a:rPr dirty="0" err="1"/>
              <a:t>paterna</a:t>
            </a:r>
            <a:r>
              <a:rPr dirty="0"/>
              <a:t> compatible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0C4D8-096D-ED0A-4B84-E4B9BC50A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B6F7D7-0FE4-1AA1-2F36-F1120FBE3856}"/>
              </a:ext>
            </a:extLst>
          </p:cNvPr>
          <p:cNvSpPr>
            <a:spLocks noGrp="1"/>
          </p:cNvSpPr>
          <p:nvPr>
            <p:ph type="title"/>
          </p:nvPr>
        </p:nvSpPr>
        <p:spPr>
          <a:xfrm>
            <a:off x="577592" y="-12671"/>
            <a:ext cx="11462007" cy="662782"/>
          </a:xfrm>
        </p:spPr>
        <p:txBody>
          <a:bodyPr>
            <a:normAutofit/>
          </a:bodyPr>
          <a:lstStyle/>
          <a:p>
            <a:pPr algn="ctr"/>
            <a:r>
              <a:rPr sz="3600" dirty="0" err="1"/>
              <a:t>Exposición</a:t>
            </a:r>
            <a:r>
              <a:rPr sz="3600" dirty="0"/>
              <a:t> Paterna a </a:t>
            </a:r>
            <a:r>
              <a:rPr sz="3600" dirty="0" err="1"/>
              <a:t>Micofenolato</a:t>
            </a:r>
            <a:r>
              <a:rPr sz="3600" dirty="0"/>
              <a:t> (TPRI 2022)</a:t>
            </a:r>
          </a:p>
        </p:txBody>
      </p:sp>
      <p:graphicFrame>
        <p:nvGraphicFramePr>
          <p:cNvPr id="3" name="Table 2">
            <a:extLst>
              <a:ext uri="{FF2B5EF4-FFF2-40B4-BE49-F238E27FC236}">
                <a16:creationId xmlns:a16="http://schemas.microsoft.com/office/drawing/2014/main" id="{C9AF1578-BE67-8F43-2A1A-DD0B28F167D9}"/>
              </a:ext>
            </a:extLst>
          </p:cNvPr>
          <p:cNvGraphicFramePr>
            <a:graphicFrameLocks noGrp="1"/>
          </p:cNvGraphicFramePr>
          <p:nvPr>
            <p:extLst>
              <p:ext uri="{D42A27DB-BD31-4B8C-83A1-F6EECF244321}">
                <p14:modId xmlns:p14="http://schemas.microsoft.com/office/powerpoint/2010/main" val="2547259358"/>
              </p:ext>
            </p:extLst>
          </p:nvPr>
        </p:nvGraphicFramePr>
        <p:xfrm>
          <a:off x="636459" y="997527"/>
          <a:ext cx="10919082" cy="4656512"/>
        </p:xfrm>
        <a:graphic>
          <a:graphicData uri="http://schemas.openxmlformats.org/drawingml/2006/table">
            <a:tbl>
              <a:tblPr firstRow="1" bandRow="1">
                <a:tableStyleId>{5C22544A-7EE6-4342-B048-85BDC9FD1C3A}</a:tableStyleId>
              </a:tblPr>
              <a:tblGrid>
                <a:gridCol w="3639694">
                  <a:extLst>
                    <a:ext uri="{9D8B030D-6E8A-4147-A177-3AD203B41FA5}">
                      <a16:colId xmlns:a16="http://schemas.microsoft.com/office/drawing/2014/main" val="20000"/>
                    </a:ext>
                  </a:extLst>
                </a:gridCol>
                <a:gridCol w="3639694">
                  <a:extLst>
                    <a:ext uri="{9D8B030D-6E8A-4147-A177-3AD203B41FA5}">
                      <a16:colId xmlns:a16="http://schemas.microsoft.com/office/drawing/2014/main" val="20001"/>
                    </a:ext>
                  </a:extLst>
                </a:gridCol>
                <a:gridCol w="3639694">
                  <a:extLst>
                    <a:ext uri="{9D8B030D-6E8A-4147-A177-3AD203B41FA5}">
                      <a16:colId xmlns:a16="http://schemas.microsoft.com/office/drawing/2014/main" val="20002"/>
                    </a:ext>
                  </a:extLst>
                </a:gridCol>
              </a:tblGrid>
              <a:tr h="446515">
                <a:tc>
                  <a:txBody>
                    <a:bodyPr/>
                    <a:lstStyle/>
                    <a:p>
                      <a:pPr algn="ctr">
                        <a:defRPr b="1">
                          <a:solidFill>
                            <a:srgbClr val="FFFFFF"/>
                          </a:solidFill>
                        </a:defRPr>
                      </a:pPr>
                      <a:r>
                        <a:rPr sz="2200" dirty="0" err="1"/>
                        <a:t>Resultado</a:t>
                      </a:r>
                      <a:r>
                        <a:rPr sz="2200" dirty="0"/>
                        <a:t> del </a:t>
                      </a:r>
                      <a:r>
                        <a:rPr sz="2200" dirty="0" err="1"/>
                        <a:t>embarazo</a:t>
                      </a:r>
                      <a:endParaRPr sz="2200" dirty="0"/>
                    </a:p>
                  </a:txBody>
                  <a:tcPr>
                    <a:solidFill>
                      <a:srgbClr val="0070C0"/>
                    </a:solidFill>
                  </a:tcPr>
                </a:tc>
                <a:tc>
                  <a:txBody>
                    <a:bodyPr/>
                    <a:lstStyle/>
                    <a:p>
                      <a:pPr algn="ctr">
                        <a:defRPr b="1">
                          <a:solidFill>
                            <a:srgbClr val="FFFFFF"/>
                          </a:solidFill>
                        </a:defRPr>
                      </a:pPr>
                      <a:r>
                        <a:rPr sz="2200" dirty="0"/>
                        <a:t>Padres </a:t>
                      </a:r>
                      <a:r>
                        <a:rPr sz="2200" dirty="0" err="1"/>
                        <a:t>expuestos</a:t>
                      </a:r>
                      <a:r>
                        <a:rPr sz="2200" dirty="0"/>
                        <a:t> a MPA</a:t>
                      </a:r>
                    </a:p>
                  </a:txBody>
                  <a:tcPr>
                    <a:solidFill>
                      <a:srgbClr val="0070C0"/>
                    </a:solidFill>
                  </a:tcPr>
                </a:tc>
                <a:tc>
                  <a:txBody>
                    <a:bodyPr/>
                    <a:lstStyle/>
                    <a:p>
                      <a:pPr algn="ctr">
                        <a:defRPr b="1">
                          <a:solidFill>
                            <a:srgbClr val="FFFFFF"/>
                          </a:solidFill>
                        </a:defRPr>
                      </a:pPr>
                      <a:r>
                        <a:rPr sz="2200" dirty="0"/>
                        <a:t>Padres no </a:t>
                      </a:r>
                      <a:r>
                        <a:rPr sz="2200" dirty="0" err="1"/>
                        <a:t>expuestos</a:t>
                      </a:r>
                      <a:r>
                        <a:rPr sz="2200" dirty="0"/>
                        <a:t> a MPA</a:t>
                      </a:r>
                    </a:p>
                  </a:txBody>
                  <a:tcPr>
                    <a:solidFill>
                      <a:srgbClr val="0070C0"/>
                    </a:solidFill>
                  </a:tcPr>
                </a:tc>
                <a:extLst>
                  <a:ext uri="{0D108BD9-81ED-4DB2-BD59-A6C34878D82A}">
                    <a16:rowId xmlns:a16="http://schemas.microsoft.com/office/drawing/2014/main" val="10000"/>
                  </a:ext>
                </a:extLst>
              </a:tr>
              <a:tr h="382727">
                <a:tc>
                  <a:txBody>
                    <a:bodyPr/>
                    <a:lstStyle/>
                    <a:p>
                      <a:pPr algn="ctr"/>
                      <a:r>
                        <a:rPr dirty="0" err="1"/>
                        <a:t>Número</a:t>
                      </a:r>
                      <a:r>
                        <a:rPr dirty="0"/>
                        <a:t> de </a:t>
                      </a:r>
                      <a:r>
                        <a:rPr dirty="0" err="1"/>
                        <a:t>embarazos</a:t>
                      </a:r>
                      <a:endParaRPr dirty="0"/>
                    </a:p>
                  </a:txBody>
                  <a:tcPr/>
                </a:tc>
                <a:tc>
                  <a:txBody>
                    <a:bodyPr/>
                    <a:lstStyle/>
                    <a:p>
                      <a:pPr algn="ctr"/>
                      <a:r>
                        <a:rPr dirty="0"/>
                        <a:t>345</a:t>
                      </a:r>
                    </a:p>
                  </a:txBody>
                  <a:tcPr/>
                </a:tc>
                <a:tc>
                  <a:txBody>
                    <a:bodyPr/>
                    <a:lstStyle/>
                    <a:p>
                      <a:pPr algn="ctr"/>
                      <a:r>
                        <a:t>1092</a:t>
                      </a:r>
                    </a:p>
                  </a:txBody>
                  <a:tcPr/>
                </a:tc>
                <a:extLst>
                  <a:ext uri="{0D108BD9-81ED-4DB2-BD59-A6C34878D82A}">
                    <a16:rowId xmlns:a16="http://schemas.microsoft.com/office/drawing/2014/main" val="10001"/>
                  </a:ext>
                </a:extLst>
              </a:tr>
              <a:tr h="382727">
                <a:tc>
                  <a:txBody>
                    <a:bodyPr/>
                    <a:lstStyle/>
                    <a:p>
                      <a:pPr algn="ctr"/>
                      <a:r>
                        <a:rPr dirty="0" err="1"/>
                        <a:t>Abortos</a:t>
                      </a:r>
                      <a:r>
                        <a:rPr dirty="0"/>
                        <a:t> </a:t>
                      </a:r>
                      <a:r>
                        <a:rPr dirty="0" err="1"/>
                        <a:t>espontáneos</a:t>
                      </a:r>
                      <a:endParaRPr dirty="0"/>
                    </a:p>
                  </a:txBody>
                  <a:tcPr>
                    <a:solidFill>
                      <a:srgbClr val="FFCCFF"/>
                    </a:solidFill>
                  </a:tcPr>
                </a:tc>
                <a:tc>
                  <a:txBody>
                    <a:bodyPr/>
                    <a:lstStyle/>
                    <a:p>
                      <a:pPr algn="ctr"/>
                      <a:r>
                        <a:rPr dirty="0"/>
                        <a:t>9 %</a:t>
                      </a:r>
                    </a:p>
                  </a:txBody>
                  <a:tcPr>
                    <a:solidFill>
                      <a:srgbClr val="FFCCFF"/>
                    </a:solidFill>
                  </a:tcPr>
                </a:tc>
                <a:tc>
                  <a:txBody>
                    <a:bodyPr/>
                    <a:lstStyle/>
                    <a:p>
                      <a:pPr algn="ctr"/>
                      <a:r>
                        <a:rPr dirty="0"/>
                        <a:t>6.2 %</a:t>
                      </a:r>
                    </a:p>
                  </a:txBody>
                  <a:tcPr>
                    <a:solidFill>
                      <a:srgbClr val="FFCCFF"/>
                    </a:solidFill>
                  </a:tcPr>
                </a:tc>
                <a:extLst>
                  <a:ext uri="{0D108BD9-81ED-4DB2-BD59-A6C34878D82A}">
                    <a16:rowId xmlns:a16="http://schemas.microsoft.com/office/drawing/2014/main" val="10002"/>
                  </a:ext>
                </a:extLst>
              </a:tr>
              <a:tr h="382727">
                <a:tc>
                  <a:txBody>
                    <a:bodyPr/>
                    <a:lstStyle/>
                    <a:p>
                      <a:pPr algn="ctr"/>
                      <a:r>
                        <a:rPr lang="es-ES" dirty="0"/>
                        <a:t>Nacidos muertos</a:t>
                      </a:r>
                      <a:endParaRPr dirty="0"/>
                    </a:p>
                  </a:txBody>
                  <a:tcPr/>
                </a:tc>
                <a:tc>
                  <a:txBody>
                    <a:bodyPr/>
                    <a:lstStyle/>
                    <a:p>
                      <a:pPr algn="ctr"/>
                      <a:r>
                        <a:rPr dirty="0"/>
                        <a:t>0.5 %</a:t>
                      </a:r>
                    </a:p>
                  </a:txBody>
                  <a:tcPr/>
                </a:tc>
                <a:tc>
                  <a:txBody>
                    <a:bodyPr/>
                    <a:lstStyle/>
                    <a:p>
                      <a:pPr algn="ctr"/>
                      <a:r>
                        <a:t>0.7 %</a:t>
                      </a:r>
                    </a:p>
                  </a:txBody>
                  <a:tcPr/>
                </a:tc>
                <a:extLst>
                  <a:ext uri="{0D108BD9-81ED-4DB2-BD59-A6C34878D82A}">
                    <a16:rowId xmlns:a16="http://schemas.microsoft.com/office/drawing/2014/main" val="10003"/>
                  </a:ext>
                </a:extLst>
              </a:tr>
              <a:tr h="382727">
                <a:tc>
                  <a:txBody>
                    <a:bodyPr/>
                    <a:lstStyle/>
                    <a:p>
                      <a:pPr algn="ctr"/>
                      <a:r>
                        <a:t>Embarazos ectópicos</a:t>
                      </a:r>
                    </a:p>
                  </a:txBody>
                  <a:tcPr/>
                </a:tc>
                <a:tc>
                  <a:txBody>
                    <a:bodyPr/>
                    <a:lstStyle/>
                    <a:p>
                      <a:pPr algn="ctr"/>
                      <a:r>
                        <a:t>0.3 %</a:t>
                      </a:r>
                    </a:p>
                  </a:txBody>
                  <a:tcPr/>
                </a:tc>
                <a:tc>
                  <a:txBody>
                    <a:bodyPr/>
                    <a:lstStyle/>
                    <a:p>
                      <a:pPr algn="ctr"/>
                      <a:r>
                        <a:t>0.6 %</a:t>
                      </a:r>
                    </a:p>
                  </a:txBody>
                  <a:tcPr/>
                </a:tc>
                <a:extLst>
                  <a:ext uri="{0D108BD9-81ED-4DB2-BD59-A6C34878D82A}">
                    <a16:rowId xmlns:a16="http://schemas.microsoft.com/office/drawing/2014/main" val="10004"/>
                  </a:ext>
                </a:extLst>
              </a:tr>
              <a:tr h="382727">
                <a:tc>
                  <a:txBody>
                    <a:bodyPr/>
                    <a:lstStyle/>
                    <a:p>
                      <a:pPr algn="ctr"/>
                      <a:r>
                        <a:t>Terminaciones electivas</a:t>
                      </a:r>
                    </a:p>
                  </a:txBody>
                  <a:tcPr/>
                </a:tc>
                <a:tc>
                  <a:txBody>
                    <a:bodyPr/>
                    <a:lstStyle/>
                    <a:p>
                      <a:pPr algn="ctr"/>
                      <a:r>
                        <a:t>0 %</a:t>
                      </a:r>
                    </a:p>
                  </a:txBody>
                  <a:tcPr/>
                </a:tc>
                <a:tc>
                  <a:txBody>
                    <a:bodyPr/>
                    <a:lstStyle/>
                    <a:p>
                      <a:pPr algn="ctr"/>
                      <a:r>
                        <a:t>0.6 %</a:t>
                      </a:r>
                    </a:p>
                  </a:txBody>
                  <a:tcPr/>
                </a:tc>
                <a:extLst>
                  <a:ext uri="{0D108BD9-81ED-4DB2-BD59-A6C34878D82A}">
                    <a16:rowId xmlns:a16="http://schemas.microsoft.com/office/drawing/2014/main" val="10005"/>
                  </a:ext>
                </a:extLst>
              </a:tr>
              <a:tr h="382727">
                <a:tc>
                  <a:txBody>
                    <a:bodyPr/>
                    <a:lstStyle/>
                    <a:p>
                      <a:pPr algn="ctr"/>
                      <a:r>
                        <a:rPr dirty="0" err="1"/>
                        <a:t>Nacidos</a:t>
                      </a:r>
                      <a:r>
                        <a:rPr dirty="0"/>
                        <a:t> </a:t>
                      </a:r>
                      <a:r>
                        <a:rPr dirty="0" err="1"/>
                        <a:t>vivos</a:t>
                      </a:r>
                      <a:endParaRPr dirty="0"/>
                    </a:p>
                  </a:txBody>
                  <a:tcPr>
                    <a:solidFill>
                      <a:schemeClr val="accent6">
                        <a:lumMod val="20000"/>
                        <a:lumOff val="80000"/>
                      </a:schemeClr>
                    </a:solidFill>
                  </a:tcPr>
                </a:tc>
                <a:tc>
                  <a:txBody>
                    <a:bodyPr/>
                    <a:lstStyle/>
                    <a:p>
                      <a:pPr algn="ctr"/>
                      <a:r>
                        <a:rPr dirty="0"/>
                        <a:t>309 (90 %)</a:t>
                      </a:r>
                    </a:p>
                  </a:txBody>
                  <a:tcPr>
                    <a:solidFill>
                      <a:schemeClr val="accent6">
                        <a:lumMod val="20000"/>
                        <a:lumOff val="80000"/>
                      </a:schemeClr>
                    </a:solidFill>
                  </a:tcPr>
                </a:tc>
                <a:tc>
                  <a:txBody>
                    <a:bodyPr/>
                    <a:lstStyle/>
                    <a:p>
                      <a:pPr algn="ctr"/>
                      <a:r>
                        <a:rPr dirty="0"/>
                        <a:t>1005 (91.9 %)</a:t>
                      </a:r>
                    </a:p>
                  </a:txBody>
                  <a:tcPr>
                    <a:solidFill>
                      <a:schemeClr val="accent6">
                        <a:lumMod val="20000"/>
                        <a:lumOff val="80000"/>
                      </a:schemeClr>
                    </a:solidFill>
                  </a:tcPr>
                </a:tc>
                <a:extLst>
                  <a:ext uri="{0D108BD9-81ED-4DB2-BD59-A6C34878D82A}">
                    <a16:rowId xmlns:a16="http://schemas.microsoft.com/office/drawing/2014/main" val="10006"/>
                  </a:ext>
                </a:extLst>
              </a:tr>
              <a:tr h="382727">
                <a:tc>
                  <a:txBody>
                    <a:bodyPr/>
                    <a:lstStyle/>
                    <a:p>
                      <a:pPr algn="ctr"/>
                      <a:r>
                        <a:t>Edad gestacional (semanas)</a:t>
                      </a:r>
                    </a:p>
                  </a:txBody>
                  <a:tcPr/>
                </a:tc>
                <a:tc>
                  <a:txBody>
                    <a:bodyPr/>
                    <a:lstStyle/>
                    <a:p>
                      <a:pPr algn="ctr"/>
                      <a:r>
                        <a:rPr dirty="0"/>
                        <a:t>38.8</a:t>
                      </a:r>
                    </a:p>
                  </a:txBody>
                  <a:tcPr/>
                </a:tc>
                <a:tc>
                  <a:txBody>
                    <a:bodyPr/>
                    <a:lstStyle/>
                    <a:p>
                      <a:pPr algn="ctr"/>
                      <a:r>
                        <a:rPr dirty="0"/>
                        <a:t>39 ± 2.3</a:t>
                      </a:r>
                    </a:p>
                  </a:txBody>
                  <a:tcPr/>
                </a:tc>
                <a:extLst>
                  <a:ext uri="{0D108BD9-81ED-4DB2-BD59-A6C34878D82A}">
                    <a16:rowId xmlns:a16="http://schemas.microsoft.com/office/drawing/2014/main" val="10007"/>
                  </a:ext>
                </a:extLst>
              </a:tr>
              <a:tr h="382727">
                <a:tc>
                  <a:txBody>
                    <a:bodyPr/>
                    <a:lstStyle/>
                    <a:p>
                      <a:pPr algn="ctr"/>
                      <a:r>
                        <a:t>Parto prematuro (&lt;37 sem)</a:t>
                      </a:r>
                    </a:p>
                  </a:txBody>
                  <a:tcPr/>
                </a:tc>
                <a:tc>
                  <a:txBody>
                    <a:bodyPr/>
                    <a:lstStyle/>
                    <a:p>
                      <a:pPr algn="ctr"/>
                      <a:r>
                        <a:t>12 %</a:t>
                      </a:r>
                    </a:p>
                  </a:txBody>
                  <a:tcPr/>
                </a:tc>
                <a:tc>
                  <a:txBody>
                    <a:bodyPr/>
                    <a:lstStyle/>
                    <a:p>
                      <a:pPr algn="ctr"/>
                      <a:r>
                        <a:t>12.8 %</a:t>
                      </a:r>
                    </a:p>
                  </a:txBody>
                  <a:tcPr/>
                </a:tc>
                <a:extLst>
                  <a:ext uri="{0D108BD9-81ED-4DB2-BD59-A6C34878D82A}">
                    <a16:rowId xmlns:a16="http://schemas.microsoft.com/office/drawing/2014/main" val="10008"/>
                  </a:ext>
                </a:extLst>
              </a:tr>
              <a:tr h="382727">
                <a:tc>
                  <a:txBody>
                    <a:bodyPr/>
                    <a:lstStyle/>
                    <a:p>
                      <a:pPr algn="ctr"/>
                      <a:r>
                        <a:t>Peso al nacer (g)</a:t>
                      </a:r>
                    </a:p>
                  </a:txBody>
                  <a:tcPr/>
                </a:tc>
                <a:tc>
                  <a:txBody>
                    <a:bodyPr/>
                    <a:lstStyle/>
                    <a:p>
                      <a:pPr algn="ctr"/>
                      <a:r>
                        <a:t>3325</a:t>
                      </a:r>
                    </a:p>
                  </a:txBody>
                  <a:tcPr/>
                </a:tc>
                <a:tc>
                  <a:txBody>
                    <a:bodyPr/>
                    <a:lstStyle/>
                    <a:p>
                      <a:pPr algn="ctr"/>
                      <a:r>
                        <a:t>3362 ± 592</a:t>
                      </a:r>
                    </a:p>
                  </a:txBody>
                  <a:tcPr/>
                </a:tc>
                <a:extLst>
                  <a:ext uri="{0D108BD9-81ED-4DB2-BD59-A6C34878D82A}">
                    <a16:rowId xmlns:a16="http://schemas.microsoft.com/office/drawing/2014/main" val="10009"/>
                  </a:ext>
                </a:extLst>
              </a:tr>
              <a:tr h="382727">
                <a:tc>
                  <a:txBody>
                    <a:bodyPr/>
                    <a:lstStyle/>
                    <a:p>
                      <a:pPr algn="ctr"/>
                      <a:r>
                        <a:rPr dirty="0"/>
                        <a:t>Bajo peso al </a:t>
                      </a:r>
                      <a:r>
                        <a:rPr dirty="0" err="1"/>
                        <a:t>nacer</a:t>
                      </a:r>
                      <a:r>
                        <a:rPr dirty="0"/>
                        <a:t> (&lt;2500 g)</a:t>
                      </a:r>
                    </a:p>
                  </a:txBody>
                  <a:tcPr>
                    <a:solidFill>
                      <a:srgbClr val="FFCCFF"/>
                    </a:solidFill>
                  </a:tcPr>
                </a:tc>
                <a:tc>
                  <a:txBody>
                    <a:bodyPr/>
                    <a:lstStyle/>
                    <a:p>
                      <a:pPr algn="ctr"/>
                      <a:r>
                        <a:rPr dirty="0"/>
                        <a:t>9 %</a:t>
                      </a:r>
                    </a:p>
                  </a:txBody>
                  <a:tcPr>
                    <a:solidFill>
                      <a:srgbClr val="FFCCFF"/>
                    </a:solidFill>
                  </a:tcPr>
                </a:tc>
                <a:tc>
                  <a:txBody>
                    <a:bodyPr/>
                    <a:lstStyle/>
                    <a:p>
                      <a:pPr algn="ctr"/>
                      <a:r>
                        <a:rPr dirty="0"/>
                        <a:t>6.6 %</a:t>
                      </a:r>
                    </a:p>
                  </a:txBody>
                  <a:tcPr>
                    <a:solidFill>
                      <a:srgbClr val="FFCCFF"/>
                    </a:solidFill>
                  </a:tcPr>
                </a:tc>
                <a:extLst>
                  <a:ext uri="{0D108BD9-81ED-4DB2-BD59-A6C34878D82A}">
                    <a16:rowId xmlns:a16="http://schemas.microsoft.com/office/drawing/2014/main" val="10010"/>
                  </a:ext>
                </a:extLst>
              </a:tr>
              <a:tr h="382727">
                <a:tc>
                  <a:txBody>
                    <a:bodyPr/>
                    <a:lstStyle/>
                    <a:p>
                      <a:pPr algn="ctr"/>
                      <a:r>
                        <a:t>Malformaciones congénitas</a:t>
                      </a:r>
                    </a:p>
                  </a:txBody>
                  <a:tcPr>
                    <a:solidFill>
                      <a:srgbClr val="FFCCFF"/>
                    </a:solidFill>
                  </a:tcPr>
                </a:tc>
                <a:tc>
                  <a:txBody>
                    <a:bodyPr/>
                    <a:lstStyle/>
                    <a:p>
                      <a:pPr algn="ctr"/>
                      <a:r>
                        <a:rPr dirty="0"/>
                        <a:t>4 %</a:t>
                      </a:r>
                    </a:p>
                  </a:txBody>
                  <a:tcPr>
                    <a:solidFill>
                      <a:srgbClr val="FFCCFF"/>
                    </a:solidFill>
                  </a:tcPr>
                </a:tc>
                <a:tc>
                  <a:txBody>
                    <a:bodyPr/>
                    <a:lstStyle/>
                    <a:p>
                      <a:pPr algn="ctr"/>
                      <a:r>
                        <a:rPr dirty="0"/>
                        <a:t>3.1 %</a:t>
                      </a:r>
                    </a:p>
                  </a:txBody>
                  <a:tcPr>
                    <a:solidFill>
                      <a:srgbClr val="FFCCFF"/>
                    </a:solidFill>
                  </a:tcPr>
                </a:tc>
                <a:extLst>
                  <a:ext uri="{0D108BD9-81ED-4DB2-BD59-A6C34878D82A}">
                    <a16:rowId xmlns:a16="http://schemas.microsoft.com/office/drawing/2014/main" val="10011"/>
                  </a:ext>
                </a:extLst>
              </a:tr>
            </a:tbl>
          </a:graphicData>
        </a:graphic>
      </p:graphicFrame>
      <p:sp>
        <p:nvSpPr>
          <p:cNvPr id="4" name="TextBox 3">
            <a:extLst>
              <a:ext uri="{FF2B5EF4-FFF2-40B4-BE49-F238E27FC236}">
                <a16:creationId xmlns:a16="http://schemas.microsoft.com/office/drawing/2014/main" id="{C5C2A308-09D8-CC63-B7A2-834740CB786D}"/>
              </a:ext>
            </a:extLst>
          </p:cNvPr>
          <p:cNvSpPr txBox="1"/>
          <p:nvPr/>
        </p:nvSpPr>
        <p:spPr>
          <a:xfrm>
            <a:off x="1247775" y="5726431"/>
            <a:ext cx="7727436" cy="538609"/>
          </a:xfrm>
          <a:prstGeom prst="rect">
            <a:avLst/>
          </a:prstGeom>
          <a:noFill/>
        </p:spPr>
        <p:txBody>
          <a:bodyPr wrap="none">
            <a:spAutoFit/>
          </a:bodyPr>
          <a:lstStyle/>
          <a:p>
            <a:pPr algn="l">
              <a:defRPr sz="1100">
                <a:solidFill>
                  <a:srgbClr val="505050"/>
                </a:solidFill>
              </a:defRPr>
            </a:pPr>
            <a:r>
              <a:rPr sz="1100" dirty="0"/>
              <a:t>Fuente: Transplant Pregnancy Registry International (TPRI) 2022 Report</a:t>
            </a:r>
          </a:p>
          <a:p>
            <a:r>
              <a:rPr dirty="0"/>
              <a:t>AASLD 2021: se </a:t>
            </a:r>
            <a:r>
              <a:rPr dirty="0" err="1"/>
              <a:t>necesitan</a:t>
            </a:r>
            <a:r>
              <a:rPr dirty="0"/>
              <a:t> </a:t>
            </a:r>
            <a:r>
              <a:rPr dirty="0" err="1"/>
              <a:t>más</a:t>
            </a:r>
            <a:r>
              <a:rPr dirty="0"/>
              <a:t> </a:t>
            </a:r>
            <a:r>
              <a:rPr dirty="0" err="1"/>
              <a:t>datos</a:t>
            </a:r>
            <a:r>
              <a:rPr dirty="0"/>
              <a:t> · EASL 2023: </a:t>
            </a:r>
            <a:r>
              <a:rPr dirty="0" err="1"/>
              <a:t>exposición</a:t>
            </a:r>
            <a:r>
              <a:rPr dirty="0"/>
              <a:t> </a:t>
            </a:r>
            <a:r>
              <a:rPr dirty="0" err="1"/>
              <a:t>paterna</a:t>
            </a:r>
            <a:r>
              <a:rPr dirty="0"/>
              <a:t> compatible</a:t>
            </a:r>
          </a:p>
        </p:txBody>
      </p:sp>
    </p:spTree>
    <p:extLst>
      <p:ext uri="{BB962C8B-B14F-4D97-AF65-F5344CB8AC3E}">
        <p14:creationId xmlns:p14="http://schemas.microsoft.com/office/powerpoint/2010/main" val="33630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613DF282-A02E-E973-A250-929249369FB1}"/>
              </a:ext>
            </a:extLst>
          </p:cNvPr>
          <p:cNvGraphicFramePr>
            <a:graphicFrameLocks noGrp="1"/>
          </p:cNvGraphicFramePr>
          <p:nvPr>
            <p:extLst>
              <p:ext uri="{D42A27DB-BD31-4B8C-83A1-F6EECF244321}">
                <p14:modId xmlns:p14="http://schemas.microsoft.com/office/powerpoint/2010/main" val="2150234096"/>
              </p:ext>
            </p:extLst>
          </p:nvPr>
        </p:nvGraphicFramePr>
        <p:xfrm>
          <a:off x="734292" y="1631236"/>
          <a:ext cx="10515600" cy="2834640"/>
        </p:xfrm>
        <a:graphic>
          <a:graphicData uri="http://schemas.openxmlformats.org/drawingml/2006/table">
            <a:tbl>
              <a:tblPr>
                <a:tableStyleId>{5DA37D80-6434-44D0-A028-1B22A696006F}</a:tableStyleId>
              </a:tblPr>
              <a:tblGrid>
                <a:gridCol w="3505200">
                  <a:extLst>
                    <a:ext uri="{9D8B030D-6E8A-4147-A177-3AD203B41FA5}">
                      <a16:colId xmlns:a16="http://schemas.microsoft.com/office/drawing/2014/main" val="1408805031"/>
                    </a:ext>
                  </a:extLst>
                </a:gridCol>
                <a:gridCol w="3505200">
                  <a:extLst>
                    <a:ext uri="{9D8B030D-6E8A-4147-A177-3AD203B41FA5}">
                      <a16:colId xmlns:a16="http://schemas.microsoft.com/office/drawing/2014/main" val="4031723138"/>
                    </a:ext>
                  </a:extLst>
                </a:gridCol>
                <a:gridCol w="3505200">
                  <a:extLst>
                    <a:ext uri="{9D8B030D-6E8A-4147-A177-3AD203B41FA5}">
                      <a16:colId xmlns:a16="http://schemas.microsoft.com/office/drawing/2014/main" val="426188967"/>
                    </a:ext>
                  </a:extLst>
                </a:gridCol>
              </a:tblGrid>
              <a:tr h="0">
                <a:tc>
                  <a:txBody>
                    <a:bodyPr/>
                    <a:lstStyle/>
                    <a:p>
                      <a:pPr>
                        <a:buNone/>
                      </a:pPr>
                      <a:r>
                        <a:rPr lang="es-ES" sz="2400" b="1" dirty="0"/>
                        <a:t>Resultado</a:t>
                      </a:r>
                      <a:endParaRPr lang="es-ES" sz="2400" dirty="0"/>
                    </a:p>
                  </a:txBody>
                  <a:tcPr anchor="ctr"/>
                </a:tc>
                <a:tc>
                  <a:txBody>
                    <a:bodyPr/>
                    <a:lstStyle/>
                    <a:p>
                      <a:pPr>
                        <a:buNone/>
                      </a:pPr>
                      <a:r>
                        <a:rPr lang="es-ES" sz="2400" b="1"/>
                        <a:t>Trasplante Renal (n=1367)</a:t>
                      </a:r>
                      <a:endParaRPr lang="es-ES" sz="2400"/>
                    </a:p>
                  </a:txBody>
                  <a:tcPr anchor="ctr"/>
                </a:tc>
                <a:tc>
                  <a:txBody>
                    <a:bodyPr/>
                    <a:lstStyle/>
                    <a:p>
                      <a:pPr>
                        <a:buNone/>
                      </a:pPr>
                      <a:r>
                        <a:rPr lang="es-ES" sz="2400" b="1"/>
                        <a:t>Trasplante Hepático (n=400)</a:t>
                      </a:r>
                      <a:endParaRPr lang="es-ES" sz="2400"/>
                    </a:p>
                  </a:txBody>
                  <a:tcPr anchor="ctr"/>
                </a:tc>
                <a:extLst>
                  <a:ext uri="{0D108BD9-81ED-4DB2-BD59-A6C34878D82A}">
                    <a16:rowId xmlns:a16="http://schemas.microsoft.com/office/drawing/2014/main" val="3303552853"/>
                  </a:ext>
                </a:extLst>
              </a:tr>
              <a:tr h="0">
                <a:tc>
                  <a:txBody>
                    <a:bodyPr/>
                    <a:lstStyle/>
                    <a:p>
                      <a:pPr>
                        <a:buNone/>
                      </a:pPr>
                      <a:r>
                        <a:rPr lang="es-ES" sz="2400" b="1"/>
                        <a:t>Rechazo durante el embarazo</a:t>
                      </a:r>
                      <a:endParaRPr lang="es-ES" sz="2400"/>
                    </a:p>
                  </a:txBody>
                  <a:tcPr anchor="ctr"/>
                </a:tc>
                <a:tc>
                  <a:txBody>
                    <a:bodyPr/>
                    <a:lstStyle/>
                    <a:p>
                      <a:pPr algn="ctr">
                        <a:buNone/>
                      </a:pPr>
                      <a:r>
                        <a:rPr lang="es-ES" sz="2400" dirty="0"/>
                        <a:t>3.0 %</a:t>
                      </a:r>
                    </a:p>
                  </a:txBody>
                  <a:tcPr anchor="ctr"/>
                </a:tc>
                <a:tc>
                  <a:txBody>
                    <a:bodyPr/>
                    <a:lstStyle/>
                    <a:p>
                      <a:pPr algn="ctr">
                        <a:buNone/>
                      </a:pPr>
                      <a:r>
                        <a:rPr lang="es-ES" sz="2400"/>
                        <a:t>5.0 %</a:t>
                      </a:r>
                    </a:p>
                  </a:txBody>
                  <a:tcPr anchor="ctr"/>
                </a:tc>
                <a:extLst>
                  <a:ext uri="{0D108BD9-81ED-4DB2-BD59-A6C34878D82A}">
                    <a16:rowId xmlns:a16="http://schemas.microsoft.com/office/drawing/2014/main" val="754086053"/>
                  </a:ext>
                </a:extLst>
              </a:tr>
              <a:tr h="0">
                <a:tc>
                  <a:txBody>
                    <a:bodyPr/>
                    <a:lstStyle/>
                    <a:p>
                      <a:pPr>
                        <a:buNone/>
                      </a:pPr>
                      <a:r>
                        <a:rPr lang="es-ES" sz="2400" b="1"/>
                        <a:t>Pérdida del injerto dentro de los 2 años posteriores al embarazo</a:t>
                      </a:r>
                      <a:endParaRPr lang="es-ES" sz="2400"/>
                    </a:p>
                  </a:txBody>
                  <a:tcPr anchor="ctr"/>
                </a:tc>
                <a:tc>
                  <a:txBody>
                    <a:bodyPr/>
                    <a:lstStyle/>
                    <a:p>
                      <a:pPr algn="ctr">
                        <a:buNone/>
                      </a:pPr>
                      <a:r>
                        <a:rPr lang="es-ES" sz="2400" dirty="0"/>
                        <a:t>5.5 %</a:t>
                      </a:r>
                    </a:p>
                  </a:txBody>
                  <a:tcPr anchor="ctr"/>
                </a:tc>
                <a:tc>
                  <a:txBody>
                    <a:bodyPr/>
                    <a:lstStyle/>
                    <a:p>
                      <a:pPr algn="ctr">
                        <a:buNone/>
                      </a:pPr>
                      <a:r>
                        <a:rPr lang="es-ES" sz="2400" dirty="0"/>
                        <a:t>2.6 %</a:t>
                      </a:r>
                    </a:p>
                  </a:txBody>
                  <a:tcPr anchor="ctr"/>
                </a:tc>
                <a:extLst>
                  <a:ext uri="{0D108BD9-81ED-4DB2-BD59-A6C34878D82A}">
                    <a16:rowId xmlns:a16="http://schemas.microsoft.com/office/drawing/2014/main" val="805104649"/>
                  </a:ext>
                </a:extLst>
              </a:tr>
            </a:tbl>
          </a:graphicData>
        </a:graphic>
      </p:graphicFrame>
      <p:sp>
        <p:nvSpPr>
          <p:cNvPr id="5" name="CuadroTexto 4">
            <a:extLst>
              <a:ext uri="{FF2B5EF4-FFF2-40B4-BE49-F238E27FC236}">
                <a16:creationId xmlns:a16="http://schemas.microsoft.com/office/drawing/2014/main" id="{B53E5BEC-B75D-7B7D-05EB-3721C8CEA0A7}"/>
              </a:ext>
            </a:extLst>
          </p:cNvPr>
          <p:cNvSpPr txBox="1"/>
          <p:nvPr/>
        </p:nvSpPr>
        <p:spPr>
          <a:xfrm>
            <a:off x="2748395" y="6339773"/>
            <a:ext cx="9443605" cy="369332"/>
          </a:xfrm>
          <a:prstGeom prst="rect">
            <a:avLst/>
          </a:prstGeom>
          <a:noFill/>
        </p:spPr>
        <p:txBody>
          <a:bodyPr wrap="square">
            <a:spAutoFit/>
          </a:bodyPr>
          <a:lstStyle/>
          <a:p>
            <a:r>
              <a:rPr lang="es-ES" dirty="0" err="1"/>
              <a:t>Transplant</a:t>
            </a:r>
            <a:r>
              <a:rPr lang="es-ES" dirty="0"/>
              <a:t> </a:t>
            </a:r>
            <a:r>
              <a:rPr lang="es-ES" dirty="0" err="1"/>
              <a:t>Pregnancy</a:t>
            </a:r>
            <a:r>
              <a:rPr lang="es-ES" dirty="0"/>
              <a:t> </a:t>
            </a:r>
            <a:r>
              <a:rPr lang="es-ES" dirty="0" err="1"/>
              <a:t>Registry</a:t>
            </a:r>
            <a:r>
              <a:rPr lang="es-ES" dirty="0"/>
              <a:t> International (TPRI), Informe Anual 2022.</a:t>
            </a:r>
          </a:p>
        </p:txBody>
      </p:sp>
      <p:sp>
        <p:nvSpPr>
          <p:cNvPr id="7" name="Título 6">
            <a:extLst>
              <a:ext uri="{FF2B5EF4-FFF2-40B4-BE49-F238E27FC236}">
                <a16:creationId xmlns:a16="http://schemas.microsoft.com/office/drawing/2014/main" id="{B45069B6-35EF-8EA4-A2A5-7D44A2787604}"/>
              </a:ext>
            </a:extLst>
          </p:cNvPr>
          <p:cNvSpPr>
            <a:spLocks noGrp="1"/>
          </p:cNvSpPr>
          <p:nvPr>
            <p:ph type="title"/>
          </p:nvPr>
        </p:nvSpPr>
        <p:spPr>
          <a:xfrm>
            <a:off x="619990" y="109135"/>
            <a:ext cx="11215255" cy="1325563"/>
          </a:xfrm>
        </p:spPr>
        <p:txBody>
          <a:bodyPr/>
          <a:lstStyle/>
          <a:p>
            <a:r>
              <a:rPr lang="es-ES" dirty="0"/>
              <a:t>Embarazo y Función del injerto en Trasplantados</a:t>
            </a:r>
          </a:p>
        </p:txBody>
      </p:sp>
      <p:pic>
        <p:nvPicPr>
          <p:cNvPr id="8" name="Imagen 7">
            <a:extLst>
              <a:ext uri="{FF2B5EF4-FFF2-40B4-BE49-F238E27FC236}">
                <a16:creationId xmlns:a16="http://schemas.microsoft.com/office/drawing/2014/main" id="{984E6731-B7D1-B91D-948B-E9ABF97F655F}"/>
              </a:ext>
            </a:extLst>
          </p:cNvPr>
          <p:cNvPicPr>
            <a:picLocks noChangeAspect="1"/>
          </p:cNvPicPr>
          <p:nvPr/>
        </p:nvPicPr>
        <p:blipFill>
          <a:blip r:embed="rId3"/>
          <a:srcRect l="3856" r="65290" b="50952"/>
          <a:stretch>
            <a:fillRect/>
          </a:stretch>
        </p:blipFill>
        <p:spPr>
          <a:xfrm>
            <a:off x="734292" y="4985008"/>
            <a:ext cx="3515591" cy="1022669"/>
          </a:xfrm>
          <a:prstGeom prst="rect">
            <a:avLst/>
          </a:prstGeom>
        </p:spPr>
      </p:pic>
    </p:spTree>
    <p:extLst>
      <p:ext uri="{BB962C8B-B14F-4D97-AF65-F5344CB8AC3E}">
        <p14:creationId xmlns:p14="http://schemas.microsoft.com/office/powerpoint/2010/main" val="285376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D2A4A-DC75-90C9-C3DD-EB852B6E2BE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CB475DA-9C44-8984-DC62-4C11E0581119}"/>
              </a:ext>
            </a:extLst>
          </p:cNvPr>
          <p:cNvSpPr>
            <a:spLocks noGrp="1"/>
          </p:cNvSpPr>
          <p:nvPr>
            <p:ph type="title"/>
          </p:nvPr>
        </p:nvSpPr>
        <p:spPr>
          <a:xfrm>
            <a:off x="561110" y="91590"/>
            <a:ext cx="11170226" cy="1325563"/>
          </a:xfrm>
        </p:spPr>
        <p:txBody>
          <a:bodyPr/>
          <a:lstStyle/>
          <a:p>
            <a:r>
              <a:rPr lang="es-ES" dirty="0"/>
              <a:t>Embarazo Postrasplante: Recomendaciones</a:t>
            </a:r>
          </a:p>
        </p:txBody>
      </p:sp>
      <p:sp>
        <p:nvSpPr>
          <p:cNvPr id="3" name="Marcador de contenido 2">
            <a:extLst>
              <a:ext uri="{FF2B5EF4-FFF2-40B4-BE49-F238E27FC236}">
                <a16:creationId xmlns:a16="http://schemas.microsoft.com/office/drawing/2014/main" id="{6E014F15-D08C-418E-4124-86E8AC1235B8}"/>
              </a:ext>
            </a:extLst>
          </p:cNvPr>
          <p:cNvSpPr>
            <a:spLocks noGrp="1"/>
          </p:cNvSpPr>
          <p:nvPr>
            <p:ph idx="1"/>
          </p:nvPr>
        </p:nvSpPr>
        <p:spPr>
          <a:xfrm>
            <a:off x="460664" y="1356232"/>
            <a:ext cx="10515600" cy="4351338"/>
          </a:xfrm>
        </p:spPr>
        <p:txBody>
          <a:bodyPr>
            <a:normAutofit/>
          </a:bodyPr>
          <a:lstStyle/>
          <a:p>
            <a:pPr>
              <a:lnSpc>
                <a:spcPct val="150000"/>
              </a:lnSpc>
            </a:pPr>
            <a:r>
              <a:rPr lang="es-ES" sz="3200" dirty="0"/>
              <a:t>Idealmente &gt; 1 año </a:t>
            </a:r>
            <a:r>
              <a:rPr lang="es-ES" sz="3200" dirty="0" err="1"/>
              <a:t>posTOH</a:t>
            </a:r>
            <a:r>
              <a:rPr lang="es-ES" sz="3200" dirty="0"/>
              <a:t> con función injerto estable</a:t>
            </a:r>
          </a:p>
          <a:p>
            <a:pPr lvl="1">
              <a:lnSpc>
                <a:spcPct val="150000"/>
              </a:lnSpc>
              <a:buFont typeface="Courier New" panose="02070309020205020404" pitchFamily="49" charset="0"/>
              <a:buChar char="o"/>
            </a:pPr>
            <a:r>
              <a:rPr lang="es-ES" dirty="0"/>
              <a:t>Menor dosis inmunosupresión</a:t>
            </a:r>
          </a:p>
          <a:p>
            <a:pPr lvl="1">
              <a:lnSpc>
                <a:spcPct val="150000"/>
              </a:lnSpc>
              <a:buFont typeface="Courier New" panose="02070309020205020404" pitchFamily="49" charset="0"/>
              <a:buChar char="o"/>
            </a:pPr>
            <a:r>
              <a:rPr lang="es-ES" dirty="0"/>
              <a:t>Menor complicaciones infecciosas</a:t>
            </a:r>
          </a:p>
          <a:p>
            <a:pPr lvl="1">
              <a:lnSpc>
                <a:spcPct val="150000"/>
              </a:lnSpc>
              <a:buFont typeface="Courier New" panose="02070309020205020404" pitchFamily="49" charset="0"/>
              <a:buChar char="o"/>
            </a:pPr>
            <a:r>
              <a:rPr lang="es-ES" dirty="0"/>
              <a:t>Suficiente tiempo para ajustes de la INMUNOSUPRESION Y VALORAR ESTABILIDAD de función del injerto con el nuevo régimen</a:t>
            </a:r>
          </a:p>
        </p:txBody>
      </p:sp>
      <p:pic>
        <p:nvPicPr>
          <p:cNvPr id="5" name="Imagen 4">
            <a:extLst>
              <a:ext uri="{FF2B5EF4-FFF2-40B4-BE49-F238E27FC236}">
                <a16:creationId xmlns:a16="http://schemas.microsoft.com/office/drawing/2014/main" id="{08CE20FA-3772-EFFA-17CE-0E5EBBE6B34C}"/>
              </a:ext>
            </a:extLst>
          </p:cNvPr>
          <p:cNvPicPr>
            <a:picLocks noChangeAspect="1"/>
          </p:cNvPicPr>
          <p:nvPr/>
        </p:nvPicPr>
        <p:blipFill>
          <a:blip r:embed="rId3"/>
          <a:stretch>
            <a:fillRect/>
          </a:stretch>
        </p:blipFill>
        <p:spPr>
          <a:xfrm>
            <a:off x="1311922" y="5265352"/>
            <a:ext cx="2143904" cy="1124225"/>
          </a:xfrm>
          <a:prstGeom prst="rect">
            <a:avLst/>
          </a:prstGeom>
        </p:spPr>
      </p:pic>
      <p:pic>
        <p:nvPicPr>
          <p:cNvPr id="6" name="Imagen 5">
            <a:extLst>
              <a:ext uri="{FF2B5EF4-FFF2-40B4-BE49-F238E27FC236}">
                <a16:creationId xmlns:a16="http://schemas.microsoft.com/office/drawing/2014/main" id="{0CE3160C-FB1F-01B9-628F-F4093B1D4745}"/>
              </a:ext>
            </a:extLst>
          </p:cNvPr>
          <p:cNvPicPr>
            <a:picLocks noChangeAspect="1"/>
          </p:cNvPicPr>
          <p:nvPr/>
        </p:nvPicPr>
        <p:blipFill>
          <a:blip r:embed="rId4"/>
          <a:stretch>
            <a:fillRect/>
          </a:stretch>
        </p:blipFill>
        <p:spPr>
          <a:xfrm>
            <a:off x="3538105" y="5501768"/>
            <a:ext cx="1311893" cy="534167"/>
          </a:xfrm>
          <a:prstGeom prst="rect">
            <a:avLst/>
          </a:prstGeom>
        </p:spPr>
      </p:pic>
      <p:pic>
        <p:nvPicPr>
          <p:cNvPr id="7" name="Imagen 6">
            <a:extLst>
              <a:ext uri="{FF2B5EF4-FFF2-40B4-BE49-F238E27FC236}">
                <a16:creationId xmlns:a16="http://schemas.microsoft.com/office/drawing/2014/main" id="{5E32C401-9AB4-4D6F-7966-5EB720614D39}"/>
              </a:ext>
            </a:extLst>
          </p:cNvPr>
          <p:cNvPicPr>
            <a:picLocks noChangeAspect="1"/>
          </p:cNvPicPr>
          <p:nvPr/>
        </p:nvPicPr>
        <p:blipFill>
          <a:blip r:embed="rId5"/>
          <a:stretch>
            <a:fillRect/>
          </a:stretch>
        </p:blipFill>
        <p:spPr>
          <a:xfrm>
            <a:off x="5290681" y="5494577"/>
            <a:ext cx="1082716" cy="541358"/>
          </a:xfrm>
          <a:prstGeom prst="rect">
            <a:avLst/>
          </a:prstGeom>
        </p:spPr>
      </p:pic>
      <p:pic>
        <p:nvPicPr>
          <p:cNvPr id="8" name="Imagen 7">
            <a:extLst>
              <a:ext uri="{FF2B5EF4-FFF2-40B4-BE49-F238E27FC236}">
                <a16:creationId xmlns:a16="http://schemas.microsoft.com/office/drawing/2014/main" id="{D1626282-8171-4D18-EA95-40EAD0F1368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575169" y="2249307"/>
            <a:ext cx="3515949" cy="3515949"/>
          </a:xfrm>
          <a:prstGeom prst="rect">
            <a:avLst/>
          </a:prstGeom>
        </p:spPr>
      </p:pic>
    </p:spTree>
    <p:extLst>
      <p:ext uri="{BB962C8B-B14F-4D97-AF65-F5344CB8AC3E}">
        <p14:creationId xmlns:p14="http://schemas.microsoft.com/office/powerpoint/2010/main" val="159645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3CB2559-B5B7-DD59-6424-2556DB9941E0}"/>
              </a:ext>
            </a:extLst>
          </p:cNvPr>
          <p:cNvPicPr>
            <a:picLocks noChangeAspect="1"/>
          </p:cNvPicPr>
          <p:nvPr/>
        </p:nvPicPr>
        <p:blipFill>
          <a:blip r:embed="rId3"/>
          <a:stretch>
            <a:fillRect/>
          </a:stretch>
        </p:blipFill>
        <p:spPr>
          <a:xfrm>
            <a:off x="1672936" y="1744285"/>
            <a:ext cx="9033164" cy="3839095"/>
          </a:xfrm>
          <a:prstGeom prst="rect">
            <a:avLst/>
          </a:prstGeom>
        </p:spPr>
      </p:pic>
      <p:sp>
        <p:nvSpPr>
          <p:cNvPr id="4" name="Título 3">
            <a:extLst>
              <a:ext uri="{FF2B5EF4-FFF2-40B4-BE49-F238E27FC236}">
                <a16:creationId xmlns:a16="http://schemas.microsoft.com/office/drawing/2014/main" id="{2D5BEB39-EA55-6127-77C6-1467A7080147}"/>
              </a:ext>
            </a:extLst>
          </p:cNvPr>
          <p:cNvSpPr>
            <a:spLocks noGrp="1"/>
          </p:cNvSpPr>
          <p:nvPr>
            <p:ph type="title"/>
          </p:nvPr>
        </p:nvSpPr>
        <p:spPr>
          <a:xfrm>
            <a:off x="838200" y="365125"/>
            <a:ext cx="10515600" cy="933739"/>
          </a:xfrm>
        </p:spPr>
        <p:txBody>
          <a:bodyPr/>
          <a:lstStyle/>
          <a:p>
            <a:pPr algn="ctr"/>
            <a:r>
              <a:rPr lang="es-ES" dirty="0"/>
              <a:t>Lactancia tras el trasplante</a:t>
            </a:r>
          </a:p>
        </p:txBody>
      </p:sp>
    </p:spTree>
    <p:extLst>
      <p:ext uri="{BB962C8B-B14F-4D97-AF65-F5344CB8AC3E}">
        <p14:creationId xmlns:p14="http://schemas.microsoft.com/office/powerpoint/2010/main" val="408655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AA5AF5A-27F7-1D57-C815-9E06213ED1B3}"/>
              </a:ext>
            </a:extLst>
          </p:cNvPr>
          <p:cNvPicPr>
            <a:picLocks noChangeAspect="1"/>
          </p:cNvPicPr>
          <p:nvPr/>
        </p:nvPicPr>
        <p:blipFill>
          <a:blip r:embed="rId3"/>
          <a:stretch>
            <a:fillRect/>
          </a:stretch>
        </p:blipFill>
        <p:spPr>
          <a:xfrm>
            <a:off x="4727862" y="1465522"/>
            <a:ext cx="7034647" cy="4396654"/>
          </a:xfrm>
          <a:prstGeom prst="rect">
            <a:avLst/>
          </a:prstGeom>
          <a:ln w="19050">
            <a:solidFill>
              <a:schemeClr val="tx1"/>
            </a:solidFill>
          </a:ln>
        </p:spPr>
      </p:pic>
      <p:sp>
        <p:nvSpPr>
          <p:cNvPr id="2" name="Title 1"/>
          <p:cNvSpPr>
            <a:spLocks noGrp="1"/>
          </p:cNvSpPr>
          <p:nvPr>
            <p:ph type="title"/>
          </p:nvPr>
        </p:nvSpPr>
        <p:spPr>
          <a:xfrm>
            <a:off x="1700708" y="45077"/>
            <a:ext cx="8763127" cy="1157185"/>
          </a:xfrm>
        </p:spPr>
        <p:txBody>
          <a:bodyPr>
            <a:normAutofit/>
          </a:bodyPr>
          <a:lstStyle/>
          <a:p>
            <a:pPr algn="ctr">
              <a:lnSpc>
                <a:spcPct val="100000"/>
              </a:lnSpc>
              <a:spcAft>
                <a:spcPts val="600"/>
              </a:spcAft>
            </a:pPr>
            <a:r>
              <a:rPr sz="2800" dirty="0" err="1">
                <a:solidFill>
                  <a:schemeClr val="accent1">
                    <a:lumMod val="50000"/>
                  </a:schemeClr>
                </a:solidFill>
              </a:rPr>
              <a:t>Tendencias</a:t>
            </a:r>
            <a:r>
              <a:rPr sz="2800" dirty="0">
                <a:solidFill>
                  <a:schemeClr val="accent1">
                    <a:lumMod val="50000"/>
                  </a:schemeClr>
                </a:solidFill>
              </a:rPr>
              <a:t> de </a:t>
            </a:r>
            <a:r>
              <a:rPr sz="2800" dirty="0" err="1">
                <a:solidFill>
                  <a:schemeClr val="accent1">
                    <a:lumMod val="50000"/>
                  </a:schemeClr>
                </a:solidFill>
              </a:rPr>
              <a:t>Lactancia</a:t>
            </a:r>
            <a:r>
              <a:rPr sz="2800" dirty="0">
                <a:solidFill>
                  <a:schemeClr val="accent1">
                    <a:lumMod val="50000"/>
                  </a:schemeClr>
                </a:solidFill>
              </a:rPr>
              <a:t> Materna </a:t>
            </a:r>
            <a:r>
              <a:rPr sz="2800" dirty="0" err="1">
                <a:solidFill>
                  <a:schemeClr val="accent1">
                    <a:lumMod val="50000"/>
                  </a:schemeClr>
                </a:solidFill>
              </a:rPr>
              <a:t>en</a:t>
            </a:r>
            <a:r>
              <a:rPr sz="2800" dirty="0">
                <a:solidFill>
                  <a:schemeClr val="accent1">
                    <a:lumMod val="50000"/>
                  </a:schemeClr>
                </a:solidFill>
              </a:rPr>
              <a:t> </a:t>
            </a:r>
            <a:r>
              <a:rPr sz="2800" dirty="0" err="1">
                <a:solidFill>
                  <a:schemeClr val="accent1">
                    <a:lumMod val="50000"/>
                  </a:schemeClr>
                </a:solidFill>
              </a:rPr>
              <a:t>Receptoras</a:t>
            </a:r>
            <a:r>
              <a:rPr sz="2800" dirty="0">
                <a:solidFill>
                  <a:schemeClr val="accent1">
                    <a:lumMod val="50000"/>
                  </a:schemeClr>
                </a:solidFill>
              </a:rPr>
              <a:t> de </a:t>
            </a:r>
            <a:r>
              <a:rPr sz="2800" dirty="0" err="1">
                <a:solidFill>
                  <a:schemeClr val="accent1">
                    <a:lumMod val="50000"/>
                  </a:schemeClr>
                </a:solidFill>
              </a:rPr>
              <a:t>Trasplante</a:t>
            </a:r>
            <a:r>
              <a:rPr sz="2800" dirty="0">
                <a:solidFill>
                  <a:schemeClr val="accent1">
                    <a:lumMod val="50000"/>
                  </a:schemeClr>
                </a:solidFill>
              </a:rPr>
              <a:t> de </a:t>
            </a:r>
            <a:r>
              <a:rPr sz="2800" dirty="0" err="1">
                <a:solidFill>
                  <a:schemeClr val="accent1">
                    <a:lumMod val="50000"/>
                  </a:schemeClr>
                </a:solidFill>
              </a:rPr>
              <a:t>Órganos</a:t>
            </a:r>
            <a:r>
              <a:rPr sz="2800" dirty="0">
                <a:solidFill>
                  <a:schemeClr val="accent1">
                    <a:lumMod val="50000"/>
                  </a:schemeClr>
                </a:solidFill>
              </a:rPr>
              <a:t> </a:t>
            </a:r>
            <a:r>
              <a:rPr sz="2800" dirty="0" err="1">
                <a:solidFill>
                  <a:schemeClr val="accent1">
                    <a:lumMod val="50000"/>
                  </a:schemeClr>
                </a:solidFill>
              </a:rPr>
              <a:t>Sólidos</a:t>
            </a:r>
            <a:endParaRPr sz="2800" dirty="0">
              <a:solidFill>
                <a:schemeClr val="accent1">
                  <a:lumMod val="50000"/>
                </a:schemeClr>
              </a:solidFill>
            </a:endParaRPr>
          </a:p>
        </p:txBody>
      </p:sp>
      <p:sp>
        <p:nvSpPr>
          <p:cNvPr id="3" name="TextBox 2"/>
          <p:cNvSpPr txBox="1"/>
          <p:nvPr/>
        </p:nvSpPr>
        <p:spPr>
          <a:xfrm>
            <a:off x="284017" y="1343580"/>
            <a:ext cx="4030270" cy="5149295"/>
          </a:xfrm>
          <a:prstGeom prst="rect">
            <a:avLst/>
          </a:prstGeom>
          <a:noFill/>
        </p:spPr>
        <p:txBody>
          <a:bodyPr wrap="square">
            <a:spAutoFit/>
          </a:bodyPr>
          <a:lstStyle/>
          <a:p>
            <a:pPr>
              <a:lnSpc>
                <a:spcPct val="150000"/>
              </a:lnSpc>
              <a:spcAft>
                <a:spcPts val="500"/>
              </a:spcAft>
              <a:defRPr sz="1600"/>
            </a:pPr>
            <a:r>
              <a:rPr sz="2400" dirty="0"/>
              <a:t>• En </a:t>
            </a:r>
            <a:r>
              <a:rPr sz="2400" dirty="0" err="1"/>
              <a:t>los</a:t>
            </a:r>
            <a:r>
              <a:rPr sz="2400" dirty="0"/>
              <a:t> </a:t>
            </a:r>
            <a:r>
              <a:rPr sz="2400" dirty="0" err="1"/>
              <a:t>primeros</a:t>
            </a:r>
            <a:r>
              <a:rPr sz="2400" dirty="0"/>
              <a:t> </a:t>
            </a:r>
            <a:r>
              <a:rPr sz="2400" dirty="0" err="1"/>
              <a:t>años</a:t>
            </a:r>
            <a:r>
              <a:rPr sz="2400" dirty="0"/>
              <a:t>, </a:t>
            </a:r>
            <a:r>
              <a:rPr sz="2400" dirty="0" err="1"/>
              <a:t>menos</a:t>
            </a:r>
            <a:r>
              <a:rPr sz="2400" dirty="0"/>
              <a:t> del 30% de las </a:t>
            </a:r>
            <a:r>
              <a:rPr sz="2400" dirty="0" err="1"/>
              <a:t>mujeres</a:t>
            </a:r>
            <a:r>
              <a:rPr sz="2400" dirty="0"/>
              <a:t> </a:t>
            </a:r>
            <a:r>
              <a:rPr sz="2400" dirty="0" err="1"/>
              <a:t>trasplantadas</a:t>
            </a:r>
            <a:r>
              <a:rPr sz="2400" dirty="0"/>
              <a:t> </a:t>
            </a:r>
            <a:r>
              <a:rPr sz="2400" dirty="0" err="1"/>
              <a:t>amamantaban</a:t>
            </a:r>
            <a:r>
              <a:rPr sz="2400" dirty="0"/>
              <a:t>.</a:t>
            </a:r>
          </a:p>
          <a:p>
            <a:pPr>
              <a:lnSpc>
                <a:spcPct val="150000"/>
              </a:lnSpc>
              <a:spcAft>
                <a:spcPts val="500"/>
              </a:spcAft>
              <a:defRPr sz="1600"/>
            </a:pPr>
            <a:r>
              <a:rPr sz="2400" dirty="0"/>
              <a:t>• </a:t>
            </a:r>
            <a:r>
              <a:rPr sz="2400" dirty="0" err="1"/>
              <a:t>Desde</a:t>
            </a:r>
            <a:r>
              <a:rPr sz="2400" dirty="0"/>
              <a:t> 2012, la </a:t>
            </a:r>
            <a:r>
              <a:rPr sz="2400" dirty="0" err="1"/>
              <a:t>proporción</a:t>
            </a:r>
            <a:r>
              <a:rPr sz="2400" dirty="0"/>
              <a:t> </a:t>
            </a:r>
            <a:r>
              <a:rPr sz="2400" dirty="0" err="1"/>
              <a:t>aumentó</a:t>
            </a:r>
            <a:r>
              <a:rPr sz="2400" dirty="0"/>
              <a:t> de forma </a:t>
            </a:r>
            <a:r>
              <a:rPr sz="2400" dirty="0" err="1"/>
              <a:t>constante</a:t>
            </a:r>
            <a:r>
              <a:rPr sz="2400" dirty="0"/>
              <a:t>.</a:t>
            </a:r>
          </a:p>
          <a:p>
            <a:pPr>
              <a:lnSpc>
                <a:spcPct val="150000"/>
              </a:lnSpc>
              <a:spcAft>
                <a:spcPts val="500"/>
              </a:spcAft>
              <a:defRPr sz="1600"/>
            </a:pPr>
            <a:r>
              <a:rPr sz="2400" dirty="0"/>
              <a:t>• En </a:t>
            </a:r>
            <a:r>
              <a:rPr sz="2400" dirty="0" err="1"/>
              <a:t>el</a:t>
            </a:r>
            <a:r>
              <a:rPr sz="2400" dirty="0"/>
              <a:t> </a:t>
            </a:r>
            <a:r>
              <a:rPr sz="2400" dirty="0" err="1"/>
              <a:t>periodo</a:t>
            </a:r>
            <a:r>
              <a:rPr sz="2400" dirty="0"/>
              <a:t> 2018–2022, </a:t>
            </a:r>
            <a:r>
              <a:rPr sz="2400" dirty="0" err="1"/>
              <a:t>más</a:t>
            </a:r>
            <a:r>
              <a:rPr sz="2400" dirty="0"/>
              <a:t> del 70–80% de </a:t>
            </a:r>
            <a:r>
              <a:rPr sz="2400" dirty="0" err="1"/>
              <a:t>los</a:t>
            </a:r>
            <a:r>
              <a:rPr sz="2400" dirty="0"/>
              <a:t> </a:t>
            </a:r>
            <a:r>
              <a:rPr sz="2400" dirty="0" err="1"/>
              <a:t>nacidos</a:t>
            </a:r>
            <a:r>
              <a:rPr sz="2400" dirty="0"/>
              <a:t> </a:t>
            </a:r>
            <a:r>
              <a:rPr sz="2400" dirty="0" err="1"/>
              <a:t>vivos</a:t>
            </a:r>
            <a:r>
              <a:rPr sz="2400" dirty="0"/>
              <a:t> </a:t>
            </a:r>
            <a:r>
              <a:rPr sz="2400" dirty="0" err="1"/>
              <a:t>recibieron</a:t>
            </a:r>
            <a:r>
              <a:rPr sz="2400" dirty="0"/>
              <a:t> </a:t>
            </a:r>
            <a:r>
              <a:rPr sz="2400" dirty="0" err="1"/>
              <a:t>lactancia</a:t>
            </a:r>
            <a:r>
              <a:rPr sz="2400" dirty="0"/>
              <a:t> </a:t>
            </a:r>
            <a:r>
              <a:rPr sz="2400" dirty="0" err="1"/>
              <a:t>materna</a:t>
            </a:r>
            <a:r>
              <a:rPr sz="2400" dirty="0"/>
              <a:t>.</a:t>
            </a:r>
          </a:p>
        </p:txBody>
      </p:sp>
      <p:sp>
        <p:nvSpPr>
          <p:cNvPr id="4" name="TextBox 3"/>
          <p:cNvSpPr txBox="1"/>
          <p:nvPr/>
        </p:nvSpPr>
        <p:spPr>
          <a:xfrm>
            <a:off x="2065730" y="6492875"/>
            <a:ext cx="4030270" cy="261610"/>
          </a:xfrm>
          <a:prstGeom prst="rect">
            <a:avLst/>
          </a:prstGeom>
          <a:noFill/>
        </p:spPr>
        <p:txBody>
          <a:bodyPr wrap="none">
            <a:spAutoFit/>
          </a:bodyPr>
          <a:lstStyle/>
          <a:p>
            <a:pPr algn="l">
              <a:defRPr sz="1100">
                <a:solidFill>
                  <a:srgbClr val="646464"/>
                </a:solidFill>
              </a:defRPr>
            </a:pPr>
            <a:r>
              <a:rPr sz="1100" dirty="0"/>
              <a:t>Fuente: TPRI Annual Report 2022 · </a:t>
            </a:r>
            <a:r>
              <a:rPr sz="1100" dirty="0" err="1"/>
              <a:t>Adaptado</a:t>
            </a:r>
            <a:r>
              <a:rPr sz="1100" dirty="0"/>
              <a:t> y </a:t>
            </a:r>
            <a:r>
              <a:rPr sz="1100" dirty="0" err="1"/>
              <a:t>traducido</a:t>
            </a:r>
            <a:r>
              <a:rPr sz="1100" dirty="0"/>
              <a:t> al </a:t>
            </a:r>
            <a:r>
              <a:rPr sz="1100" dirty="0" err="1"/>
              <a:t>español</a:t>
            </a:r>
            <a:endParaRPr sz="1100" dirty="0"/>
          </a:p>
        </p:txBody>
      </p:sp>
      <p:sp>
        <p:nvSpPr>
          <p:cNvPr id="6" name="CuadroTexto 5">
            <a:extLst>
              <a:ext uri="{FF2B5EF4-FFF2-40B4-BE49-F238E27FC236}">
                <a16:creationId xmlns:a16="http://schemas.microsoft.com/office/drawing/2014/main" id="{1993FD5B-124A-FA17-1ABE-40A63E4FFB0E}"/>
              </a:ext>
            </a:extLst>
          </p:cNvPr>
          <p:cNvSpPr txBox="1"/>
          <p:nvPr/>
        </p:nvSpPr>
        <p:spPr>
          <a:xfrm>
            <a:off x="3314701" y="2967335"/>
            <a:ext cx="4343400" cy="923330"/>
          </a:xfrm>
          <a:prstGeom prst="rect">
            <a:avLst/>
          </a:prstGeom>
          <a:solidFill>
            <a:schemeClr val="accent4">
              <a:lumMod val="20000"/>
              <a:lumOff val="80000"/>
            </a:schemeClr>
          </a:solidFill>
          <a:ln w="28575"/>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a:t>El incremento refleja la creciente evidencia sobre la seguridad de lactancia materna en pacientes trasplantadas, avalada por SSCC</a:t>
            </a:r>
          </a:p>
        </p:txBody>
      </p:sp>
      <p:pic>
        <p:nvPicPr>
          <p:cNvPr id="7" name="Imagen 6">
            <a:extLst>
              <a:ext uri="{FF2B5EF4-FFF2-40B4-BE49-F238E27FC236}">
                <a16:creationId xmlns:a16="http://schemas.microsoft.com/office/drawing/2014/main" id="{332A3323-75A2-A26B-40FF-3D7BA1E84C37}"/>
              </a:ext>
            </a:extLst>
          </p:cNvPr>
          <p:cNvPicPr>
            <a:picLocks noChangeAspect="1"/>
          </p:cNvPicPr>
          <p:nvPr/>
        </p:nvPicPr>
        <p:blipFill>
          <a:blip r:embed="rId4">
            <a:clrChange>
              <a:clrFrom>
                <a:srgbClr val="FFFFFF"/>
              </a:clrFrom>
              <a:clrTo>
                <a:srgbClr val="FFFFFF">
                  <a:alpha val="0"/>
                </a:srgbClr>
              </a:clrTo>
            </a:clrChange>
          </a:blip>
          <a:srcRect t="25263" b="17659"/>
          <a:stretch>
            <a:fillRect/>
          </a:stretch>
        </p:blipFill>
        <p:spPr>
          <a:xfrm>
            <a:off x="6049398" y="6125436"/>
            <a:ext cx="1784645" cy="534167"/>
          </a:xfrm>
          <a:prstGeom prst="rect">
            <a:avLst/>
          </a:prstGeom>
        </p:spPr>
      </p:pic>
      <p:pic>
        <p:nvPicPr>
          <p:cNvPr id="8" name="Imagen 7">
            <a:extLst>
              <a:ext uri="{FF2B5EF4-FFF2-40B4-BE49-F238E27FC236}">
                <a16:creationId xmlns:a16="http://schemas.microsoft.com/office/drawing/2014/main" id="{3BFF01D6-A69D-690C-4FFE-C7F44138B700}"/>
              </a:ext>
            </a:extLst>
          </p:cNvPr>
          <p:cNvPicPr>
            <a:picLocks noChangeAspect="1"/>
          </p:cNvPicPr>
          <p:nvPr/>
        </p:nvPicPr>
        <p:blipFill>
          <a:blip r:embed="rId5"/>
          <a:stretch>
            <a:fillRect/>
          </a:stretch>
        </p:blipFill>
        <p:spPr>
          <a:xfrm>
            <a:off x="7877713" y="6113350"/>
            <a:ext cx="1169431" cy="476160"/>
          </a:xfrm>
          <a:prstGeom prst="rect">
            <a:avLst/>
          </a:prstGeom>
        </p:spPr>
      </p:pic>
      <p:pic>
        <p:nvPicPr>
          <p:cNvPr id="9" name="Imagen 8">
            <a:extLst>
              <a:ext uri="{FF2B5EF4-FFF2-40B4-BE49-F238E27FC236}">
                <a16:creationId xmlns:a16="http://schemas.microsoft.com/office/drawing/2014/main" id="{DF1C8DB7-AE42-545C-0C49-1485D4470D04}"/>
              </a:ext>
            </a:extLst>
          </p:cNvPr>
          <p:cNvPicPr>
            <a:picLocks noChangeAspect="1"/>
          </p:cNvPicPr>
          <p:nvPr/>
        </p:nvPicPr>
        <p:blipFill>
          <a:blip r:embed="rId6"/>
          <a:stretch>
            <a:fillRect/>
          </a:stretch>
        </p:blipFill>
        <p:spPr>
          <a:xfrm>
            <a:off x="9195954" y="6090790"/>
            <a:ext cx="997439" cy="498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1CFCF5A-7563-29EE-943C-380DA78349A8}"/>
              </a:ext>
            </a:extLst>
          </p:cNvPr>
          <p:cNvPicPr>
            <a:picLocks noChangeAspect="1"/>
          </p:cNvPicPr>
          <p:nvPr/>
        </p:nvPicPr>
        <p:blipFill>
          <a:blip r:embed="rId3"/>
          <a:stretch>
            <a:fillRect/>
          </a:stretch>
        </p:blipFill>
        <p:spPr>
          <a:xfrm>
            <a:off x="500003" y="169191"/>
            <a:ext cx="8327330" cy="5898234"/>
          </a:xfrm>
          <a:prstGeom prst="rect">
            <a:avLst/>
          </a:prstGeom>
        </p:spPr>
      </p:pic>
      <p:pic>
        <p:nvPicPr>
          <p:cNvPr id="5" name="Imagen 4">
            <a:extLst>
              <a:ext uri="{FF2B5EF4-FFF2-40B4-BE49-F238E27FC236}">
                <a16:creationId xmlns:a16="http://schemas.microsoft.com/office/drawing/2014/main" id="{A7429F08-A5B2-284B-2577-7146F9D7B1D9}"/>
              </a:ext>
            </a:extLst>
          </p:cNvPr>
          <p:cNvPicPr>
            <a:picLocks noChangeAspect="1"/>
          </p:cNvPicPr>
          <p:nvPr/>
        </p:nvPicPr>
        <p:blipFill>
          <a:blip r:embed="rId4"/>
          <a:stretch>
            <a:fillRect/>
          </a:stretch>
        </p:blipFill>
        <p:spPr>
          <a:xfrm>
            <a:off x="2773101" y="1983778"/>
            <a:ext cx="3135863" cy="3577090"/>
          </a:xfrm>
          <a:prstGeom prst="rect">
            <a:avLst/>
          </a:prstGeom>
        </p:spPr>
      </p:pic>
      <p:pic>
        <p:nvPicPr>
          <p:cNvPr id="7" name="Imagen 6">
            <a:extLst>
              <a:ext uri="{FF2B5EF4-FFF2-40B4-BE49-F238E27FC236}">
                <a16:creationId xmlns:a16="http://schemas.microsoft.com/office/drawing/2014/main" id="{21CE43CD-DD5E-03DB-612D-81632FCF7A2D}"/>
              </a:ext>
            </a:extLst>
          </p:cNvPr>
          <p:cNvPicPr>
            <a:picLocks noChangeAspect="1"/>
          </p:cNvPicPr>
          <p:nvPr/>
        </p:nvPicPr>
        <p:blipFill>
          <a:blip r:embed="rId5"/>
          <a:stretch>
            <a:fillRect/>
          </a:stretch>
        </p:blipFill>
        <p:spPr>
          <a:xfrm>
            <a:off x="6956844" y="790575"/>
            <a:ext cx="4735153" cy="5476875"/>
          </a:xfrm>
          <a:prstGeom prst="rect">
            <a:avLst/>
          </a:prstGeom>
        </p:spPr>
      </p:pic>
      <p:sp>
        <p:nvSpPr>
          <p:cNvPr id="4" name="CuadroTexto 3">
            <a:extLst>
              <a:ext uri="{FF2B5EF4-FFF2-40B4-BE49-F238E27FC236}">
                <a16:creationId xmlns:a16="http://schemas.microsoft.com/office/drawing/2014/main" id="{9645E345-9EDB-C0DF-4C80-1BD346F3857F}"/>
              </a:ext>
            </a:extLst>
          </p:cNvPr>
          <p:cNvSpPr txBox="1"/>
          <p:nvPr/>
        </p:nvSpPr>
        <p:spPr>
          <a:xfrm>
            <a:off x="2903394" y="6336062"/>
            <a:ext cx="6385212" cy="400110"/>
          </a:xfrm>
          <a:prstGeom prst="rect">
            <a:avLst/>
          </a:prstGeom>
          <a:noFill/>
        </p:spPr>
        <p:txBody>
          <a:bodyPr wrap="square">
            <a:spAutoFit/>
          </a:bodyPr>
          <a:lstStyle/>
          <a:p>
            <a:r>
              <a:rPr lang="es-ES" sz="2000" dirty="0">
                <a:solidFill>
                  <a:schemeClr val="accent1">
                    <a:lumMod val="50000"/>
                  </a:schemeClr>
                </a:solidFill>
              </a:rPr>
              <a:t>https://www.ncbi.nlm.nih.gov/books/NBK501922/</a:t>
            </a:r>
          </a:p>
        </p:txBody>
      </p:sp>
    </p:spTree>
    <p:extLst>
      <p:ext uri="{BB962C8B-B14F-4D97-AF65-F5344CB8AC3E}">
        <p14:creationId xmlns:p14="http://schemas.microsoft.com/office/powerpoint/2010/main" val="225580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95915-351C-3E38-7442-52C72AEBFD09}"/>
            </a:ext>
          </a:extLst>
        </p:cNvPr>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2B1A67A7-C066-AC04-0040-0CBC819FAC0A}"/>
              </a:ext>
            </a:extLst>
          </p:cNvPr>
          <p:cNvGraphicFramePr>
            <a:graphicFrameLocks noGrp="1"/>
          </p:cNvGraphicFramePr>
          <p:nvPr>
            <p:extLst>
              <p:ext uri="{D42A27DB-BD31-4B8C-83A1-F6EECF244321}">
                <p14:modId xmlns:p14="http://schemas.microsoft.com/office/powerpoint/2010/main" val="457437213"/>
              </p:ext>
            </p:extLst>
          </p:nvPr>
        </p:nvGraphicFramePr>
        <p:xfrm>
          <a:off x="1492827" y="948691"/>
          <a:ext cx="9058275" cy="4960618"/>
        </p:xfrm>
        <a:graphic>
          <a:graphicData uri="http://schemas.openxmlformats.org/drawingml/2006/table">
            <a:tbl>
              <a:tblPr firstRow="1" bandRow="1">
                <a:tableStyleId>{5C22544A-7EE6-4342-B048-85BDC9FD1C3A}</a:tableStyleId>
              </a:tblPr>
              <a:tblGrid>
                <a:gridCol w="3162300">
                  <a:extLst>
                    <a:ext uri="{9D8B030D-6E8A-4147-A177-3AD203B41FA5}">
                      <a16:colId xmlns:a16="http://schemas.microsoft.com/office/drawing/2014/main" val="20000"/>
                    </a:ext>
                  </a:extLst>
                </a:gridCol>
                <a:gridCol w="2876550">
                  <a:extLst>
                    <a:ext uri="{9D8B030D-6E8A-4147-A177-3AD203B41FA5}">
                      <a16:colId xmlns:a16="http://schemas.microsoft.com/office/drawing/2014/main" val="20001"/>
                    </a:ext>
                  </a:extLst>
                </a:gridCol>
                <a:gridCol w="3019425">
                  <a:extLst>
                    <a:ext uri="{9D8B030D-6E8A-4147-A177-3AD203B41FA5}">
                      <a16:colId xmlns:a16="http://schemas.microsoft.com/office/drawing/2014/main" val="20002"/>
                    </a:ext>
                  </a:extLst>
                </a:gridCol>
              </a:tblGrid>
              <a:tr h="663258">
                <a:tc>
                  <a:txBody>
                    <a:bodyPr/>
                    <a:lstStyle/>
                    <a:p>
                      <a:pPr algn="ctr">
                        <a:defRPr b="1">
                          <a:solidFill>
                            <a:srgbClr val="FFFFFF"/>
                          </a:solidFill>
                        </a:defRPr>
                      </a:pPr>
                      <a:r>
                        <a:t>Fármaco</a:t>
                      </a:r>
                    </a:p>
                  </a:txBody>
                  <a:tcPr>
                    <a:solidFill>
                      <a:srgbClr val="006633"/>
                    </a:solidFill>
                  </a:tcPr>
                </a:tc>
                <a:tc>
                  <a:txBody>
                    <a:bodyPr/>
                    <a:lstStyle/>
                    <a:p>
                      <a:pPr algn="ctr">
                        <a:defRPr b="1">
                          <a:solidFill>
                            <a:srgbClr val="FFFFFF"/>
                          </a:solidFill>
                        </a:defRPr>
                      </a:pPr>
                      <a:r>
                        <a:t>LactMed (NIH)</a:t>
                      </a:r>
                    </a:p>
                  </a:txBody>
                  <a:tcPr>
                    <a:solidFill>
                      <a:srgbClr val="006633"/>
                    </a:solidFill>
                  </a:tcPr>
                </a:tc>
                <a:tc>
                  <a:txBody>
                    <a:bodyPr/>
                    <a:lstStyle/>
                    <a:p>
                      <a:pPr algn="ctr">
                        <a:defRPr b="1">
                          <a:solidFill>
                            <a:srgbClr val="FFFFFF"/>
                          </a:solidFill>
                        </a:defRPr>
                      </a:pPr>
                      <a:r>
                        <a:t>AASLD / EASL</a:t>
                      </a:r>
                    </a:p>
                  </a:txBody>
                  <a:tcPr>
                    <a:solidFill>
                      <a:srgbClr val="006633"/>
                    </a:solidFill>
                  </a:tcPr>
                </a:tc>
                <a:extLst>
                  <a:ext uri="{0D108BD9-81ED-4DB2-BD59-A6C34878D82A}">
                    <a16:rowId xmlns:a16="http://schemas.microsoft.com/office/drawing/2014/main" val="10000"/>
                  </a:ext>
                </a:extLst>
              </a:tr>
              <a:tr h="663258">
                <a:tc>
                  <a:txBody>
                    <a:bodyPr/>
                    <a:lstStyle/>
                    <a:p>
                      <a:pPr algn="l"/>
                      <a:r>
                        <a:t>Corticoides</a:t>
                      </a:r>
                    </a:p>
                  </a:txBody>
                  <a:tcPr/>
                </a:tc>
                <a:tc rowSpan="4">
                  <a:txBody>
                    <a:bodyPr/>
                    <a:lstStyle/>
                    <a:p>
                      <a:pPr algn="ctr"/>
                      <a:r>
                        <a:rPr lang="es-ES" sz="3200" dirty="0"/>
                        <a:t>Aceptable </a:t>
                      </a:r>
                      <a:r>
                        <a:rPr sz="3200" dirty="0" err="1"/>
                        <a:t>uso</a:t>
                      </a:r>
                      <a:endParaRPr sz="3200" dirty="0"/>
                    </a:p>
                  </a:txBody>
                  <a:tcPr anchor="ctr"/>
                </a:tc>
                <a:tc rowSpan="4">
                  <a:txBody>
                    <a:bodyPr/>
                    <a:lstStyle/>
                    <a:p>
                      <a:pPr algn="l"/>
                      <a:r>
                        <a:rPr lang="es-ES" sz="3200" dirty="0"/>
                        <a:t>Ac</a:t>
                      </a:r>
                      <a:r>
                        <a:rPr sz="3200" dirty="0" err="1"/>
                        <a:t>eptable</a:t>
                      </a:r>
                      <a:r>
                        <a:rPr lang="es-ES" sz="3200" dirty="0"/>
                        <a:t> </a:t>
                      </a:r>
                      <a:r>
                        <a:rPr sz="3200" dirty="0" err="1"/>
                        <a:t>uso</a:t>
                      </a:r>
                      <a:endParaRPr sz="3200" dirty="0"/>
                    </a:p>
                  </a:txBody>
                  <a:tcPr anchor="ctr"/>
                </a:tc>
                <a:extLst>
                  <a:ext uri="{0D108BD9-81ED-4DB2-BD59-A6C34878D82A}">
                    <a16:rowId xmlns:a16="http://schemas.microsoft.com/office/drawing/2014/main" val="10001"/>
                  </a:ext>
                </a:extLst>
              </a:tr>
              <a:tr h="663258">
                <a:tc>
                  <a:txBody>
                    <a:bodyPr/>
                    <a:lstStyle/>
                    <a:p>
                      <a:pPr algn="l"/>
                      <a:r>
                        <a:rPr dirty="0"/>
                        <a:t>Tacrolimus</a:t>
                      </a:r>
                    </a:p>
                  </a:txBody>
                  <a:tcPr/>
                </a:tc>
                <a:tc vMerge="1">
                  <a:txBody>
                    <a:bodyPr/>
                    <a:lstStyle/>
                    <a:p>
                      <a:endParaRPr/>
                    </a:p>
                  </a:txBody>
                  <a:tcPr/>
                </a:tc>
                <a:tc vMerge="1">
                  <a:txBody>
                    <a:bodyPr/>
                    <a:lstStyle/>
                    <a:p>
                      <a:endParaRPr/>
                    </a:p>
                  </a:txBody>
                  <a:tcPr anchor="ctr"/>
                </a:tc>
                <a:extLst>
                  <a:ext uri="{0D108BD9-81ED-4DB2-BD59-A6C34878D82A}">
                    <a16:rowId xmlns:a16="http://schemas.microsoft.com/office/drawing/2014/main" val="10002"/>
                  </a:ext>
                </a:extLst>
              </a:tr>
              <a:tr h="663258">
                <a:tc>
                  <a:txBody>
                    <a:bodyPr/>
                    <a:lstStyle/>
                    <a:p>
                      <a:pPr algn="l"/>
                      <a:r>
                        <a:t>Ciclosporina</a:t>
                      </a:r>
                    </a:p>
                  </a:txBody>
                  <a:tcPr/>
                </a:tc>
                <a:tc vMerge="1">
                  <a:txBody>
                    <a:bodyPr/>
                    <a:lstStyle/>
                    <a:p>
                      <a:endParaRPr/>
                    </a:p>
                  </a:txBody>
                  <a:tcPr/>
                </a:tc>
                <a:tc vMerge="1">
                  <a:txBody>
                    <a:bodyPr/>
                    <a:lstStyle/>
                    <a:p>
                      <a:endParaRPr/>
                    </a:p>
                  </a:txBody>
                  <a:tcPr anchor="ctr"/>
                </a:tc>
                <a:extLst>
                  <a:ext uri="{0D108BD9-81ED-4DB2-BD59-A6C34878D82A}">
                    <a16:rowId xmlns:a16="http://schemas.microsoft.com/office/drawing/2014/main" val="10003"/>
                  </a:ext>
                </a:extLst>
              </a:tr>
              <a:tr h="663258">
                <a:tc>
                  <a:txBody>
                    <a:bodyPr/>
                    <a:lstStyle/>
                    <a:p>
                      <a:pPr algn="l"/>
                      <a:r>
                        <a:rPr dirty="0" err="1"/>
                        <a:t>Azatioprina</a:t>
                      </a:r>
                      <a:r>
                        <a:rPr dirty="0"/>
                        <a:t> / 6-MP</a:t>
                      </a:r>
                    </a:p>
                  </a:txBody>
                  <a:tcPr/>
                </a:tc>
                <a:tc vMerge="1">
                  <a:txBody>
                    <a:bodyPr/>
                    <a:lstStyle/>
                    <a:p>
                      <a:endParaRPr dirty="0"/>
                    </a:p>
                  </a:txBody>
                  <a:tcPr/>
                </a:tc>
                <a:tc vMerge="1">
                  <a:txBody>
                    <a:bodyPr/>
                    <a:lstStyle/>
                    <a:p>
                      <a:endParaRPr dirty="0"/>
                    </a:p>
                  </a:txBody>
                  <a:tcPr anchor="ctr"/>
                </a:tc>
                <a:extLst>
                  <a:ext uri="{0D108BD9-81ED-4DB2-BD59-A6C34878D82A}">
                    <a16:rowId xmlns:a16="http://schemas.microsoft.com/office/drawing/2014/main" val="10004"/>
                  </a:ext>
                </a:extLst>
              </a:tr>
              <a:tr h="967252">
                <a:tc>
                  <a:txBody>
                    <a:bodyPr/>
                    <a:lstStyle/>
                    <a:p>
                      <a:pPr marL="0" algn="l" defTabSz="914400" rtl="0" eaLnBrk="1" latinLnBrk="0" hangingPunct="1"/>
                      <a:r>
                        <a:rPr sz="1800" kern="1200" dirty="0">
                          <a:solidFill>
                            <a:schemeClr val="dk1"/>
                          </a:solidFill>
                          <a:latin typeface="+mn-lt"/>
                          <a:ea typeface="+mn-ea"/>
                          <a:cs typeface="+mn-cs"/>
                        </a:rPr>
                        <a:t>Sirolimus / Everolimus</a:t>
                      </a:r>
                    </a:p>
                  </a:txBody>
                  <a:tcPr>
                    <a:solidFill>
                      <a:schemeClr val="accent2">
                        <a:lumMod val="20000"/>
                        <a:lumOff val="80000"/>
                      </a:schemeClr>
                    </a:solidFill>
                  </a:tcPr>
                </a:tc>
                <a:tc rowSpan="2">
                  <a:txBody>
                    <a:bodyPr/>
                    <a:lstStyle/>
                    <a:p>
                      <a:pPr algn="l"/>
                      <a:r>
                        <a:rPr sz="2000" dirty="0"/>
                        <a:t>Datos </a:t>
                      </a:r>
                      <a:r>
                        <a:rPr sz="2000" dirty="0" err="1"/>
                        <a:t>mínimos</a:t>
                      </a:r>
                      <a:r>
                        <a:rPr sz="2000" dirty="0"/>
                        <a:t>. Se </a:t>
                      </a:r>
                      <a:r>
                        <a:rPr sz="2000" dirty="0" err="1"/>
                        <a:t>prefiere</a:t>
                      </a:r>
                      <a:r>
                        <a:rPr sz="2000" dirty="0"/>
                        <a:t> </a:t>
                      </a:r>
                      <a:r>
                        <a:rPr sz="2000" dirty="0" err="1"/>
                        <a:t>otro</a:t>
                      </a:r>
                      <a:r>
                        <a:rPr sz="2000" dirty="0"/>
                        <a:t> </a:t>
                      </a:r>
                      <a:r>
                        <a:rPr sz="2000" dirty="0" err="1"/>
                        <a:t>fármaco</a:t>
                      </a:r>
                      <a:r>
                        <a:rPr sz="2000" dirty="0"/>
                        <a:t> </a:t>
                      </a:r>
                      <a:r>
                        <a:rPr sz="2000" dirty="0" err="1"/>
                        <a:t>si</a:t>
                      </a:r>
                      <a:r>
                        <a:rPr sz="2000" dirty="0"/>
                        <a:t> </a:t>
                      </a:r>
                      <a:r>
                        <a:rPr sz="2000" dirty="0" err="1"/>
                        <a:t>el</a:t>
                      </a:r>
                      <a:r>
                        <a:rPr sz="2000" dirty="0"/>
                        <a:t> </a:t>
                      </a:r>
                      <a:r>
                        <a:rPr sz="2000" dirty="0" err="1"/>
                        <a:t>lactante</a:t>
                      </a:r>
                      <a:r>
                        <a:rPr sz="2000" dirty="0"/>
                        <a:t> es RN o </a:t>
                      </a:r>
                      <a:r>
                        <a:rPr sz="2000" dirty="0" err="1"/>
                        <a:t>prematuro</a:t>
                      </a:r>
                      <a:r>
                        <a:rPr sz="2000" dirty="0"/>
                        <a:t>.</a:t>
                      </a:r>
                    </a:p>
                  </a:txBody>
                  <a:tcPr anchor="ctr">
                    <a:solidFill>
                      <a:schemeClr val="accent4">
                        <a:lumMod val="60000"/>
                        <a:lumOff val="40000"/>
                      </a:schemeClr>
                    </a:solidFill>
                  </a:tcPr>
                </a:tc>
                <a:tc rowSpan="2">
                  <a:txBody>
                    <a:bodyPr/>
                    <a:lstStyle/>
                    <a:p>
                      <a:pPr algn="l"/>
                      <a:r>
                        <a:rPr sz="2400" dirty="0"/>
                        <a:t>Datos </a:t>
                      </a:r>
                      <a:r>
                        <a:rPr sz="2400" dirty="0" err="1"/>
                        <a:t>limitados</a:t>
                      </a:r>
                      <a:r>
                        <a:rPr sz="2400" dirty="0"/>
                        <a:t>. </a:t>
                      </a:r>
                      <a:endParaRPr lang="es-ES" sz="2400" dirty="0"/>
                    </a:p>
                    <a:p>
                      <a:pPr algn="l"/>
                      <a:r>
                        <a:rPr sz="2400" dirty="0" err="1"/>
                        <a:t>Evitar</a:t>
                      </a:r>
                      <a:r>
                        <a:rPr sz="2400" dirty="0"/>
                        <a:t> </a:t>
                      </a:r>
                      <a:r>
                        <a:rPr sz="2400" dirty="0" err="1"/>
                        <a:t>su</a:t>
                      </a:r>
                      <a:r>
                        <a:rPr sz="2400" dirty="0"/>
                        <a:t> </a:t>
                      </a:r>
                      <a:r>
                        <a:rPr sz="2400" dirty="0" err="1"/>
                        <a:t>uso</a:t>
                      </a:r>
                      <a:r>
                        <a:rPr sz="2400" dirty="0"/>
                        <a:t>.</a:t>
                      </a:r>
                    </a:p>
                  </a:txBody>
                  <a:tcPr anchor="ctr">
                    <a:solidFill>
                      <a:schemeClr val="accent4">
                        <a:lumMod val="60000"/>
                        <a:lumOff val="40000"/>
                      </a:schemeClr>
                    </a:solidFill>
                  </a:tcPr>
                </a:tc>
                <a:extLst>
                  <a:ext uri="{0D108BD9-81ED-4DB2-BD59-A6C34878D82A}">
                    <a16:rowId xmlns:a16="http://schemas.microsoft.com/office/drawing/2014/main" val="10005"/>
                  </a:ext>
                </a:extLst>
              </a:tr>
              <a:tr h="677076">
                <a:tc>
                  <a:txBody>
                    <a:bodyPr/>
                    <a:lstStyle/>
                    <a:p>
                      <a:pPr marL="0" algn="l" defTabSz="914400" rtl="0" eaLnBrk="1" latinLnBrk="0" hangingPunct="1">
                        <a:defRPr>
                          <a:solidFill>
                            <a:srgbClr val="FFFFFF"/>
                          </a:solidFill>
                        </a:defRPr>
                      </a:pPr>
                      <a:r>
                        <a:rPr sz="1800" kern="1200" dirty="0" err="1">
                          <a:solidFill>
                            <a:schemeClr val="dk1"/>
                          </a:solidFill>
                          <a:latin typeface="+mn-lt"/>
                          <a:ea typeface="+mn-ea"/>
                          <a:cs typeface="+mn-cs"/>
                        </a:rPr>
                        <a:t>Micofenolato</a:t>
                      </a:r>
                      <a:endParaRPr sz="1800" kern="1200" dirty="0">
                        <a:solidFill>
                          <a:schemeClr val="dk1"/>
                        </a:solidFill>
                        <a:latin typeface="+mn-lt"/>
                        <a:ea typeface="+mn-ea"/>
                        <a:cs typeface="+mn-cs"/>
                      </a:endParaRPr>
                    </a:p>
                  </a:txBody>
                  <a:tcPr>
                    <a:solidFill>
                      <a:schemeClr val="accent2">
                        <a:lumMod val="20000"/>
                        <a:lumOff val="80000"/>
                      </a:schemeClr>
                    </a:solidFill>
                  </a:tcPr>
                </a:tc>
                <a:tc vMerge="1">
                  <a:txBody>
                    <a:bodyPr/>
                    <a:lstStyle/>
                    <a:p>
                      <a:pPr algn="l">
                        <a:defRPr>
                          <a:solidFill>
                            <a:srgbClr val="FFFFFF"/>
                          </a:solidFill>
                        </a:defRPr>
                      </a:pPr>
                      <a:endParaRPr dirty="0"/>
                    </a:p>
                  </a:txBody>
                  <a:tcPr>
                    <a:solidFill>
                      <a:srgbClr val="CC3333"/>
                    </a:solidFill>
                  </a:tcPr>
                </a:tc>
                <a:tc vMerge="1">
                  <a:txBody>
                    <a:bodyPr/>
                    <a:lstStyle/>
                    <a:p>
                      <a:endParaRPr dirty="0"/>
                    </a:p>
                  </a:txBody>
                  <a:tcPr>
                    <a:solidFill>
                      <a:srgbClr val="CC3333"/>
                    </a:solidFill>
                  </a:tcPr>
                </a:tc>
                <a:extLst>
                  <a:ext uri="{0D108BD9-81ED-4DB2-BD59-A6C34878D82A}">
                    <a16:rowId xmlns:a16="http://schemas.microsoft.com/office/drawing/2014/main" val="10006"/>
                  </a:ext>
                </a:extLst>
              </a:tr>
            </a:tbl>
          </a:graphicData>
        </a:graphic>
      </p:graphicFrame>
      <p:sp>
        <p:nvSpPr>
          <p:cNvPr id="3" name="Rectangle 1">
            <a:extLst>
              <a:ext uri="{FF2B5EF4-FFF2-40B4-BE49-F238E27FC236}">
                <a16:creationId xmlns:a16="http://schemas.microsoft.com/office/drawing/2014/main" id="{0D08667E-8CF9-D5D5-6E96-3D56AFC48A0D}"/>
              </a:ext>
            </a:extLst>
          </p:cNvPr>
          <p:cNvSpPr>
            <a:spLocks noChangeArrowheads="1"/>
          </p:cNvSpPr>
          <p:nvPr/>
        </p:nvSpPr>
        <p:spPr bwMode="auto">
          <a:xfrm>
            <a:off x="2472080" y="6510040"/>
            <a:ext cx="91344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ES" sz="1400" b="0" i="1" u="none" strike="noStrike" cap="none" normalizeH="0" baseline="0" dirty="0" err="1">
                <a:ln>
                  <a:noFill/>
                </a:ln>
                <a:solidFill>
                  <a:schemeClr val="tx1"/>
                </a:solidFill>
                <a:effectLst/>
                <a:latin typeface="Arial" panose="020B0604020202020204" pitchFamily="34" charset="0"/>
              </a:rPr>
              <a:t>LactMed</a:t>
            </a:r>
            <a:r>
              <a:rPr kumimoji="0" lang="es-ES" altLang="es-ES" sz="1400" b="0" i="1" u="none" strike="noStrike" cap="none" normalizeH="0" baseline="0" dirty="0">
                <a:ln>
                  <a:noFill/>
                </a:ln>
                <a:solidFill>
                  <a:schemeClr val="tx1"/>
                </a:solidFill>
                <a:effectLst/>
                <a:latin typeface="Arial" panose="020B0604020202020204" pitchFamily="34" charset="0"/>
              </a:rPr>
              <a:t> (</a:t>
            </a:r>
            <a:r>
              <a:rPr kumimoji="0" lang="es-ES" altLang="es-ES" sz="1400" b="0" i="1" u="none" strike="noStrike" cap="none" normalizeH="0" baseline="0" dirty="0" err="1">
                <a:ln>
                  <a:noFill/>
                </a:ln>
                <a:solidFill>
                  <a:schemeClr val="tx1"/>
                </a:solidFill>
                <a:effectLst/>
                <a:latin typeface="Arial" panose="020B0604020202020204" pitchFamily="34" charset="0"/>
              </a:rPr>
              <a:t>National</a:t>
            </a:r>
            <a:r>
              <a:rPr kumimoji="0" lang="es-ES" altLang="es-ES" sz="1400" b="0" i="1" u="none" strike="noStrike" cap="none" normalizeH="0" baseline="0" dirty="0">
                <a:ln>
                  <a:noFill/>
                </a:ln>
                <a:solidFill>
                  <a:schemeClr val="tx1"/>
                </a:solidFill>
                <a:effectLst/>
                <a:latin typeface="Arial" panose="020B0604020202020204" pitchFamily="34" charset="0"/>
              </a:rPr>
              <a:t> Library </a:t>
            </a:r>
            <a:r>
              <a:rPr kumimoji="0" lang="es-ES" altLang="es-ES" sz="1400" b="0" i="1" u="none" strike="noStrike" cap="none" normalizeH="0" baseline="0" dirty="0" err="1">
                <a:ln>
                  <a:noFill/>
                </a:ln>
                <a:solidFill>
                  <a:schemeClr val="tx1"/>
                </a:solidFill>
                <a:effectLst/>
                <a:latin typeface="Arial" panose="020B0604020202020204" pitchFamily="34" charset="0"/>
              </a:rPr>
              <a:t>of</a:t>
            </a:r>
            <a:r>
              <a:rPr kumimoji="0" lang="es-ES" altLang="es-ES" sz="1400" b="0" i="1" u="none" strike="noStrike" cap="none" normalizeH="0" baseline="0" dirty="0">
                <a:ln>
                  <a:noFill/>
                </a:ln>
                <a:solidFill>
                  <a:schemeClr val="tx1"/>
                </a:solidFill>
                <a:effectLst/>
                <a:latin typeface="Arial" panose="020B0604020202020204" pitchFamily="34" charset="0"/>
              </a:rPr>
              <a:t> Medicine, NIH) AASLD 2021 &amp; EASL 2023 Reproductive </a:t>
            </a:r>
            <a:r>
              <a:rPr kumimoji="0" lang="es-ES" altLang="es-ES" sz="1400" b="0" i="1" u="none" strike="noStrike" cap="none" normalizeH="0" baseline="0" dirty="0" err="1">
                <a:ln>
                  <a:noFill/>
                </a:ln>
                <a:solidFill>
                  <a:schemeClr val="tx1"/>
                </a:solidFill>
                <a:effectLst/>
                <a:latin typeface="Arial" panose="020B0604020202020204" pitchFamily="34" charset="0"/>
              </a:rPr>
              <a:t>Health</a:t>
            </a:r>
            <a:r>
              <a:rPr kumimoji="0" lang="es-ES" altLang="es-ES" sz="1400" b="0" i="1" u="none" strike="noStrike" cap="none" normalizeH="0" baseline="0" dirty="0">
                <a:ln>
                  <a:noFill/>
                </a:ln>
                <a:solidFill>
                  <a:schemeClr val="tx1"/>
                </a:solidFill>
                <a:effectLst/>
                <a:latin typeface="Arial" panose="020B0604020202020204" pitchFamily="34" charset="0"/>
              </a:rPr>
              <a:t> </a:t>
            </a:r>
            <a:r>
              <a:rPr kumimoji="0" lang="es-ES" altLang="es-ES" sz="1400" b="0" i="1" u="none" strike="noStrike" cap="none" normalizeH="0" baseline="0" dirty="0" err="1">
                <a:ln>
                  <a:noFill/>
                </a:ln>
                <a:solidFill>
                  <a:schemeClr val="tx1"/>
                </a:solidFill>
                <a:effectLst/>
                <a:latin typeface="Arial" panose="020B0604020202020204" pitchFamily="34" charset="0"/>
              </a:rPr>
              <a:t>Guidelines</a:t>
            </a:r>
            <a:endParaRPr kumimoji="0" lang="es-ES" altLang="es-ES" sz="1400" b="0" i="0" u="none" strike="noStrike" cap="none" normalizeH="0" baseline="0" dirty="0">
              <a:ln>
                <a:noFill/>
              </a:ln>
              <a:solidFill>
                <a:schemeClr val="tx1"/>
              </a:solidFill>
              <a:effectLst/>
              <a:latin typeface="Arial" panose="020B0604020202020204" pitchFamily="34" charset="0"/>
            </a:endParaRPr>
          </a:p>
        </p:txBody>
      </p:sp>
      <p:sp>
        <p:nvSpPr>
          <p:cNvPr id="5" name="CuadroTexto 4">
            <a:extLst>
              <a:ext uri="{FF2B5EF4-FFF2-40B4-BE49-F238E27FC236}">
                <a16:creationId xmlns:a16="http://schemas.microsoft.com/office/drawing/2014/main" id="{15F2D6EC-8CD1-7C5E-8E00-4DF2A35B9727}"/>
              </a:ext>
            </a:extLst>
          </p:cNvPr>
          <p:cNvSpPr txBox="1"/>
          <p:nvPr/>
        </p:nvSpPr>
        <p:spPr>
          <a:xfrm>
            <a:off x="3614304" y="3635499"/>
            <a:ext cx="6096000"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sz="2400" dirty="0"/>
              <a:t>🟡 Nota: ¡Realmente se necesitan más datos!</a:t>
            </a:r>
          </a:p>
        </p:txBody>
      </p:sp>
      <p:pic>
        <p:nvPicPr>
          <p:cNvPr id="4" name="Imagen 3">
            <a:extLst>
              <a:ext uri="{FF2B5EF4-FFF2-40B4-BE49-F238E27FC236}">
                <a16:creationId xmlns:a16="http://schemas.microsoft.com/office/drawing/2014/main" id="{C727B6E7-0E03-8A23-0CF8-7D1E5DFF63C7}"/>
              </a:ext>
            </a:extLst>
          </p:cNvPr>
          <p:cNvPicPr>
            <a:picLocks noChangeAspect="1"/>
          </p:cNvPicPr>
          <p:nvPr/>
        </p:nvPicPr>
        <p:blipFill>
          <a:blip r:embed="rId3"/>
          <a:srcRect l="382" t="46475" r="83896" b="28673"/>
          <a:stretch>
            <a:fillRect/>
          </a:stretch>
        </p:blipFill>
        <p:spPr>
          <a:xfrm>
            <a:off x="10177030" y="948691"/>
            <a:ext cx="1888868" cy="2113733"/>
          </a:xfrm>
          <a:prstGeom prst="rect">
            <a:avLst/>
          </a:prstGeom>
        </p:spPr>
      </p:pic>
      <p:pic>
        <p:nvPicPr>
          <p:cNvPr id="7" name="Imagen 6">
            <a:extLst>
              <a:ext uri="{FF2B5EF4-FFF2-40B4-BE49-F238E27FC236}">
                <a16:creationId xmlns:a16="http://schemas.microsoft.com/office/drawing/2014/main" id="{5E531AF0-ED21-3F9A-2664-83932C88DCFA}"/>
              </a:ext>
            </a:extLst>
          </p:cNvPr>
          <p:cNvPicPr>
            <a:picLocks noChangeAspect="1"/>
          </p:cNvPicPr>
          <p:nvPr/>
        </p:nvPicPr>
        <p:blipFill>
          <a:blip r:embed="rId4"/>
          <a:stretch>
            <a:fillRect/>
          </a:stretch>
        </p:blipFill>
        <p:spPr>
          <a:xfrm>
            <a:off x="7597158" y="6021833"/>
            <a:ext cx="1169431" cy="476160"/>
          </a:xfrm>
          <a:prstGeom prst="rect">
            <a:avLst/>
          </a:prstGeom>
        </p:spPr>
      </p:pic>
      <p:pic>
        <p:nvPicPr>
          <p:cNvPr id="8" name="Imagen 7">
            <a:extLst>
              <a:ext uri="{FF2B5EF4-FFF2-40B4-BE49-F238E27FC236}">
                <a16:creationId xmlns:a16="http://schemas.microsoft.com/office/drawing/2014/main" id="{42052670-114B-F724-4954-F74B6DFA24A8}"/>
              </a:ext>
            </a:extLst>
          </p:cNvPr>
          <p:cNvPicPr>
            <a:picLocks noChangeAspect="1"/>
          </p:cNvPicPr>
          <p:nvPr/>
        </p:nvPicPr>
        <p:blipFill>
          <a:blip r:embed="rId5"/>
          <a:stretch>
            <a:fillRect/>
          </a:stretch>
        </p:blipFill>
        <p:spPr>
          <a:xfrm>
            <a:off x="8842663" y="5999273"/>
            <a:ext cx="997439" cy="498720"/>
          </a:xfrm>
          <a:prstGeom prst="rect">
            <a:avLst/>
          </a:prstGeom>
        </p:spPr>
      </p:pic>
      <p:sp>
        <p:nvSpPr>
          <p:cNvPr id="9" name="Title 1">
            <a:extLst>
              <a:ext uri="{FF2B5EF4-FFF2-40B4-BE49-F238E27FC236}">
                <a16:creationId xmlns:a16="http://schemas.microsoft.com/office/drawing/2014/main" id="{2CFD6613-A61E-4CB9-2528-F28F68C0EAA2}"/>
              </a:ext>
            </a:extLst>
          </p:cNvPr>
          <p:cNvSpPr txBox="1">
            <a:spLocks/>
          </p:cNvSpPr>
          <p:nvPr/>
        </p:nvSpPr>
        <p:spPr>
          <a:xfrm>
            <a:off x="1028700" y="172753"/>
            <a:ext cx="10515600" cy="836284"/>
          </a:xfrm>
          <a:prstGeom prst="rect">
            <a:avLst/>
          </a:prstGeom>
        </p:spPr>
        <p:txBody>
          <a:bodyPr anchor="ctr" anchorCtr="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dirty="0"/>
              <a:t>Seguridad de los Inmunosupresores (IMS) durante la Lactancia Materna</a:t>
            </a:r>
          </a:p>
        </p:txBody>
      </p:sp>
    </p:spTree>
    <p:extLst>
      <p:ext uri="{BB962C8B-B14F-4D97-AF65-F5344CB8AC3E}">
        <p14:creationId xmlns:p14="http://schemas.microsoft.com/office/powerpoint/2010/main" val="302825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609600" y="0"/>
            <a:ext cx="10972800" cy="338328"/>
          </a:xfrm>
          <a:ln>
            <a:headEnd type="none"/>
            <a:tailEnd type="none"/>
          </a:ln>
        </p:spPr>
        <p:txBody>
          <a:bodyPr wrap="square">
            <a:normAutofit fontScale="90000"/>
          </a:bodyPr>
          <a:lstStyle/>
          <a:p>
            <a:r>
              <a:rPr lang="en-US" dirty="0"/>
              <a:t>Patient-provider relationship and roles in reproductive counseling.</a:t>
            </a:r>
          </a:p>
        </p:txBody>
      </p:sp>
      <p:sp>
        <p:nvSpPr>
          <p:cNvPr id="4" name="Text Placeholder 3"/>
          <p:cNvSpPr>
            <a:spLocks noGrp="1"/>
          </p:cNvSpPr>
          <p:nvPr>
            <p:ph type="body" sz="half" idx="2"/>
          </p:nvPr>
        </p:nvSpPr>
        <p:spPr bwMode="white">
          <a:xfrm>
            <a:off x="343069" y="4706513"/>
            <a:ext cx="2432304" cy="1832400"/>
          </a:xfrm>
          <a:ln>
            <a:headEnd type="none"/>
            <a:tailEnd type="none"/>
          </a:ln>
        </p:spPr>
        <p:txBody>
          <a:bodyPr wrap="square" anchor="t">
            <a:normAutofit fontScale="92500"/>
          </a:bodyPr>
          <a:lstStyle/>
          <a:p>
            <a:r>
              <a:rPr sz="900" u="sng" dirty="0">
                <a:solidFill>
                  <a:srgbClr val="000000"/>
                </a:solidFill>
                <a:latin typeface="Calibri (Body)"/>
                <a:ea typeface="Calibri (Body)"/>
                <a:cs typeface="Calibri (Body)"/>
                <a:hlinkClick r:id="" action="ppaction://hlinkfile"/>
              </a:rPr>
              <a:t>The key role of hepatology providers in optimizing reproductive care in patients with liver disease: A call to action</a:t>
            </a:r>
          </a:p>
          <a:p>
            <a:endParaRPr sz="900" u="sng" dirty="0">
              <a:solidFill>
                <a:srgbClr val="000000"/>
              </a:solidFill>
              <a:latin typeface="Calibri (Body)"/>
              <a:ea typeface="Calibri (Body)"/>
              <a:cs typeface="Calibri (Body)"/>
              <a:hlinkClick r:id="" action="ppaction://hlinkfile"/>
            </a:endParaRPr>
          </a:p>
          <a:p>
            <a:r>
              <a:rPr sz="900" dirty="0">
                <a:solidFill>
                  <a:srgbClr val="000000"/>
                </a:solidFill>
                <a:latin typeface="Calibri (Body)"/>
                <a:ea typeface="Calibri (Body)"/>
                <a:cs typeface="Calibri (Body)"/>
              </a:rPr>
              <a:t>Kardashian, Ani; Kushner, Tatyana; Au, Jennifer S.; Flemming, Jennifer A.; Gripshover, Janet; Muir, Andrew J.; Orloff, Susan L.; Villa, Erica; Sarkar, Monika; on behalf of the AASLD Women’s Initiative Committee</a:t>
            </a:r>
          </a:p>
          <a:p>
            <a:endParaRPr sz="900" dirty="0">
              <a:solidFill>
                <a:srgbClr val="000000"/>
              </a:solidFill>
              <a:latin typeface="Calibri (Body)"/>
              <a:ea typeface="Calibri (Body)"/>
              <a:cs typeface="Calibri (Body)"/>
            </a:endParaRPr>
          </a:p>
          <a:p>
            <a:r>
              <a:rPr sz="900" dirty="0">
                <a:solidFill>
                  <a:srgbClr val="000000"/>
                </a:solidFill>
                <a:latin typeface="Calibri (Body)"/>
                <a:ea typeface="Calibri (Body)"/>
                <a:cs typeface="Calibri (Body)"/>
              </a:rPr>
              <a:t>Hepatology78(1):363-367, July 2023.</a:t>
            </a:r>
          </a:p>
          <a:p>
            <a:endParaRPr sz="900" dirty="0">
              <a:solidFill>
                <a:srgbClr val="000000"/>
              </a:solidFill>
              <a:latin typeface="Calibri (Body)"/>
              <a:ea typeface="Calibri (Body)"/>
              <a:cs typeface="Calibri (Body)"/>
            </a:endParaRPr>
          </a:p>
          <a:p>
            <a:r>
              <a:rPr sz="900" dirty="0">
                <a:solidFill>
                  <a:srgbClr val="000000"/>
                </a:solidFill>
                <a:latin typeface="Calibri (Body)"/>
                <a:ea typeface="Calibri (Body)"/>
                <a:cs typeface="Calibri (Body)"/>
              </a:rPr>
              <a:t>doi: 10.1097/HEP.0000000000000275</a:t>
            </a:r>
          </a:p>
          <a:p>
            <a:endParaRPr sz="900" dirty="0">
              <a:solidFill>
                <a:srgbClr val="000000"/>
              </a:solidFill>
              <a:latin typeface="Calibri (Body)"/>
              <a:ea typeface="Calibri (Body)"/>
              <a:cs typeface="Calibri (Body)"/>
            </a:endParaRPr>
          </a:p>
        </p:txBody>
      </p:sp>
      <p:sp>
        <p:nvSpPr>
          <p:cNvPr id="5" name="Footer Placeholder 4"/>
          <p:cNvSpPr>
            <a:spLocks noGrp="1"/>
          </p:cNvSpPr>
          <p:nvPr>
            <p:ph type="ftr" sz="quarter" idx="11"/>
          </p:nvPr>
        </p:nvSpPr>
        <p:spPr bwMode="white">
          <a:xfrm>
            <a:off x="4408055" y="6356351"/>
            <a:ext cx="7518400" cy="365125"/>
          </a:xfrm>
          <a:ln>
            <a:headEnd type="none"/>
            <a:tailEnd type="none"/>
          </a:ln>
        </p:spPr>
        <p:txBody>
          <a:bodyPr wrap="square"/>
          <a:lstStyle>
            <a:lvl1pPr>
              <a:defRPr sz="900" dirty="0"/>
            </a:lvl1pPr>
          </a:lstStyle>
          <a:p>
            <a:pPr algn="r"/>
            <a:r>
              <a:rPr lang="en-US" dirty="0">
                <a:solidFill>
                  <a:srgbClr val="000000">
                    <a:tint val="75000"/>
                  </a:srgbClr>
                </a:solidFill>
                <a:latin typeface="Calibri"/>
              </a:rPr>
              <a:t>Copyright © 2025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lvl1pPr>
              <a:defRPr sz="900" dirty="0"/>
            </a:lvl1pPr>
          </a:lstStyle>
          <a:p>
            <a:fld id="{27A13296-8103-46F4-BA41-F532E14F2100}" type="slidenum">
              <a:rPr lang="en-US" dirty="0">
                <a:solidFill>
                  <a:srgbClr val="000000">
                    <a:tint val="75000"/>
                  </a:srgbClr>
                </a:solidFill>
                <a:latin typeface="Calibri"/>
              </a:rPr>
              <a:pPr/>
              <a:t>48</a:t>
            </a:fld>
            <a:endParaRPr lang="en-US" dirty="0">
              <a:solidFill>
                <a:srgbClr val="000000">
                  <a:tint val="75000"/>
                </a:srgbClr>
              </a:solidFill>
              <a:latin typeface="Calibri"/>
            </a:endParaRPr>
          </a:p>
        </p:txBody>
      </p:sp>
      <p:pic>
        <p:nvPicPr>
          <p:cNvPr id="8" name="Picture 8"/>
          <p:cNvPicPr>
            <a:picLocks noChangeAspect="1"/>
          </p:cNvPicPr>
          <p:nvPr/>
        </p:nvPicPr>
        <p:blipFill>
          <a:blip r:embed="rId3">
            <a:lum/>
          </a:blip>
          <a:srcRect/>
          <a:stretch>
            <a:fillRect/>
          </a:stretch>
        </p:blipFill>
        <p:spPr bwMode="white">
          <a:xfrm>
            <a:off x="526473" y="4020713"/>
            <a:ext cx="1600200" cy="685800"/>
          </a:xfrm>
          <a:prstGeom prst="rect">
            <a:avLst/>
          </a:prstGeom>
          <a:ln>
            <a:headEnd type="none"/>
            <a:tailEnd type="none"/>
          </a:ln>
        </p:spPr>
      </p:pic>
      <p:pic>
        <p:nvPicPr>
          <p:cNvPr id="9" name="Picture 9"/>
          <p:cNvPicPr>
            <a:picLocks noChangeAspect="1"/>
          </p:cNvPicPr>
          <p:nvPr/>
        </p:nvPicPr>
        <p:blipFill>
          <a:blip r:embed="rId4">
            <a:clrChange>
              <a:clrFrom>
                <a:srgbClr val="FFFFFF"/>
              </a:clrFrom>
              <a:clrTo>
                <a:srgbClr val="FFFFFF">
                  <a:alpha val="0"/>
                </a:srgbClr>
              </a:clrTo>
            </a:clrChange>
            <a:lum/>
          </a:blip>
          <a:srcRect/>
          <a:stretch>
            <a:fillRect/>
          </a:stretch>
        </p:blipFill>
        <p:spPr bwMode="white">
          <a:xfrm>
            <a:off x="1219840" y="352920"/>
            <a:ext cx="5987120" cy="6368556"/>
          </a:xfrm>
          <a:prstGeom prst="rect">
            <a:avLst/>
          </a:prstGeom>
          <a:ln>
            <a:headEnd type="none"/>
            <a:tailEnd type="none"/>
          </a:ln>
        </p:spPr>
      </p:pic>
      <p:sp>
        <p:nvSpPr>
          <p:cNvPr id="14" name="CuadroTexto 13">
            <a:extLst>
              <a:ext uri="{FF2B5EF4-FFF2-40B4-BE49-F238E27FC236}">
                <a16:creationId xmlns:a16="http://schemas.microsoft.com/office/drawing/2014/main" id="{0A4EA006-B9C6-1090-6029-5B62188F7DA9}"/>
              </a:ext>
            </a:extLst>
          </p:cNvPr>
          <p:cNvSpPr txBox="1"/>
          <p:nvPr/>
        </p:nvSpPr>
        <p:spPr>
          <a:xfrm>
            <a:off x="6457372" y="5041479"/>
            <a:ext cx="5125028" cy="95410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sz="1400" dirty="0">
                <a:solidFill>
                  <a:srgbClr val="282828"/>
                </a:solidFill>
                <a:latin typeface="Arial"/>
              </a:rPr>
              <a:t>OPTIMIZAR RESULTADOS REPRODUCTIVOS EN TOH</a:t>
            </a:r>
            <a:br>
              <a:rPr lang="es-ES" sz="1400" dirty="0">
                <a:solidFill>
                  <a:srgbClr val="282828"/>
                </a:solidFill>
                <a:latin typeface="Arial"/>
              </a:rPr>
            </a:br>
            <a:r>
              <a:rPr lang="es-ES" sz="1400" dirty="0">
                <a:solidFill>
                  <a:srgbClr val="282828"/>
                </a:solidFill>
                <a:latin typeface="Arial"/>
              </a:rPr>
              <a:t>• Menor tasa de embarazos no deseados.</a:t>
            </a:r>
            <a:br>
              <a:rPr lang="es-ES" sz="1400" dirty="0">
                <a:solidFill>
                  <a:srgbClr val="282828"/>
                </a:solidFill>
                <a:latin typeface="Arial"/>
              </a:rPr>
            </a:br>
            <a:r>
              <a:rPr lang="es-ES" sz="1400" dirty="0">
                <a:solidFill>
                  <a:srgbClr val="282828"/>
                </a:solidFill>
                <a:latin typeface="Arial"/>
              </a:rPr>
              <a:t>• Menos complicaciones obstétricas y hepáticas.</a:t>
            </a:r>
            <a:br>
              <a:rPr lang="es-ES" sz="1400" dirty="0">
                <a:solidFill>
                  <a:srgbClr val="282828"/>
                </a:solidFill>
                <a:latin typeface="Arial"/>
              </a:rPr>
            </a:br>
            <a:r>
              <a:rPr lang="es-ES" sz="1400" dirty="0">
                <a:solidFill>
                  <a:srgbClr val="282828"/>
                </a:solidFill>
                <a:latin typeface="Arial"/>
              </a:rPr>
              <a:t>• Mejores resultados perinatales e infantiles.</a:t>
            </a:r>
            <a:endParaRPr lang="es-ES" sz="1400" dirty="0"/>
          </a:p>
        </p:txBody>
      </p:sp>
      <p:sp>
        <p:nvSpPr>
          <p:cNvPr id="7" name="CuadroTexto 6">
            <a:extLst>
              <a:ext uri="{FF2B5EF4-FFF2-40B4-BE49-F238E27FC236}">
                <a16:creationId xmlns:a16="http://schemas.microsoft.com/office/drawing/2014/main" id="{2E8EEF65-48CB-EFE3-1010-F3DEF8873DB9}"/>
              </a:ext>
            </a:extLst>
          </p:cNvPr>
          <p:cNvSpPr txBox="1"/>
          <p:nvPr/>
        </p:nvSpPr>
        <p:spPr>
          <a:xfrm>
            <a:off x="7374304" y="4020712"/>
            <a:ext cx="3145522"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ES" dirty="0"/>
              <a:t>comunicación y toma de decisiones compartida</a:t>
            </a:r>
          </a:p>
        </p:txBody>
      </p:sp>
      <p:sp>
        <p:nvSpPr>
          <p:cNvPr id="10" name="CuadroTexto 9">
            <a:extLst>
              <a:ext uri="{FF2B5EF4-FFF2-40B4-BE49-F238E27FC236}">
                <a16:creationId xmlns:a16="http://schemas.microsoft.com/office/drawing/2014/main" id="{CEC5D783-CDF8-0140-D948-94DC225DDA1F}"/>
              </a:ext>
            </a:extLst>
          </p:cNvPr>
          <p:cNvSpPr txBox="1"/>
          <p:nvPr/>
        </p:nvSpPr>
        <p:spPr>
          <a:xfrm>
            <a:off x="7374304" y="2811907"/>
            <a:ext cx="3041938" cy="9233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ES" dirty="0"/>
              <a:t>Barreras comunicativas </a:t>
            </a:r>
          </a:p>
          <a:p>
            <a:pPr algn="ctr"/>
            <a:r>
              <a:rPr lang="es-ES" dirty="0"/>
              <a:t>(tabú, falta de formación, tiempo limitado en consulta).</a:t>
            </a:r>
          </a:p>
        </p:txBody>
      </p:sp>
      <p:pic>
        <p:nvPicPr>
          <p:cNvPr id="11" name="Imagen 10">
            <a:extLst>
              <a:ext uri="{FF2B5EF4-FFF2-40B4-BE49-F238E27FC236}">
                <a16:creationId xmlns:a16="http://schemas.microsoft.com/office/drawing/2014/main" id="{F9396CD0-6EDC-5264-414F-4737FBDEF3E0}"/>
              </a:ext>
            </a:extLst>
          </p:cNvPr>
          <p:cNvPicPr>
            <a:picLocks noChangeAspect="1"/>
          </p:cNvPicPr>
          <p:nvPr/>
        </p:nvPicPr>
        <p:blipFill>
          <a:blip r:embed="rId5"/>
          <a:stretch>
            <a:fillRect/>
          </a:stretch>
        </p:blipFill>
        <p:spPr>
          <a:xfrm>
            <a:off x="9106663" y="248631"/>
            <a:ext cx="2389909" cy="2389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791" y="260112"/>
            <a:ext cx="11104418" cy="612300"/>
          </a:xfrm>
        </p:spPr>
        <p:txBody>
          <a:bodyPr>
            <a:noAutofit/>
          </a:bodyPr>
          <a:lstStyle/>
          <a:p>
            <a:r>
              <a:rPr sz="3200" dirty="0" err="1">
                <a:solidFill>
                  <a:schemeClr val="accent1">
                    <a:lumMod val="50000"/>
                  </a:schemeClr>
                </a:solidFill>
              </a:rPr>
              <a:t>Cuestiones</a:t>
            </a:r>
            <a:r>
              <a:rPr sz="3200" dirty="0">
                <a:solidFill>
                  <a:schemeClr val="accent1">
                    <a:lumMod val="50000"/>
                  </a:schemeClr>
                </a:solidFill>
              </a:rPr>
              <a:t> </a:t>
            </a:r>
            <a:r>
              <a:rPr sz="3200" dirty="0" err="1">
                <a:solidFill>
                  <a:schemeClr val="accent1">
                    <a:lumMod val="50000"/>
                  </a:schemeClr>
                </a:solidFill>
              </a:rPr>
              <a:t>Abiertas</a:t>
            </a:r>
            <a:r>
              <a:rPr sz="3200" dirty="0">
                <a:solidFill>
                  <a:schemeClr val="accent1">
                    <a:lumMod val="50000"/>
                  </a:schemeClr>
                </a:solidFill>
              </a:rPr>
              <a:t> </a:t>
            </a:r>
            <a:r>
              <a:rPr sz="3200" dirty="0" err="1">
                <a:solidFill>
                  <a:schemeClr val="accent1">
                    <a:lumMod val="50000"/>
                  </a:schemeClr>
                </a:solidFill>
              </a:rPr>
              <a:t>en</a:t>
            </a:r>
            <a:r>
              <a:rPr sz="3200" dirty="0">
                <a:solidFill>
                  <a:schemeClr val="accent1">
                    <a:lumMod val="50000"/>
                  </a:schemeClr>
                </a:solidFill>
              </a:rPr>
              <a:t> </a:t>
            </a:r>
            <a:r>
              <a:rPr sz="3200" dirty="0" err="1">
                <a:solidFill>
                  <a:schemeClr val="accent1">
                    <a:lumMod val="50000"/>
                  </a:schemeClr>
                </a:solidFill>
              </a:rPr>
              <a:t>Disfunción</a:t>
            </a:r>
            <a:r>
              <a:rPr sz="3200" dirty="0">
                <a:solidFill>
                  <a:schemeClr val="accent1">
                    <a:lumMod val="50000"/>
                  </a:schemeClr>
                </a:solidFill>
              </a:rPr>
              <a:t> Sexual y </a:t>
            </a:r>
            <a:r>
              <a:rPr sz="3200" dirty="0" err="1">
                <a:solidFill>
                  <a:schemeClr val="accent1">
                    <a:lumMod val="50000"/>
                  </a:schemeClr>
                </a:solidFill>
              </a:rPr>
              <a:t>Estrategias</a:t>
            </a:r>
            <a:r>
              <a:rPr sz="3200" dirty="0">
                <a:solidFill>
                  <a:schemeClr val="accent1">
                    <a:lumMod val="50000"/>
                  </a:schemeClr>
                </a:solidFill>
              </a:rPr>
              <a:t> </a:t>
            </a:r>
            <a:r>
              <a:rPr sz="3200" dirty="0" err="1">
                <a:solidFill>
                  <a:schemeClr val="accent1">
                    <a:lumMod val="50000"/>
                  </a:schemeClr>
                </a:solidFill>
              </a:rPr>
              <a:t>Potenciales</a:t>
            </a:r>
            <a:endParaRPr sz="3200" dirty="0">
              <a:solidFill>
                <a:schemeClr val="accent1">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20510449"/>
              </p:ext>
            </p:extLst>
          </p:nvPr>
        </p:nvGraphicFramePr>
        <p:xfrm>
          <a:off x="1259032" y="1191112"/>
          <a:ext cx="9673936" cy="4884732"/>
        </p:xfrm>
        <a:graphic>
          <a:graphicData uri="http://schemas.openxmlformats.org/drawingml/2006/table">
            <a:tbl>
              <a:tblPr firstRow="1" bandRow="1">
                <a:tableStyleId>{5C22544A-7EE6-4342-B048-85BDC9FD1C3A}</a:tableStyleId>
              </a:tblPr>
              <a:tblGrid>
                <a:gridCol w="4299527">
                  <a:extLst>
                    <a:ext uri="{9D8B030D-6E8A-4147-A177-3AD203B41FA5}">
                      <a16:colId xmlns:a16="http://schemas.microsoft.com/office/drawing/2014/main" val="20000"/>
                    </a:ext>
                  </a:extLst>
                </a:gridCol>
                <a:gridCol w="5374409">
                  <a:extLst>
                    <a:ext uri="{9D8B030D-6E8A-4147-A177-3AD203B41FA5}">
                      <a16:colId xmlns:a16="http://schemas.microsoft.com/office/drawing/2014/main" val="20001"/>
                    </a:ext>
                  </a:extLst>
                </a:gridCol>
              </a:tblGrid>
              <a:tr h="723664">
                <a:tc>
                  <a:txBody>
                    <a:bodyPr/>
                    <a:lstStyle/>
                    <a:p>
                      <a:pPr algn="l">
                        <a:defRPr sz="1400" b="1">
                          <a:solidFill>
                            <a:srgbClr val="FFFFFF"/>
                          </a:solidFill>
                          <a:latin typeface="Arial"/>
                        </a:defRPr>
                      </a:pPr>
                      <a:r>
                        <a:t>Cuestiones Abiertas en la Disfunción Sexual</a:t>
                      </a:r>
                    </a:p>
                  </a:txBody>
                  <a:tcPr>
                    <a:solidFill>
                      <a:srgbClr val="3C78D8"/>
                    </a:solidFill>
                  </a:tcPr>
                </a:tc>
                <a:tc>
                  <a:txBody>
                    <a:bodyPr/>
                    <a:lstStyle/>
                    <a:p>
                      <a:pPr algn="l">
                        <a:defRPr sz="1400" b="1">
                          <a:solidFill>
                            <a:srgbClr val="FFFFFF"/>
                          </a:solidFill>
                          <a:latin typeface="Arial"/>
                        </a:defRPr>
                      </a:pPr>
                      <a:r>
                        <a:t>Estrategias Potenciales</a:t>
                      </a:r>
                    </a:p>
                  </a:txBody>
                  <a:tcPr>
                    <a:solidFill>
                      <a:srgbClr val="3C78D8"/>
                    </a:solidFill>
                  </a:tcPr>
                </a:tc>
                <a:extLst>
                  <a:ext uri="{0D108BD9-81ED-4DB2-BD59-A6C34878D82A}">
                    <a16:rowId xmlns:a16="http://schemas.microsoft.com/office/drawing/2014/main" val="10000"/>
                  </a:ext>
                </a:extLst>
              </a:tr>
              <a:tr h="723664">
                <a:tc>
                  <a:txBody>
                    <a:bodyPr/>
                    <a:lstStyle/>
                    <a:p>
                      <a:pPr algn="l">
                        <a:defRPr sz="1300">
                          <a:latin typeface="Arial"/>
                        </a:defRPr>
                      </a:pPr>
                      <a:r>
                        <a:rPr dirty="0" err="1"/>
                        <a:t>Subestimación</a:t>
                      </a:r>
                      <a:r>
                        <a:rPr dirty="0"/>
                        <a:t> de la </a:t>
                      </a:r>
                      <a:r>
                        <a:rPr dirty="0" err="1"/>
                        <a:t>prevalencia</a:t>
                      </a:r>
                      <a:r>
                        <a:rPr dirty="0"/>
                        <a:t> e </a:t>
                      </a:r>
                      <a:r>
                        <a:rPr dirty="0" err="1"/>
                        <a:t>impacto</a:t>
                      </a:r>
                      <a:r>
                        <a:rPr dirty="0"/>
                        <a:t> de la </a:t>
                      </a:r>
                      <a:r>
                        <a:rPr dirty="0" err="1"/>
                        <a:t>disfunción</a:t>
                      </a:r>
                      <a:r>
                        <a:rPr dirty="0"/>
                        <a:t> sexual </a:t>
                      </a:r>
                      <a:r>
                        <a:rPr dirty="0" err="1"/>
                        <a:t>en</a:t>
                      </a:r>
                      <a:r>
                        <a:rPr dirty="0"/>
                        <a:t> la </a:t>
                      </a:r>
                      <a:r>
                        <a:rPr dirty="0" err="1"/>
                        <a:t>calidad</a:t>
                      </a:r>
                      <a:r>
                        <a:rPr dirty="0"/>
                        <a:t> de </a:t>
                      </a:r>
                      <a:r>
                        <a:rPr dirty="0" err="1"/>
                        <a:t>vida</a:t>
                      </a:r>
                      <a:r>
                        <a:rPr dirty="0"/>
                        <a:t> </a:t>
                      </a:r>
                      <a:r>
                        <a:rPr dirty="0" err="1"/>
                        <a:t>por</a:t>
                      </a:r>
                      <a:r>
                        <a:rPr dirty="0"/>
                        <a:t> </a:t>
                      </a:r>
                      <a:r>
                        <a:rPr dirty="0" err="1"/>
                        <a:t>parte</a:t>
                      </a:r>
                      <a:r>
                        <a:rPr dirty="0"/>
                        <a:t> del personal </a:t>
                      </a:r>
                      <a:r>
                        <a:rPr dirty="0" err="1"/>
                        <a:t>sanitario</a:t>
                      </a:r>
                      <a:r>
                        <a:rPr dirty="0"/>
                        <a:t>.</a:t>
                      </a:r>
                    </a:p>
                  </a:txBody>
                  <a:tcPr/>
                </a:tc>
                <a:tc>
                  <a:txBody>
                    <a:bodyPr/>
                    <a:lstStyle/>
                    <a:p>
                      <a:pPr algn="l">
                        <a:defRPr sz="1300">
                          <a:latin typeface="Arial"/>
                        </a:defRPr>
                      </a:pPr>
                      <a:r>
                        <a:rPr dirty="0"/>
                        <a:t>• </a:t>
                      </a:r>
                      <a:r>
                        <a:rPr dirty="0" err="1"/>
                        <a:t>Cribado</a:t>
                      </a:r>
                      <a:r>
                        <a:rPr dirty="0"/>
                        <a:t> </a:t>
                      </a:r>
                      <a:r>
                        <a:rPr dirty="0" err="1"/>
                        <a:t>sistemático</a:t>
                      </a:r>
                      <a:r>
                        <a:rPr dirty="0"/>
                        <a:t> de </a:t>
                      </a:r>
                      <a:r>
                        <a:rPr dirty="0" err="1"/>
                        <a:t>esta</a:t>
                      </a:r>
                      <a:r>
                        <a:rPr dirty="0"/>
                        <a:t> </a:t>
                      </a:r>
                      <a:r>
                        <a:rPr dirty="0" err="1"/>
                        <a:t>condición</a:t>
                      </a:r>
                      <a:r>
                        <a:rPr dirty="0"/>
                        <a:t>.</a:t>
                      </a:r>
                    </a:p>
                    <a:p>
                      <a:pPr algn="l">
                        <a:defRPr sz="1300">
                          <a:latin typeface="Arial"/>
                        </a:defRPr>
                      </a:pPr>
                      <a:r>
                        <a:rPr dirty="0"/>
                        <a:t>• </a:t>
                      </a:r>
                      <a:r>
                        <a:rPr dirty="0" err="1"/>
                        <a:t>Evaluación</a:t>
                      </a:r>
                      <a:r>
                        <a:rPr dirty="0"/>
                        <a:t> </a:t>
                      </a:r>
                      <a:r>
                        <a:rPr dirty="0" err="1"/>
                        <a:t>rutinaria</a:t>
                      </a:r>
                      <a:r>
                        <a:rPr dirty="0"/>
                        <a:t> </a:t>
                      </a:r>
                      <a:r>
                        <a:rPr dirty="0" err="1"/>
                        <a:t>en</a:t>
                      </a:r>
                      <a:r>
                        <a:rPr dirty="0"/>
                        <a:t> </a:t>
                      </a:r>
                      <a:r>
                        <a:rPr dirty="0" err="1"/>
                        <a:t>consultas</a:t>
                      </a:r>
                      <a:endParaRPr dirty="0"/>
                    </a:p>
                  </a:txBody>
                  <a:tcPr/>
                </a:tc>
                <a:extLst>
                  <a:ext uri="{0D108BD9-81ED-4DB2-BD59-A6C34878D82A}">
                    <a16:rowId xmlns:a16="http://schemas.microsoft.com/office/drawing/2014/main" val="10001"/>
                  </a:ext>
                </a:extLst>
              </a:tr>
              <a:tr h="1266412">
                <a:tc>
                  <a:txBody>
                    <a:bodyPr/>
                    <a:lstStyle/>
                    <a:p>
                      <a:pPr algn="l">
                        <a:defRPr sz="1300">
                          <a:latin typeface="Arial"/>
                        </a:defRPr>
                      </a:pPr>
                      <a:r>
                        <a:rPr dirty="0" err="1"/>
                        <a:t>Escasa</a:t>
                      </a:r>
                      <a:r>
                        <a:rPr dirty="0"/>
                        <a:t> </a:t>
                      </a:r>
                      <a:r>
                        <a:rPr dirty="0" err="1"/>
                        <a:t>concienciación</a:t>
                      </a:r>
                      <a:r>
                        <a:rPr dirty="0"/>
                        <a:t> </a:t>
                      </a:r>
                      <a:r>
                        <a:rPr dirty="0" err="1"/>
                        <a:t>en</a:t>
                      </a:r>
                      <a:r>
                        <a:rPr dirty="0"/>
                        <a:t> </a:t>
                      </a:r>
                      <a:r>
                        <a:rPr dirty="0" err="1"/>
                        <a:t>poblaciones</a:t>
                      </a:r>
                      <a:r>
                        <a:rPr dirty="0"/>
                        <a:t> </a:t>
                      </a:r>
                      <a:r>
                        <a:rPr dirty="0" err="1"/>
                        <a:t>específicas</a:t>
                      </a:r>
                      <a:r>
                        <a:rPr dirty="0"/>
                        <a:t> (</a:t>
                      </a:r>
                      <a:r>
                        <a:rPr dirty="0" err="1"/>
                        <a:t>adolescentes</a:t>
                      </a:r>
                      <a:r>
                        <a:rPr dirty="0"/>
                        <a:t> y personas </a:t>
                      </a:r>
                      <a:r>
                        <a:rPr dirty="0" err="1"/>
                        <a:t>jóvenes</a:t>
                      </a:r>
                      <a:r>
                        <a:rPr dirty="0"/>
                        <a:t>), </a:t>
                      </a:r>
                      <a:r>
                        <a:rPr dirty="0" err="1"/>
                        <a:t>que</a:t>
                      </a:r>
                      <a:r>
                        <a:rPr dirty="0"/>
                        <a:t> </a:t>
                      </a:r>
                      <a:r>
                        <a:rPr dirty="0" err="1"/>
                        <a:t>requieren</a:t>
                      </a:r>
                      <a:r>
                        <a:rPr dirty="0"/>
                        <a:t> </a:t>
                      </a:r>
                      <a:r>
                        <a:rPr dirty="0" err="1"/>
                        <a:t>información</a:t>
                      </a:r>
                      <a:r>
                        <a:rPr dirty="0"/>
                        <a:t> </a:t>
                      </a:r>
                      <a:r>
                        <a:rPr dirty="0" err="1"/>
                        <a:t>simultánea</a:t>
                      </a:r>
                      <a:r>
                        <a:rPr dirty="0"/>
                        <a:t> </a:t>
                      </a:r>
                      <a:r>
                        <a:rPr dirty="0" err="1"/>
                        <a:t>sobre</a:t>
                      </a:r>
                      <a:r>
                        <a:rPr dirty="0"/>
                        <a:t> </a:t>
                      </a:r>
                      <a:r>
                        <a:rPr dirty="0" err="1"/>
                        <a:t>salud</a:t>
                      </a:r>
                      <a:r>
                        <a:rPr dirty="0"/>
                        <a:t> sexual, </a:t>
                      </a:r>
                      <a:r>
                        <a:rPr dirty="0" err="1"/>
                        <a:t>reproductiva</a:t>
                      </a:r>
                      <a:r>
                        <a:rPr dirty="0"/>
                        <a:t> y </a:t>
                      </a:r>
                      <a:r>
                        <a:rPr dirty="0" err="1"/>
                        <a:t>fertilidad</a:t>
                      </a:r>
                      <a:r>
                        <a:rPr dirty="0"/>
                        <a:t>.</a:t>
                      </a:r>
                    </a:p>
                  </a:txBody>
                  <a:tcPr/>
                </a:tc>
                <a:tc>
                  <a:txBody>
                    <a:bodyPr/>
                    <a:lstStyle/>
                    <a:p>
                      <a:pPr algn="l">
                        <a:defRPr sz="1300">
                          <a:latin typeface="Arial"/>
                        </a:defRPr>
                      </a:pPr>
                      <a:r>
                        <a:rPr dirty="0"/>
                        <a:t>• </a:t>
                      </a:r>
                      <a:r>
                        <a:rPr dirty="0" err="1"/>
                        <a:t>Elaboración</a:t>
                      </a:r>
                      <a:r>
                        <a:rPr dirty="0"/>
                        <a:t> de </a:t>
                      </a:r>
                      <a:r>
                        <a:rPr dirty="0" err="1"/>
                        <a:t>materiales</a:t>
                      </a:r>
                      <a:r>
                        <a:rPr dirty="0"/>
                        <a:t> </a:t>
                      </a:r>
                      <a:r>
                        <a:rPr dirty="0" err="1"/>
                        <a:t>educativos</a:t>
                      </a:r>
                      <a:r>
                        <a:rPr dirty="0"/>
                        <a:t> </a:t>
                      </a:r>
                      <a:r>
                        <a:rPr dirty="0" err="1"/>
                        <a:t>accesibles</a:t>
                      </a:r>
                      <a:r>
                        <a:rPr dirty="0"/>
                        <a:t> (</a:t>
                      </a:r>
                      <a:r>
                        <a:rPr dirty="0" err="1"/>
                        <a:t>folletos</a:t>
                      </a:r>
                      <a:r>
                        <a:rPr dirty="0"/>
                        <a:t>, webs, videos).</a:t>
                      </a:r>
                    </a:p>
                    <a:p>
                      <a:pPr algn="l">
                        <a:defRPr sz="1300">
                          <a:latin typeface="Arial"/>
                        </a:defRPr>
                      </a:pPr>
                      <a:r>
                        <a:rPr dirty="0"/>
                        <a:t>• </a:t>
                      </a:r>
                      <a:r>
                        <a:rPr dirty="0" err="1"/>
                        <a:t>Campañas</a:t>
                      </a:r>
                      <a:r>
                        <a:rPr dirty="0"/>
                        <a:t> </a:t>
                      </a:r>
                      <a:r>
                        <a:rPr dirty="0" err="1"/>
                        <a:t>educativas</a:t>
                      </a:r>
                      <a:r>
                        <a:rPr dirty="0"/>
                        <a:t>.</a:t>
                      </a:r>
                    </a:p>
                    <a:p>
                      <a:pPr algn="l">
                        <a:defRPr sz="1300">
                          <a:latin typeface="Arial"/>
                        </a:defRPr>
                      </a:pPr>
                      <a:r>
                        <a:rPr dirty="0"/>
                        <a:t>• </a:t>
                      </a:r>
                      <a:r>
                        <a:rPr dirty="0" err="1"/>
                        <a:t>Colaboración</a:t>
                      </a:r>
                      <a:r>
                        <a:rPr dirty="0"/>
                        <a:t> con </a:t>
                      </a:r>
                      <a:r>
                        <a:rPr dirty="0" err="1"/>
                        <a:t>sociedades</a:t>
                      </a:r>
                      <a:r>
                        <a:rPr dirty="0"/>
                        <a:t> </a:t>
                      </a:r>
                      <a:r>
                        <a:rPr dirty="0" err="1"/>
                        <a:t>científicas</a:t>
                      </a:r>
                      <a:r>
                        <a:rPr dirty="0"/>
                        <a:t> y </a:t>
                      </a:r>
                      <a:r>
                        <a:rPr dirty="0" err="1"/>
                        <a:t>asociaciones</a:t>
                      </a:r>
                      <a:r>
                        <a:rPr dirty="0"/>
                        <a:t> de </a:t>
                      </a:r>
                      <a:r>
                        <a:rPr dirty="0" err="1"/>
                        <a:t>pacientes</a:t>
                      </a:r>
                      <a:r>
                        <a:rPr dirty="0"/>
                        <a:t>..</a:t>
                      </a:r>
                    </a:p>
                  </a:txBody>
                  <a:tcPr/>
                </a:tc>
                <a:extLst>
                  <a:ext uri="{0D108BD9-81ED-4DB2-BD59-A6C34878D82A}">
                    <a16:rowId xmlns:a16="http://schemas.microsoft.com/office/drawing/2014/main" val="10002"/>
                  </a:ext>
                </a:extLst>
              </a:tr>
              <a:tr h="723664">
                <a:tc>
                  <a:txBody>
                    <a:bodyPr/>
                    <a:lstStyle/>
                    <a:p>
                      <a:pPr algn="l">
                        <a:defRPr sz="1300">
                          <a:latin typeface="Arial"/>
                        </a:defRPr>
                      </a:pPr>
                      <a:r>
                        <a:rPr dirty="0" err="1"/>
                        <a:t>Incomodidad</a:t>
                      </a:r>
                      <a:r>
                        <a:rPr dirty="0"/>
                        <a:t> o </a:t>
                      </a:r>
                      <a:r>
                        <a:rPr dirty="0" err="1"/>
                        <a:t>tabú</a:t>
                      </a:r>
                      <a:r>
                        <a:rPr dirty="0"/>
                        <a:t> </a:t>
                      </a:r>
                      <a:r>
                        <a:rPr dirty="0" err="1"/>
                        <a:t>en</a:t>
                      </a:r>
                      <a:r>
                        <a:rPr dirty="0"/>
                        <a:t> </a:t>
                      </a:r>
                      <a:r>
                        <a:rPr dirty="0" err="1"/>
                        <a:t>torno</a:t>
                      </a:r>
                      <a:r>
                        <a:rPr dirty="0"/>
                        <a:t> a la </a:t>
                      </a:r>
                      <a:r>
                        <a:rPr dirty="0" err="1"/>
                        <a:t>disfunción</a:t>
                      </a:r>
                      <a:r>
                        <a:rPr dirty="0"/>
                        <a:t> sexual, </a:t>
                      </a:r>
                      <a:r>
                        <a:rPr dirty="0" err="1"/>
                        <a:t>que</a:t>
                      </a:r>
                      <a:r>
                        <a:rPr dirty="0"/>
                        <a:t> </a:t>
                      </a:r>
                      <a:r>
                        <a:rPr dirty="0" err="1"/>
                        <a:t>limita</a:t>
                      </a:r>
                      <a:r>
                        <a:rPr dirty="0"/>
                        <a:t> </a:t>
                      </a:r>
                      <a:r>
                        <a:rPr dirty="0" err="1"/>
                        <a:t>el</a:t>
                      </a:r>
                      <a:r>
                        <a:rPr dirty="0"/>
                        <a:t> </a:t>
                      </a:r>
                      <a:r>
                        <a:rPr dirty="0" err="1"/>
                        <a:t>diagnóstico</a:t>
                      </a:r>
                      <a:r>
                        <a:rPr dirty="0"/>
                        <a:t> y </a:t>
                      </a:r>
                      <a:r>
                        <a:rPr dirty="0" err="1"/>
                        <a:t>el</a:t>
                      </a:r>
                      <a:r>
                        <a:rPr dirty="0"/>
                        <a:t> </a:t>
                      </a:r>
                      <a:r>
                        <a:rPr dirty="0" err="1"/>
                        <a:t>tratamiento</a:t>
                      </a:r>
                      <a:r>
                        <a:rPr dirty="0"/>
                        <a:t>.</a:t>
                      </a:r>
                    </a:p>
                  </a:txBody>
                  <a:tcPr/>
                </a:tc>
                <a:tc>
                  <a:txBody>
                    <a:bodyPr/>
                    <a:lstStyle/>
                    <a:p>
                      <a:pPr algn="l">
                        <a:defRPr sz="1300">
                          <a:latin typeface="Arial"/>
                        </a:defRPr>
                      </a:pPr>
                      <a:r>
                        <a:rPr dirty="0"/>
                        <a:t>• </a:t>
                      </a:r>
                      <a:r>
                        <a:rPr dirty="0" err="1"/>
                        <a:t>Fomentar</a:t>
                      </a:r>
                      <a:r>
                        <a:rPr dirty="0"/>
                        <a:t> </a:t>
                      </a:r>
                      <a:r>
                        <a:rPr dirty="0" err="1"/>
                        <a:t>comunicación</a:t>
                      </a:r>
                      <a:r>
                        <a:rPr dirty="0"/>
                        <a:t> </a:t>
                      </a:r>
                      <a:r>
                        <a:rPr dirty="0" err="1"/>
                        <a:t>abierta</a:t>
                      </a:r>
                      <a:r>
                        <a:rPr dirty="0"/>
                        <a:t> y sin </a:t>
                      </a:r>
                      <a:r>
                        <a:rPr dirty="0" err="1"/>
                        <a:t>juicios</a:t>
                      </a:r>
                      <a:r>
                        <a:rPr dirty="0"/>
                        <a:t>.</a:t>
                      </a:r>
                    </a:p>
                    <a:p>
                      <a:pPr algn="l">
                        <a:defRPr sz="1300">
                          <a:latin typeface="Arial"/>
                        </a:defRPr>
                      </a:pPr>
                      <a:r>
                        <a:rPr dirty="0"/>
                        <a:t>• </a:t>
                      </a:r>
                      <a:r>
                        <a:rPr dirty="0" err="1"/>
                        <a:t>Incluir</a:t>
                      </a:r>
                      <a:r>
                        <a:rPr dirty="0"/>
                        <a:t> </a:t>
                      </a:r>
                      <a:r>
                        <a:rPr dirty="0" err="1"/>
                        <a:t>enfermería</a:t>
                      </a:r>
                      <a:r>
                        <a:rPr dirty="0"/>
                        <a:t> y </a:t>
                      </a:r>
                      <a:r>
                        <a:rPr dirty="0" err="1"/>
                        <a:t>psicología</a:t>
                      </a:r>
                      <a:r>
                        <a:rPr dirty="0"/>
                        <a:t>.</a:t>
                      </a:r>
                    </a:p>
                    <a:p>
                      <a:pPr algn="l">
                        <a:defRPr sz="1300">
                          <a:latin typeface="Arial"/>
                        </a:defRPr>
                      </a:pPr>
                      <a:r>
                        <a:rPr dirty="0"/>
                        <a:t>• </a:t>
                      </a:r>
                      <a:r>
                        <a:rPr dirty="0" err="1"/>
                        <a:t>Facilitar</a:t>
                      </a:r>
                      <a:r>
                        <a:rPr dirty="0"/>
                        <a:t> material </a:t>
                      </a:r>
                      <a:r>
                        <a:rPr dirty="0" err="1"/>
                        <a:t>educativo</a:t>
                      </a:r>
                      <a:r>
                        <a:rPr dirty="0"/>
                        <a:t> </a:t>
                      </a:r>
                      <a:r>
                        <a:rPr dirty="0" err="1"/>
                        <a:t>impreso</a:t>
                      </a:r>
                      <a:r>
                        <a:rPr dirty="0"/>
                        <a:t> o digital.</a:t>
                      </a:r>
                    </a:p>
                  </a:txBody>
                  <a:tcPr/>
                </a:tc>
                <a:extLst>
                  <a:ext uri="{0D108BD9-81ED-4DB2-BD59-A6C34878D82A}">
                    <a16:rowId xmlns:a16="http://schemas.microsoft.com/office/drawing/2014/main" val="10003"/>
                  </a:ext>
                </a:extLst>
              </a:tr>
              <a:tr h="723664">
                <a:tc>
                  <a:txBody>
                    <a:bodyPr/>
                    <a:lstStyle/>
                    <a:p>
                      <a:pPr algn="l">
                        <a:defRPr sz="1300">
                          <a:latin typeface="Arial"/>
                        </a:defRPr>
                      </a:pPr>
                      <a:r>
                        <a:rPr dirty="0"/>
                        <a:t>Falta de un </a:t>
                      </a:r>
                      <a:r>
                        <a:rPr dirty="0" err="1"/>
                        <a:t>enfoque</a:t>
                      </a:r>
                      <a:r>
                        <a:rPr dirty="0"/>
                        <a:t> </a:t>
                      </a:r>
                      <a:r>
                        <a:rPr dirty="0" err="1"/>
                        <a:t>holístico</a:t>
                      </a:r>
                      <a:r>
                        <a:rPr dirty="0"/>
                        <a:t> </a:t>
                      </a:r>
                      <a:r>
                        <a:rPr dirty="0" err="1"/>
                        <a:t>en</a:t>
                      </a:r>
                      <a:r>
                        <a:rPr dirty="0"/>
                        <a:t> la </a:t>
                      </a:r>
                      <a:r>
                        <a:rPr dirty="0" err="1"/>
                        <a:t>disfunción</a:t>
                      </a:r>
                      <a:r>
                        <a:rPr dirty="0"/>
                        <a:t> sexual.</a:t>
                      </a:r>
                    </a:p>
                  </a:txBody>
                  <a:tcPr/>
                </a:tc>
                <a:tc>
                  <a:txBody>
                    <a:bodyPr/>
                    <a:lstStyle/>
                    <a:p>
                      <a:pPr algn="l">
                        <a:defRPr sz="1300">
                          <a:latin typeface="Arial"/>
                        </a:defRPr>
                      </a:pPr>
                      <a:r>
                        <a:rPr dirty="0"/>
                        <a:t>• </a:t>
                      </a:r>
                      <a:r>
                        <a:rPr dirty="0" err="1"/>
                        <a:t>Implementar</a:t>
                      </a:r>
                      <a:r>
                        <a:rPr dirty="0"/>
                        <a:t> </a:t>
                      </a:r>
                      <a:r>
                        <a:rPr dirty="0" err="1"/>
                        <a:t>manejo</a:t>
                      </a:r>
                      <a:r>
                        <a:rPr dirty="0"/>
                        <a:t> </a:t>
                      </a:r>
                      <a:r>
                        <a:rPr dirty="0" err="1"/>
                        <a:t>multidisciplinario</a:t>
                      </a:r>
                      <a:endParaRPr dirty="0"/>
                    </a:p>
                  </a:txBody>
                  <a:tcPr/>
                </a:tc>
                <a:extLst>
                  <a:ext uri="{0D108BD9-81ED-4DB2-BD59-A6C34878D82A}">
                    <a16:rowId xmlns:a16="http://schemas.microsoft.com/office/drawing/2014/main" val="10004"/>
                  </a:ext>
                </a:extLst>
              </a:tr>
              <a:tr h="723664">
                <a:tc>
                  <a:txBody>
                    <a:bodyPr/>
                    <a:lstStyle/>
                    <a:p>
                      <a:pPr algn="l">
                        <a:defRPr sz="1300">
                          <a:latin typeface="Arial"/>
                        </a:defRPr>
                      </a:pPr>
                      <a:r>
                        <a:t>Escasez de datos sólidos sobre fisiopatología y eficacia terapéutica (farmacológica y no farmacológica).</a:t>
                      </a:r>
                    </a:p>
                  </a:txBody>
                  <a:tcPr/>
                </a:tc>
                <a:tc>
                  <a:txBody>
                    <a:bodyPr/>
                    <a:lstStyle/>
                    <a:p>
                      <a:pPr algn="l">
                        <a:defRPr sz="1300">
                          <a:latin typeface="Arial"/>
                        </a:defRPr>
                      </a:pPr>
                      <a:r>
                        <a:rPr dirty="0"/>
                        <a:t>• </a:t>
                      </a:r>
                      <a:r>
                        <a:rPr dirty="0" err="1"/>
                        <a:t>Fomentar</a:t>
                      </a:r>
                      <a:r>
                        <a:rPr dirty="0"/>
                        <a:t> </a:t>
                      </a:r>
                      <a:r>
                        <a:rPr dirty="0" err="1"/>
                        <a:t>investigación</a:t>
                      </a:r>
                      <a:r>
                        <a:rPr dirty="0"/>
                        <a:t> </a:t>
                      </a:r>
                      <a:r>
                        <a:rPr dirty="0" err="1"/>
                        <a:t>colaborativa</a:t>
                      </a:r>
                      <a:r>
                        <a:rPr dirty="0"/>
                        <a:t> </a:t>
                      </a:r>
                      <a:r>
                        <a:rPr dirty="0" err="1"/>
                        <a:t>en</a:t>
                      </a:r>
                      <a:r>
                        <a:rPr dirty="0"/>
                        <a:t> </a:t>
                      </a:r>
                      <a:r>
                        <a:rPr dirty="0" err="1"/>
                        <a:t>cirrosis</a:t>
                      </a:r>
                      <a:r>
                        <a:rPr dirty="0"/>
                        <a:t> y </a:t>
                      </a:r>
                      <a:r>
                        <a:rPr dirty="0" err="1"/>
                        <a:t>trasplante</a:t>
                      </a:r>
                      <a:r>
                        <a:rPr dirty="0"/>
                        <a:t> </a:t>
                      </a:r>
                      <a:r>
                        <a:rPr dirty="0" err="1"/>
                        <a:t>hepático</a:t>
                      </a:r>
                      <a:r>
                        <a:rPr dirty="0"/>
                        <a:t>.</a:t>
                      </a:r>
                    </a:p>
                  </a:txBody>
                  <a:tcPr/>
                </a:tc>
                <a:extLst>
                  <a:ext uri="{0D108BD9-81ED-4DB2-BD59-A6C34878D82A}">
                    <a16:rowId xmlns:a16="http://schemas.microsoft.com/office/drawing/2014/main" val="10005"/>
                  </a:ext>
                </a:extLst>
              </a:tr>
            </a:tbl>
          </a:graphicData>
        </a:graphic>
      </p:graphicFrame>
      <p:sp>
        <p:nvSpPr>
          <p:cNvPr id="4" name="TextBox 3"/>
          <p:cNvSpPr txBox="1"/>
          <p:nvPr/>
        </p:nvSpPr>
        <p:spPr>
          <a:xfrm>
            <a:off x="543791" y="6351667"/>
            <a:ext cx="4543231" cy="246221"/>
          </a:xfrm>
          <a:prstGeom prst="rect">
            <a:avLst/>
          </a:prstGeom>
          <a:noFill/>
        </p:spPr>
        <p:txBody>
          <a:bodyPr wrap="none">
            <a:spAutoFit/>
          </a:bodyPr>
          <a:lstStyle/>
          <a:p>
            <a:pPr defTabSz="457200">
              <a:defRPr sz="1000">
                <a:solidFill>
                  <a:srgbClr val="646464"/>
                </a:solidFill>
              </a:defRPr>
            </a:pPr>
            <a:r>
              <a:rPr sz="1000" dirty="0" err="1">
                <a:solidFill>
                  <a:schemeClr val="accent1">
                    <a:lumMod val="50000"/>
                  </a:schemeClr>
                </a:solidFill>
                <a:latin typeface="Bahnschrift" panose="020B0502040204020203" pitchFamily="34" charset="0"/>
              </a:rPr>
              <a:t>Adaptado</a:t>
            </a:r>
            <a:r>
              <a:rPr sz="1000" dirty="0">
                <a:solidFill>
                  <a:schemeClr val="accent1">
                    <a:lumMod val="50000"/>
                  </a:schemeClr>
                </a:solidFill>
                <a:latin typeface="Bahnschrift" panose="020B0502040204020203" pitchFamily="34" charset="0"/>
              </a:rPr>
              <a:t> de 'Sexual Health and Function in Liver Disease', Hepatology 2023.</a:t>
            </a:r>
          </a:p>
        </p:txBody>
      </p:sp>
      <p:sp>
        <p:nvSpPr>
          <p:cNvPr id="6" name="CuadroTexto 5">
            <a:extLst>
              <a:ext uri="{FF2B5EF4-FFF2-40B4-BE49-F238E27FC236}">
                <a16:creationId xmlns:a16="http://schemas.microsoft.com/office/drawing/2014/main" id="{49AE4C24-EE2D-7994-4CCF-4A3607C6CABB}"/>
              </a:ext>
            </a:extLst>
          </p:cNvPr>
          <p:cNvSpPr txBox="1"/>
          <p:nvPr/>
        </p:nvSpPr>
        <p:spPr>
          <a:xfrm>
            <a:off x="474518" y="6538123"/>
            <a:ext cx="12006246" cy="246221"/>
          </a:xfrm>
          <a:prstGeom prst="rect">
            <a:avLst/>
          </a:prstGeom>
          <a:noFill/>
        </p:spPr>
        <p:txBody>
          <a:bodyPr wrap="square">
            <a:spAutoFit/>
          </a:bodyPr>
          <a:lstStyle/>
          <a:p>
            <a:r>
              <a:rPr lang="es-ES" sz="1000" dirty="0">
                <a:solidFill>
                  <a:schemeClr val="accent1">
                    <a:lumMod val="50000"/>
                  </a:schemeClr>
                </a:solidFill>
                <a:latin typeface="Bahnschrift" panose="020B0502040204020203" pitchFamily="34" charset="0"/>
              </a:rPr>
              <a:t>Ferrarese A, Hurtado Díaz de León I, </a:t>
            </a:r>
            <a:r>
              <a:rPr lang="es-ES" sz="1000" dirty="0" err="1">
                <a:solidFill>
                  <a:schemeClr val="accent1">
                    <a:lumMod val="50000"/>
                  </a:schemeClr>
                </a:solidFill>
                <a:latin typeface="Bahnschrift" panose="020B0502040204020203" pitchFamily="34" charset="0"/>
              </a:rPr>
              <a:t>Tapper</a:t>
            </a:r>
            <a:r>
              <a:rPr lang="es-ES" sz="1000" dirty="0">
                <a:solidFill>
                  <a:schemeClr val="accent1">
                    <a:lumMod val="50000"/>
                  </a:schemeClr>
                </a:solidFill>
                <a:latin typeface="Bahnschrift" panose="020B0502040204020203" pitchFamily="34" charset="0"/>
              </a:rPr>
              <a:t> EB, Burra P. Sexual </a:t>
            </a:r>
            <a:r>
              <a:rPr lang="es-ES" sz="1000" dirty="0" err="1">
                <a:solidFill>
                  <a:schemeClr val="accent1">
                    <a:lumMod val="50000"/>
                  </a:schemeClr>
                </a:solidFill>
                <a:latin typeface="Bahnschrift" panose="020B0502040204020203" pitchFamily="34" charset="0"/>
              </a:rPr>
              <a:t>health</a:t>
            </a:r>
            <a:r>
              <a:rPr lang="es-ES" sz="1000" dirty="0">
                <a:solidFill>
                  <a:schemeClr val="accent1">
                    <a:lumMod val="50000"/>
                  </a:schemeClr>
                </a:solidFill>
                <a:latin typeface="Bahnschrift" panose="020B0502040204020203" pitchFamily="34" charset="0"/>
              </a:rPr>
              <a:t> and </a:t>
            </a:r>
            <a:r>
              <a:rPr lang="es-ES" sz="1000" dirty="0" err="1">
                <a:solidFill>
                  <a:schemeClr val="accent1">
                    <a:lumMod val="50000"/>
                  </a:schemeClr>
                </a:solidFill>
                <a:latin typeface="Bahnschrift" panose="020B0502040204020203" pitchFamily="34" charset="0"/>
              </a:rPr>
              <a:t>function</a:t>
            </a:r>
            <a:r>
              <a:rPr lang="es-ES" sz="1000" dirty="0">
                <a:solidFill>
                  <a:schemeClr val="accent1">
                    <a:lumMod val="50000"/>
                  </a:schemeClr>
                </a:solidFill>
                <a:latin typeface="Bahnschrift" panose="020B0502040204020203" pitchFamily="34" charset="0"/>
              </a:rPr>
              <a:t> in </a:t>
            </a:r>
            <a:r>
              <a:rPr lang="es-ES" sz="1000" dirty="0" err="1">
                <a:solidFill>
                  <a:schemeClr val="accent1">
                    <a:lumMod val="50000"/>
                  </a:schemeClr>
                </a:solidFill>
                <a:latin typeface="Bahnschrift" panose="020B0502040204020203" pitchFamily="34" charset="0"/>
              </a:rPr>
              <a:t>liver</a:t>
            </a:r>
            <a:r>
              <a:rPr lang="es-ES" sz="1000" dirty="0">
                <a:solidFill>
                  <a:schemeClr val="accent1">
                    <a:lumMod val="50000"/>
                  </a:schemeClr>
                </a:solidFill>
                <a:latin typeface="Bahnschrift" panose="020B0502040204020203" pitchFamily="34" charset="0"/>
              </a:rPr>
              <a:t> </a:t>
            </a:r>
            <a:r>
              <a:rPr lang="es-ES" sz="1000" dirty="0" err="1">
                <a:solidFill>
                  <a:schemeClr val="accent1">
                    <a:lumMod val="50000"/>
                  </a:schemeClr>
                </a:solidFill>
                <a:latin typeface="Bahnschrift" panose="020B0502040204020203" pitchFamily="34" charset="0"/>
              </a:rPr>
              <a:t>disease</a:t>
            </a:r>
            <a:r>
              <a:rPr lang="es-ES" sz="1000" dirty="0">
                <a:solidFill>
                  <a:schemeClr val="accent1">
                    <a:lumMod val="50000"/>
                  </a:schemeClr>
                </a:solidFill>
                <a:latin typeface="Bahnschrift" panose="020B0502040204020203" pitchFamily="34" charset="0"/>
              </a:rPr>
              <a:t>. </a:t>
            </a:r>
            <a:r>
              <a:rPr lang="es-ES" sz="1000" dirty="0" err="1">
                <a:solidFill>
                  <a:schemeClr val="accent1">
                    <a:lumMod val="50000"/>
                  </a:schemeClr>
                </a:solidFill>
                <a:latin typeface="Bahnschrift" panose="020B0502040204020203" pitchFamily="34" charset="0"/>
              </a:rPr>
              <a:t>Hepatol</a:t>
            </a:r>
            <a:r>
              <a:rPr lang="es-ES" sz="1000" dirty="0">
                <a:solidFill>
                  <a:schemeClr val="accent1">
                    <a:lumMod val="50000"/>
                  </a:schemeClr>
                </a:solidFill>
                <a:latin typeface="Bahnschrift" panose="020B0502040204020203" pitchFamily="34" charset="0"/>
              </a:rPr>
              <a:t> </a:t>
            </a:r>
            <a:r>
              <a:rPr lang="es-ES" sz="1000" dirty="0" err="1">
                <a:solidFill>
                  <a:schemeClr val="accent1">
                    <a:lumMod val="50000"/>
                  </a:schemeClr>
                </a:solidFill>
                <a:latin typeface="Bahnschrift" panose="020B0502040204020203" pitchFamily="34" charset="0"/>
              </a:rPr>
              <a:t>Commun</a:t>
            </a:r>
            <a:r>
              <a:rPr lang="es-ES" sz="1000" dirty="0">
                <a:solidFill>
                  <a:schemeClr val="accent1">
                    <a:lumMod val="50000"/>
                  </a:schemeClr>
                </a:solidFill>
                <a:latin typeface="Bahnschrift" panose="020B0502040204020203" pitchFamily="34" charset="0"/>
              </a:rPr>
              <a:t>. 2025 </a:t>
            </a:r>
            <a:r>
              <a:rPr lang="es-ES" sz="1000" dirty="0" err="1">
                <a:solidFill>
                  <a:schemeClr val="accent1">
                    <a:lumMod val="50000"/>
                  </a:schemeClr>
                </a:solidFill>
                <a:latin typeface="Bahnschrift" panose="020B0502040204020203" pitchFamily="34" charset="0"/>
              </a:rPr>
              <a:t>Apr</a:t>
            </a:r>
            <a:r>
              <a:rPr lang="es-ES" sz="1000" dirty="0">
                <a:solidFill>
                  <a:schemeClr val="accent1">
                    <a:lumMod val="50000"/>
                  </a:schemeClr>
                </a:solidFill>
                <a:latin typeface="Bahnschrift" panose="020B0502040204020203" pitchFamily="34" charset="0"/>
              </a:rPr>
              <a:t> 3;9(4):e0691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FC572-5A31-7799-E2C5-03FA6D10FBC6}"/>
            </a:ext>
          </a:extLst>
        </p:cNvPr>
        <p:cNvGrpSpPr/>
        <p:nvPr/>
      </p:nvGrpSpPr>
      <p:grpSpPr>
        <a:xfrm>
          <a:off x="0" y="0"/>
          <a:ext cx="0" cy="0"/>
          <a:chOff x="0" y="0"/>
          <a:chExt cx="0" cy="0"/>
        </a:xfrm>
      </p:grpSpPr>
      <p:pic>
        <p:nvPicPr>
          <p:cNvPr id="2050" name="Picture 2" descr="Gráfico de respuestas de formularios. Título de la pregunta: Actualmente estoy. Número de respuestas: 23 respuestas.">
            <a:extLst>
              <a:ext uri="{FF2B5EF4-FFF2-40B4-BE49-F238E27FC236}">
                <a16:creationId xmlns:a16="http://schemas.microsoft.com/office/drawing/2014/main" id="{4727ECDE-DFD3-4037-A70E-815F0A61F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9100" cy="28477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áfico de respuestas de formularios. Título de la pregunta: ¿Tienes hijos?. Número de respuestas: 23 respuestas.">
            <a:extLst>
              <a:ext uri="{FF2B5EF4-FFF2-40B4-BE49-F238E27FC236}">
                <a16:creationId xmlns:a16="http://schemas.microsoft.com/office/drawing/2014/main" id="{7DF3D26F-D113-B7AA-9C7C-722452A377DF}"/>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27768"/>
          <a:stretch>
            <a:fillRect/>
          </a:stretch>
        </p:blipFill>
        <p:spPr bwMode="auto">
          <a:xfrm>
            <a:off x="6362699" y="61985"/>
            <a:ext cx="4889501" cy="28477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áfico de respuestas de formularios. Título de la pregunta: Número de hijas/os antes del TH. Número de respuestas: 12 respuestas.">
            <a:extLst>
              <a:ext uri="{FF2B5EF4-FFF2-40B4-BE49-F238E27FC236}">
                <a16:creationId xmlns:a16="http://schemas.microsoft.com/office/drawing/2014/main" id="{A6D1164F-3F81-DC17-E649-2E46CA3F79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2802315"/>
            <a:ext cx="6769102" cy="28477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ráfico de respuestas de formularios. Título de la pregunta: Número de hijas/os después del TH. Número de respuestas: 12 respuestas.">
            <a:extLst>
              <a:ext uri="{FF2B5EF4-FFF2-40B4-BE49-F238E27FC236}">
                <a16:creationId xmlns:a16="http://schemas.microsoft.com/office/drawing/2014/main" id="{12F83482-B10E-B7E0-832B-AEDE7C0098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9285"/>
          <a:stretch>
            <a:fillRect/>
          </a:stretch>
        </p:blipFill>
        <p:spPr bwMode="auto">
          <a:xfrm>
            <a:off x="7127875" y="2847782"/>
            <a:ext cx="4786746" cy="28477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ráfico de respuestas de formularios. Título de la pregunta: Mis hijos son . Número de respuestas: 12 respuestas.">
            <a:extLst>
              <a:ext uri="{FF2B5EF4-FFF2-40B4-BE49-F238E27FC236}">
                <a16:creationId xmlns:a16="http://schemas.microsoft.com/office/drawing/2014/main" id="{8C3843FA-9CD3-9015-6D10-773AC61CC10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28347" y="4108577"/>
            <a:ext cx="6535305" cy="274942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F986F1DB-5804-9441-CDED-068A03399915}"/>
              </a:ext>
            </a:extLst>
          </p:cNvPr>
          <p:cNvSpPr txBox="1"/>
          <p:nvPr/>
        </p:nvSpPr>
        <p:spPr>
          <a:xfrm>
            <a:off x="4046681" y="61985"/>
            <a:ext cx="231601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Pacientes</a:t>
            </a:r>
          </a:p>
        </p:txBody>
      </p:sp>
      <p:pic>
        <p:nvPicPr>
          <p:cNvPr id="2" name="Imagen 1">
            <a:extLst>
              <a:ext uri="{FF2B5EF4-FFF2-40B4-BE49-F238E27FC236}">
                <a16:creationId xmlns:a16="http://schemas.microsoft.com/office/drawing/2014/main" id="{30C43C1C-1901-CE71-29B9-53538869F754}"/>
              </a:ext>
            </a:extLst>
          </p:cNvPr>
          <p:cNvPicPr>
            <a:picLocks noChangeAspect="1"/>
          </p:cNvPicPr>
          <p:nvPr/>
        </p:nvPicPr>
        <p:blipFill>
          <a:blip r:embed="rId8"/>
          <a:stretch>
            <a:fillRect/>
          </a:stretch>
        </p:blipFill>
        <p:spPr>
          <a:xfrm>
            <a:off x="4972740" y="1881850"/>
            <a:ext cx="1713124" cy="1713124"/>
          </a:xfrm>
          <a:prstGeom prst="rect">
            <a:avLst/>
          </a:prstGeom>
        </p:spPr>
      </p:pic>
      <p:sp>
        <p:nvSpPr>
          <p:cNvPr id="3" name="Rectángulo 2">
            <a:extLst>
              <a:ext uri="{FF2B5EF4-FFF2-40B4-BE49-F238E27FC236}">
                <a16:creationId xmlns:a16="http://schemas.microsoft.com/office/drawing/2014/main" id="{700F5F83-C6D6-AF39-85E0-E56B39CC9DB7}"/>
              </a:ext>
            </a:extLst>
          </p:cNvPr>
          <p:cNvSpPr/>
          <p:nvPr/>
        </p:nvSpPr>
        <p:spPr>
          <a:xfrm>
            <a:off x="4046681" y="935182"/>
            <a:ext cx="1859975" cy="2727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81D64B83-7606-AC7E-040D-F1F37A8377FA}"/>
              </a:ext>
            </a:extLst>
          </p:cNvPr>
          <p:cNvSpPr/>
          <p:nvPr/>
        </p:nvSpPr>
        <p:spPr>
          <a:xfrm>
            <a:off x="9848268" y="798822"/>
            <a:ext cx="1859975" cy="2727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9286D068-F9A0-2FCB-6EEB-4204691DD442}"/>
              </a:ext>
            </a:extLst>
          </p:cNvPr>
          <p:cNvSpPr/>
          <p:nvPr/>
        </p:nvSpPr>
        <p:spPr>
          <a:xfrm>
            <a:off x="3384550" y="3521730"/>
            <a:ext cx="1859975" cy="2727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4E789F42-F070-C54A-D7C6-14E0FE840FFD}"/>
              </a:ext>
            </a:extLst>
          </p:cNvPr>
          <p:cNvSpPr/>
          <p:nvPr/>
        </p:nvSpPr>
        <p:spPr>
          <a:xfrm>
            <a:off x="10785764" y="3835857"/>
            <a:ext cx="1330037" cy="4036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3412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2B3D00F4-B8DF-BF96-6150-EECCF4D389F5}"/>
              </a:ext>
            </a:extLst>
          </p:cNvPr>
          <p:cNvSpPr>
            <a:spLocks noGrp="1"/>
          </p:cNvSpPr>
          <p:nvPr>
            <p:ph type="title"/>
          </p:nvPr>
        </p:nvSpPr>
        <p:spPr>
          <a:xfrm>
            <a:off x="765463" y="117907"/>
            <a:ext cx="10515600" cy="767484"/>
          </a:xfrm>
        </p:spPr>
        <p:txBody>
          <a:bodyPr>
            <a:normAutofit/>
          </a:bodyPr>
          <a:lstStyle/>
          <a:p>
            <a:pPr algn="ctr"/>
            <a:r>
              <a:rPr lang="es-ES" sz="3600" dirty="0" err="1">
                <a:solidFill>
                  <a:schemeClr val="accent1">
                    <a:lumMod val="50000"/>
                  </a:schemeClr>
                </a:solidFill>
              </a:rPr>
              <a:t>Take</a:t>
            </a:r>
            <a:r>
              <a:rPr lang="es-ES" sz="3600" dirty="0">
                <a:solidFill>
                  <a:schemeClr val="accent1">
                    <a:lumMod val="50000"/>
                  </a:schemeClr>
                </a:solidFill>
              </a:rPr>
              <a:t>-home </a:t>
            </a:r>
            <a:r>
              <a:rPr lang="es-ES" sz="3600" dirty="0" err="1">
                <a:solidFill>
                  <a:schemeClr val="accent1">
                    <a:lumMod val="50000"/>
                  </a:schemeClr>
                </a:solidFill>
              </a:rPr>
              <a:t>messages</a:t>
            </a:r>
            <a:endParaRPr lang="es-ES" sz="3600" dirty="0">
              <a:solidFill>
                <a:schemeClr val="accent1">
                  <a:lumMod val="50000"/>
                </a:schemeClr>
              </a:solidFill>
            </a:endParaRPr>
          </a:p>
        </p:txBody>
      </p:sp>
      <p:sp>
        <p:nvSpPr>
          <p:cNvPr id="6" name="Marcador de número de diapositiva 5">
            <a:extLst>
              <a:ext uri="{FF2B5EF4-FFF2-40B4-BE49-F238E27FC236}">
                <a16:creationId xmlns:a16="http://schemas.microsoft.com/office/drawing/2014/main" id="{EEF0802E-3565-7386-F4AF-B6B17D7FCCF9}"/>
              </a:ext>
            </a:extLst>
          </p:cNvPr>
          <p:cNvSpPr>
            <a:spLocks noGrp="1"/>
          </p:cNvSpPr>
          <p:nvPr>
            <p:ph type="sldNum" sz="quarter" idx="12"/>
          </p:nvPr>
        </p:nvSpPr>
        <p:spPr/>
        <p:txBody>
          <a:bodyPr/>
          <a:lstStyle/>
          <a:p>
            <a:fld id="{27A13296-8103-46F4-BA41-F532E14F2100}" type="slidenum">
              <a:rPr lang="en-US" smtClean="0"/>
              <a:t>50</a:t>
            </a:fld>
            <a:endParaRPr lang="en-US" dirty="0"/>
          </a:p>
        </p:txBody>
      </p:sp>
      <p:sp>
        <p:nvSpPr>
          <p:cNvPr id="13" name="CuadroTexto 12">
            <a:extLst>
              <a:ext uri="{FF2B5EF4-FFF2-40B4-BE49-F238E27FC236}">
                <a16:creationId xmlns:a16="http://schemas.microsoft.com/office/drawing/2014/main" id="{BEE2E5E7-D38B-E104-0FBB-0D767DA1BF8A}"/>
              </a:ext>
            </a:extLst>
          </p:cNvPr>
          <p:cNvSpPr txBox="1"/>
          <p:nvPr/>
        </p:nvSpPr>
        <p:spPr>
          <a:xfrm>
            <a:off x="500496" y="889843"/>
            <a:ext cx="11191008" cy="5078313"/>
          </a:xfrm>
          <a:prstGeom prst="rect">
            <a:avLst/>
          </a:prstGeom>
          <a:noFill/>
        </p:spPr>
        <p:txBody>
          <a:bodyPr wrap="square">
            <a:spAutoFit/>
          </a:bodyPr>
          <a:lstStyle/>
          <a:p>
            <a:pPr algn="just">
              <a:lnSpc>
                <a:spcPct val="150000"/>
              </a:lnSpc>
              <a:spcBef>
                <a:spcPts val="600"/>
              </a:spcBef>
              <a:spcAft>
                <a:spcPts val="600"/>
              </a:spcAft>
              <a:buFont typeface="+mj-lt"/>
              <a:buAutoNum type="arabicPeriod"/>
            </a:pPr>
            <a:r>
              <a:rPr lang="es-ES" sz="2200" b="1" dirty="0"/>
              <a:t>La salud sexual y reproductiva debe ser parte del seguimiento postrasplante.</a:t>
            </a:r>
            <a:endParaRPr lang="es-ES" sz="2200" dirty="0"/>
          </a:p>
          <a:p>
            <a:pPr marL="800100" lvl="1" indent="-342900" algn="just">
              <a:buFont typeface="Arial" panose="020B0604020202020204" pitchFamily="34" charset="0"/>
              <a:buChar char="•"/>
            </a:pPr>
            <a:r>
              <a:rPr lang="es-ES" sz="2200" dirty="0"/>
              <a:t>No es un tema secundario: afecta la calidad de vida, el riesgo de embarazo no planificado y la evolución del injerto.</a:t>
            </a:r>
          </a:p>
          <a:p>
            <a:pPr algn="just">
              <a:buFont typeface="+mj-lt"/>
              <a:buAutoNum type="arabicPeriod"/>
            </a:pPr>
            <a:r>
              <a:rPr lang="es-ES" sz="2200" b="1" dirty="0"/>
              <a:t>Existe una brecha entre la percepción de los médicos y la experiencia real de los pacientes.</a:t>
            </a:r>
            <a:endParaRPr lang="es-ES" sz="2200" dirty="0"/>
          </a:p>
          <a:p>
            <a:pPr marL="800100" lvl="1" indent="-342900" algn="just">
              <a:buFont typeface="Arial" panose="020B0604020202020204" pitchFamily="34" charset="0"/>
              <a:buChar char="•"/>
            </a:pPr>
            <a:r>
              <a:rPr lang="es-ES" sz="2200" dirty="0"/>
              <a:t>Muchos pacientes no recuerdan haber recibido información sobre anticoncepción, fertilidad o embarazo.</a:t>
            </a:r>
          </a:p>
          <a:p>
            <a:pPr algn="just">
              <a:buFont typeface="+mj-lt"/>
              <a:buAutoNum type="arabicPeriod"/>
            </a:pPr>
            <a:r>
              <a:rPr lang="es-ES" sz="2200" b="1" dirty="0"/>
              <a:t>El embarazo puede ser seguro tras un trasplante hepático, pero requiere planificación.</a:t>
            </a:r>
            <a:endParaRPr lang="es-ES" sz="2200" dirty="0"/>
          </a:p>
          <a:p>
            <a:pPr marL="800100" lvl="1" indent="-342900" algn="just">
              <a:buFont typeface="Arial" panose="020B0604020202020204" pitchFamily="34" charset="0"/>
              <a:buChar char="•"/>
            </a:pPr>
            <a:r>
              <a:rPr lang="es-ES" sz="2200" dirty="0"/>
              <a:t>Idealmente ≥12 meses postrasplante, con función estable e inmunosupresión ajustada.</a:t>
            </a:r>
          </a:p>
          <a:p>
            <a:pPr algn="just">
              <a:buFont typeface="+mj-lt"/>
              <a:buAutoNum type="arabicPeriod"/>
            </a:pPr>
            <a:r>
              <a:rPr lang="es-ES" sz="2200" b="1" dirty="0"/>
              <a:t>El micofenolato está contraindicado en el embarazo.</a:t>
            </a:r>
            <a:endParaRPr lang="es-ES" sz="2200" dirty="0"/>
          </a:p>
          <a:p>
            <a:pPr marL="800100" lvl="1" indent="-342900" algn="just">
              <a:buFont typeface="Arial" panose="020B0604020202020204" pitchFamily="34" charset="0"/>
              <a:buChar char="•"/>
            </a:pPr>
            <a:r>
              <a:rPr lang="es-ES" sz="2200" dirty="0"/>
              <a:t>Asociado a alto riesgo de abortos y malformaciones. Requiere doble método anticonceptivo si se usa.</a:t>
            </a:r>
          </a:p>
          <a:p>
            <a:pPr algn="just">
              <a:buFont typeface="+mj-lt"/>
              <a:buAutoNum type="arabicPeriod"/>
            </a:pPr>
            <a:r>
              <a:rPr lang="es-ES" sz="2200" b="1" dirty="0"/>
              <a:t>Los métodos anticonceptivos más seguros son el DIU y el implante.</a:t>
            </a:r>
            <a:endParaRPr lang="es-ES" sz="2200" dirty="0"/>
          </a:p>
          <a:p>
            <a:pPr marL="800100" lvl="1" indent="-342900" algn="just">
              <a:buFont typeface="Arial" panose="020B0604020202020204" pitchFamily="34" charset="0"/>
              <a:buChar char="•"/>
            </a:pPr>
            <a:r>
              <a:rPr lang="es-ES" sz="2200" dirty="0"/>
              <a:t>Especialmente útiles en pacientes con baja adherencia. Evitar combinados hormonales en ciertas patologías hepáticas.</a:t>
            </a:r>
          </a:p>
        </p:txBody>
      </p:sp>
    </p:spTree>
    <p:extLst>
      <p:ext uri="{BB962C8B-B14F-4D97-AF65-F5344CB8AC3E}">
        <p14:creationId xmlns:p14="http://schemas.microsoft.com/office/powerpoint/2010/main" val="208285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7C9A7-58F5-A18B-4C26-4768F627657A}"/>
            </a:ext>
          </a:extLst>
        </p:cNvPr>
        <p:cNvGrpSpPr/>
        <p:nvPr/>
      </p:nvGrpSpPr>
      <p:grpSpPr>
        <a:xfrm>
          <a:off x="0" y="0"/>
          <a:ext cx="0" cy="0"/>
          <a:chOff x="0" y="0"/>
          <a:chExt cx="0" cy="0"/>
        </a:xfrm>
      </p:grpSpPr>
      <p:sp>
        <p:nvSpPr>
          <p:cNvPr id="11" name="Título 10">
            <a:extLst>
              <a:ext uri="{FF2B5EF4-FFF2-40B4-BE49-F238E27FC236}">
                <a16:creationId xmlns:a16="http://schemas.microsoft.com/office/drawing/2014/main" id="{0551E971-7CF9-20A8-4B58-4C3B503A1D63}"/>
              </a:ext>
            </a:extLst>
          </p:cNvPr>
          <p:cNvSpPr>
            <a:spLocks noGrp="1"/>
          </p:cNvSpPr>
          <p:nvPr>
            <p:ph type="title"/>
          </p:nvPr>
        </p:nvSpPr>
        <p:spPr>
          <a:xfrm>
            <a:off x="838200" y="136525"/>
            <a:ext cx="10515600" cy="933738"/>
          </a:xfrm>
        </p:spPr>
        <p:txBody>
          <a:bodyPr/>
          <a:lstStyle/>
          <a:p>
            <a:pPr algn="ctr"/>
            <a:r>
              <a:rPr lang="es-ES" dirty="0" err="1">
                <a:solidFill>
                  <a:schemeClr val="accent1">
                    <a:lumMod val="50000"/>
                  </a:schemeClr>
                </a:solidFill>
              </a:rPr>
              <a:t>Take</a:t>
            </a:r>
            <a:r>
              <a:rPr lang="es-ES" dirty="0">
                <a:solidFill>
                  <a:schemeClr val="accent1">
                    <a:lumMod val="50000"/>
                  </a:schemeClr>
                </a:solidFill>
              </a:rPr>
              <a:t>-home </a:t>
            </a:r>
            <a:r>
              <a:rPr lang="es-ES" dirty="0" err="1">
                <a:solidFill>
                  <a:schemeClr val="accent1">
                    <a:lumMod val="50000"/>
                  </a:schemeClr>
                </a:solidFill>
              </a:rPr>
              <a:t>messages</a:t>
            </a:r>
            <a:endParaRPr lang="es-ES" dirty="0"/>
          </a:p>
        </p:txBody>
      </p:sp>
      <p:sp>
        <p:nvSpPr>
          <p:cNvPr id="6" name="Marcador de número de diapositiva 5">
            <a:extLst>
              <a:ext uri="{FF2B5EF4-FFF2-40B4-BE49-F238E27FC236}">
                <a16:creationId xmlns:a16="http://schemas.microsoft.com/office/drawing/2014/main" id="{6FA67926-E863-3C8A-6543-DACD7DA24C12}"/>
              </a:ext>
            </a:extLst>
          </p:cNvPr>
          <p:cNvSpPr>
            <a:spLocks noGrp="1"/>
          </p:cNvSpPr>
          <p:nvPr>
            <p:ph type="sldNum" sz="quarter" idx="12"/>
          </p:nvPr>
        </p:nvSpPr>
        <p:spPr/>
        <p:txBody>
          <a:bodyPr/>
          <a:lstStyle/>
          <a:p>
            <a:fld id="{27A13296-8103-46F4-BA41-F532E14F2100}" type="slidenum">
              <a:rPr lang="en-US" smtClean="0"/>
              <a:t>51</a:t>
            </a:fld>
            <a:endParaRPr lang="en-US" dirty="0"/>
          </a:p>
        </p:txBody>
      </p:sp>
      <p:sp>
        <p:nvSpPr>
          <p:cNvPr id="13" name="CuadroTexto 12">
            <a:extLst>
              <a:ext uri="{FF2B5EF4-FFF2-40B4-BE49-F238E27FC236}">
                <a16:creationId xmlns:a16="http://schemas.microsoft.com/office/drawing/2014/main" id="{A7058650-BD73-0F38-2700-F6E598E7B37E}"/>
              </a:ext>
            </a:extLst>
          </p:cNvPr>
          <p:cNvSpPr txBox="1"/>
          <p:nvPr/>
        </p:nvSpPr>
        <p:spPr>
          <a:xfrm>
            <a:off x="682337" y="1157735"/>
            <a:ext cx="11191008" cy="5113451"/>
          </a:xfrm>
          <a:prstGeom prst="rect">
            <a:avLst/>
          </a:prstGeom>
          <a:noFill/>
        </p:spPr>
        <p:txBody>
          <a:bodyPr wrap="square">
            <a:spAutoFit/>
          </a:bodyPr>
          <a:lstStyle/>
          <a:p>
            <a:pPr marL="457200" indent="-457200" algn="just">
              <a:lnSpc>
                <a:spcPct val="150000"/>
              </a:lnSpc>
              <a:buFont typeface="+mj-lt"/>
              <a:buAutoNum type="arabicPeriod" startAt="6"/>
            </a:pPr>
            <a:r>
              <a:rPr lang="es-ES" sz="2200" b="1" dirty="0">
                <a:latin typeface="Bahnschrift" panose="020B0502040204020203" pitchFamily="34" charset="0"/>
                <a:ea typeface="Verdana" panose="020B0604030504040204" pitchFamily="34" charset="0"/>
              </a:rPr>
              <a:t>La fertilidad puede recuperarse pronto tras el trasplante.</a:t>
            </a:r>
            <a:endParaRPr lang="es-ES" sz="2200" dirty="0">
              <a:latin typeface="Bahnschrift" panose="020B0502040204020203" pitchFamily="34" charset="0"/>
              <a:ea typeface="Verdana" panose="020B0604030504040204" pitchFamily="34" charset="0"/>
            </a:endParaRPr>
          </a:p>
          <a:p>
            <a:pPr marL="914400" lvl="1" indent="-457200" algn="just">
              <a:lnSpc>
                <a:spcPct val="150000"/>
              </a:lnSpc>
              <a:buFont typeface="Arial" panose="020B0604020202020204" pitchFamily="34" charset="0"/>
              <a:buChar char="•"/>
            </a:pPr>
            <a:r>
              <a:rPr lang="es-ES" sz="2200" dirty="0">
                <a:latin typeface="Bahnschrift" panose="020B0502040204020203" pitchFamily="34" charset="0"/>
                <a:ea typeface="Verdana" panose="020B0604030504040204" pitchFamily="34" charset="0"/>
              </a:rPr>
              <a:t>Se debe informar a las pacientes desde el alta hospitalaria.</a:t>
            </a:r>
          </a:p>
          <a:p>
            <a:pPr marL="457200" indent="-457200" algn="just">
              <a:lnSpc>
                <a:spcPct val="150000"/>
              </a:lnSpc>
              <a:buFont typeface="+mj-lt"/>
              <a:buAutoNum type="arabicPeriod" startAt="6"/>
            </a:pPr>
            <a:r>
              <a:rPr lang="es-ES" sz="2200" b="1" dirty="0">
                <a:latin typeface="Bahnschrift" panose="020B0502040204020203" pitchFamily="34" charset="0"/>
                <a:ea typeface="Verdana" panose="020B0604030504040204" pitchFamily="34" charset="0"/>
              </a:rPr>
              <a:t>La lactancia materna es segura con la mayoría de los inmunosupresores.</a:t>
            </a:r>
            <a:endParaRPr lang="es-ES" sz="2200" dirty="0">
              <a:latin typeface="Bahnschrift" panose="020B0502040204020203" pitchFamily="34" charset="0"/>
              <a:ea typeface="Verdana" panose="020B0604030504040204" pitchFamily="34" charset="0"/>
            </a:endParaRPr>
          </a:p>
          <a:p>
            <a:pPr marL="800100" lvl="1" indent="-342900" algn="just">
              <a:lnSpc>
                <a:spcPct val="150000"/>
              </a:lnSpc>
              <a:buFont typeface="Arial" panose="020B0604020202020204" pitchFamily="34" charset="0"/>
              <a:buChar char="•"/>
            </a:pPr>
            <a:r>
              <a:rPr lang="es-ES" sz="2200" dirty="0">
                <a:latin typeface="Bahnschrift" panose="020B0502040204020203" pitchFamily="34" charset="0"/>
                <a:ea typeface="Verdana" panose="020B0604030504040204" pitchFamily="34" charset="0"/>
              </a:rPr>
              <a:t>Incluyendo </a:t>
            </a:r>
            <a:r>
              <a:rPr lang="es-ES" sz="2200" dirty="0" err="1">
                <a:latin typeface="Bahnschrift" panose="020B0502040204020203" pitchFamily="34" charset="0"/>
                <a:ea typeface="Verdana" panose="020B0604030504040204" pitchFamily="34" charset="0"/>
              </a:rPr>
              <a:t>tacrolimus</a:t>
            </a:r>
            <a:r>
              <a:rPr lang="es-ES" sz="2200" dirty="0">
                <a:latin typeface="Bahnschrift" panose="020B0502040204020203" pitchFamily="34" charset="0"/>
                <a:ea typeface="Verdana" panose="020B0604030504040204" pitchFamily="34" charset="0"/>
              </a:rPr>
              <a:t>, prednisona y azatioprina. Micofenolato contraindicado.</a:t>
            </a:r>
          </a:p>
          <a:p>
            <a:pPr marL="457200" indent="-457200" algn="just">
              <a:lnSpc>
                <a:spcPct val="150000"/>
              </a:lnSpc>
              <a:buFont typeface="+mj-lt"/>
              <a:buAutoNum type="arabicPeriod" startAt="6"/>
            </a:pPr>
            <a:r>
              <a:rPr lang="es-ES" sz="2200" b="1" dirty="0">
                <a:latin typeface="Bahnschrift" panose="020B0502040204020203" pitchFamily="34" charset="0"/>
                <a:ea typeface="Verdana" panose="020B0604030504040204" pitchFamily="34" charset="0"/>
              </a:rPr>
              <a:t>Es necesario un enfoque multidisciplinar.</a:t>
            </a:r>
            <a:endParaRPr lang="es-ES" sz="2200" dirty="0">
              <a:latin typeface="Bahnschrift" panose="020B0502040204020203" pitchFamily="34" charset="0"/>
              <a:ea typeface="Verdana" panose="020B0604030504040204" pitchFamily="34" charset="0"/>
            </a:endParaRPr>
          </a:p>
          <a:p>
            <a:pPr marL="914400" lvl="1" indent="-457200" algn="just">
              <a:lnSpc>
                <a:spcPct val="150000"/>
              </a:lnSpc>
              <a:buFont typeface="Arial" panose="020B0604020202020204" pitchFamily="34" charset="0"/>
              <a:buChar char="•"/>
            </a:pPr>
            <a:r>
              <a:rPr lang="es-ES" sz="2200" dirty="0">
                <a:latin typeface="Bahnschrift" panose="020B0502040204020203" pitchFamily="34" charset="0"/>
                <a:ea typeface="Verdana" panose="020B0604030504040204" pitchFamily="34" charset="0"/>
              </a:rPr>
              <a:t>Hepatología, ginecología, obstetricia de riesgo y, establecer canales de comunicación.</a:t>
            </a:r>
          </a:p>
          <a:p>
            <a:pPr marL="457200" indent="-457200" algn="just">
              <a:lnSpc>
                <a:spcPct val="150000"/>
              </a:lnSpc>
              <a:buFont typeface="+mj-lt"/>
              <a:buAutoNum type="arabicPeriod" startAt="6"/>
            </a:pPr>
            <a:r>
              <a:rPr lang="es-ES" sz="2200" b="1" dirty="0">
                <a:latin typeface="Bahnschrift" panose="020B0502040204020203" pitchFamily="34" charset="0"/>
                <a:ea typeface="Verdana" panose="020B0604030504040204" pitchFamily="34" charset="0"/>
              </a:rPr>
              <a:t>Es urgente incluir la formación en salud sexual en los programas de hepatología.</a:t>
            </a:r>
            <a:endParaRPr lang="es-ES" sz="2200" dirty="0">
              <a:latin typeface="Bahnschrift" panose="020B0502040204020203" pitchFamily="34" charset="0"/>
              <a:ea typeface="Verdana" panose="020B0604030504040204" pitchFamily="34" charset="0"/>
            </a:endParaRPr>
          </a:p>
          <a:p>
            <a:pPr marL="914400" lvl="1" indent="-457200" algn="just">
              <a:lnSpc>
                <a:spcPct val="150000"/>
              </a:lnSpc>
              <a:buFont typeface="Arial" panose="020B0604020202020204" pitchFamily="34" charset="0"/>
              <a:buChar char="•"/>
            </a:pPr>
            <a:r>
              <a:rPr lang="es-ES" sz="2200" dirty="0">
                <a:latin typeface="Bahnschrift" panose="020B0502040204020203" pitchFamily="34" charset="0"/>
                <a:ea typeface="Verdana" panose="020B0604030504040204" pitchFamily="34" charset="0"/>
              </a:rPr>
              <a:t>Para superar barreras y ofrecer atención centrada en la persona.</a:t>
            </a:r>
          </a:p>
          <a:p>
            <a:pPr marL="457200" indent="-457200" algn="just">
              <a:lnSpc>
                <a:spcPct val="150000"/>
              </a:lnSpc>
              <a:buFont typeface="+mj-lt"/>
              <a:buAutoNum type="arabicPeriod" startAt="6"/>
            </a:pPr>
            <a:r>
              <a:rPr lang="es-ES" sz="2200" b="1" dirty="0">
                <a:latin typeface="Bahnschrift" panose="020B0502040204020203" pitchFamily="34" charset="0"/>
                <a:ea typeface="Verdana" panose="020B0604030504040204" pitchFamily="34" charset="0"/>
              </a:rPr>
              <a:t>Podría ser útil unas guías de manejo de la salud sexual y reproductiva </a:t>
            </a:r>
            <a:r>
              <a:rPr lang="es-ES" sz="2200" b="1" dirty="0" err="1">
                <a:latin typeface="Bahnschrift" panose="020B0502040204020203" pitchFamily="34" charset="0"/>
                <a:ea typeface="Verdana" panose="020B0604030504040204" pitchFamily="34" charset="0"/>
              </a:rPr>
              <a:t>ne</a:t>
            </a:r>
            <a:r>
              <a:rPr lang="es-ES" sz="2200" b="1" dirty="0">
                <a:latin typeface="Bahnschrift" panose="020B0502040204020203" pitchFamily="34" charset="0"/>
                <a:ea typeface="Verdana" panose="020B0604030504040204" pitchFamily="34" charset="0"/>
              </a:rPr>
              <a:t> España</a:t>
            </a:r>
          </a:p>
        </p:txBody>
      </p:sp>
    </p:spTree>
    <p:extLst>
      <p:ext uri="{BB962C8B-B14F-4D97-AF65-F5344CB8AC3E}">
        <p14:creationId xmlns:p14="http://schemas.microsoft.com/office/powerpoint/2010/main" val="60505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A58A2BB-B98D-2E08-85D2-636D3D6712D3}"/>
              </a:ext>
            </a:extLst>
          </p:cNvPr>
          <p:cNvPicPr>
            <a:picLocks noChangeAspect="1"/>
          </p:cNvPicPr>
          <p:nvPr/>
        </p:nvPicPr>
        <p:blipFill>
          <a:blip r:embed="rId3"/>
          <a:stretch>
            <a:fillRect/>
          </a:stretch>
        </p:blipFill>
        <p:spPr>
          <a:xfrm>
            <a:off x="395746" y="1659130"/>
            <a:ext cx="11400508" cy="2085013"/>
          </a:xfrm>
          <a:prstGeom prst="rect">
            <a:avLst/>
          </a:prstGeom>
        </p:spPr>
      </p:pic>
      <p:sp>
        <p:nvSpPr>
          <p:cNvPr id="5" name="CuadroTexto 4">
            <a:extLst>
              <a:ext uri="{FF2B5EF4-FFF2-40B4-BE49-F238E27FC236}">
                <a16:creationId xmlns:a16="http://schemas.microsoft.com/office/drawing/2014/main" id="{3296D179-E6D8-218F-4744-5502E5EAE21F}"/>
              </a:ext>
            </a:extLst>
          </p:cNvPr>
          <p:cNvSpPr txBox="1"/>
          <p:nvPr/>
        </p:nvSpPr>
        <p:spPr>
          <a:xfrm>
            <a:off x="2102428" y="4379314"/>
            <a:ext cx="9317182" cy="369332"/>
          </a:xfrm>
          <a:prstGeom prst="rect">
            <a:avLst/>
          </a:prstGeom>
          <a:noFill/>
        </p:spPr>
        <p:txBody>
          <a:bodyPr wrap="square">
            <a:spAutoFit/>
          </a:bodyPr>
          <a:lstStyle/>
          <a:p>
            <a:r>
              <a:rPr lang="es-ES" dirty="0">
                <a:solidFill>
                  <a:schemeClr val="accent1">
                    <a:lumMod val="50000"/>
                  </a:schemeClr>
                </a:solidFill>
              </a:rPr>
              <a:t>https://www.transplantpregnancyregistry.org/publications-collaborations/</a:t>
            </a:r>
          </a:p>
        </p:txBody>
      </p:sp>
    </p:spTree>
    <p:extLst>
      <p:ext uri="{BB962C8B-B14F-4D97-AF65-F5344CB8AC3E}">
        <p14:creationId xmlns:p14="http://schemas.microsoft.com/office/powerpoint/2010/main" val="232638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7" name="Rectangle 103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028" name="Picture 4" descr="Qué ver en Alicante: ciudad de playas y castillos">
            <a:extLst>
              <a:ext uri="{FF2B5EF4-FFF2-40B4-BE49-F238E27FC236}">
                <a16:creationId xmlns:a16="http://schemas.microsoft.com/office/drawing/2014/main" id="{ADB7A8FA-A873-1534-75E4-35B577E5760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0934" y="1804475"/>
            <a:ext cx="4616434" cy="3069928"/>
          </a:xfrm>
          <a:prstGeom prst="rect">
            <a:avLst/>
          </a:prstGeom>
          <a:noFill/>
          <a:extLst>
            <a:ext uri="{909E8E84-426E-40DD-AFC4-6F175D3DCCD1}">
              <a14:hiddenFill xmlns:a14="http://schemas.microsoft.com/office/drawing/2010/main">
                <a:solidFill>
                  <a:srgbClr val="FFFFFF"/>
                </a:solidFill>
              </a14:hiddenFill>
            </a:ext>
          </a:extLst>
        </p:spPr>
      </p:pic>
      <p:cxnSp>
        <p:nvCxnSpPr>
          <p:cNvPr id="1039" name="Straight Connector 1038">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6" name="Picture 2" descr="17 millones resultados de imágenes, fotos de stock e ilustraciones libres  de regalías para Gracias | Shutterstock">
            <a:extLst>
              <a:ext uri="{FF2B5EF4-FFF2-40B4-BE49-F238E27FC236}">
                <a16:creationId xmlns:a16="http://schemas.microsoft.com/office/drawing/2014/main" id="{129CA633-B698-6D79-5C6E-29A479B979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607"/>
          <a:stretch>
            <a:fillRect/>
          </a:stretch>
        </p:blipFill>
        <p:spPr bwMode="auto">
          <a:xfrm>
            <a:off x="6434633" y="2998325"/>
            <a:ext cx="4644528" cy="68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94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38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7C3D6CE-02A0-0823-1204-0D8A7758E1A5}"/>
              </a:ext>
            </a:extLst>
          </p:cNvPr>
          <p:cNvPicPr>
            <a:picLocks noChangeAspect="1"/>
          </p:cNvPicPr>
          <p:nvPr/>
        </p:nvPicPr>
        <p:blipFill>
          <a:blip r:embed="rId2"/>
          <a:stretch>
            <a:fillRect/>
          </a:stretch>
        </p:blipFill>
        <p:spPr>
          <a:xfrm>
            <a:off x="10796154" y="0"/>
            <a:ext cx="1315026" cy="1315026"/>
          </a:xfrm>
          <a:prstGeom prst="rect">
            <a:avLst/>
          </a:prstGeom>
        </p:spPr>
      </p:pic>
      <p:pic>
        <p:nvPicPr>
          <p:cNvPr id="4" name="Imagen 3">
            <a:extLst>
              <a:ext uri="{FF2B5EF4-FFF2-40B4-BE49-F238E27FC236}">
                <a16:creationId xmlns:a16="http://schemas.microsoft.com/office/drawing/2014/main" id="{4484608C-2218-4CCB-AAD6-A8A78DDD82FF}"/>
              </a:ext>
            </a:extLst>
          </p:cNvPr>
          <p:cNvPicPr>
            <a:picLocks noChangeAspect="1"/>
          </p:cNvPicPr>
          <p:nvPr/>
        </p:nvPicPr>
        <p:blipFill>
          <a:blip r:embed="rId3"/>
          <a:stretch>
            <a:fillRect/>
          </a:stretch>
        </p:blipFill>
        <p:spPr>
          <a:xfrm>
            <a:off x="4606636" y="1194955"/>
            <a:ext cx="1489364" cy="1489364"/>
          </a:xfrm>
          <a:prstGeom prst="rect">
            <a:avLst/>
          </a:prstGeom>
        </p:spPr>
      </p:pic>
      <p:pic>
        <p:nvPicPr>
          <p:cNvPr id="4098" name="Picture 2" descr="Gráfico de respuestas de formularios. Título de la pregunta: ¿Quién se la dio?. Número de respuestas: 23 respuestas.">
            <a:extLst>
              <a:ext uri="{FF2B5EF4-FFF2-40B4-BE49-F238E27FC236}">
                <a16:creationId xmlns:a16="http://schemas.microsoft.com/office/drawing/2014/main" id="{6A24A5DC-5210-DEFA-8183-832867CCCC7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9772"/>
            <a:ext cx="5514109" cy="26213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ráfico de respuestas de formularios. Título de la pregunta: Indique de 1 a 5, donde 1 es nada satisfecho y 5 totalmente satisfecho, su satisfacción con la información recibida. Número de respuestas: 23 respuestas.">
            <a:extLst>
              <a:ext uri="{FF2B5EF4-FFF2-40B4-BE49-F238E27FC236}">
                <a16:creationId xmlns:a16="http://schemas.microsoft.com/office/drawing/2014/main" id="{C0ED04D1-BDB2-9B57-CDF2-F0A2DFBF127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25" y="2256036"/>
            <a:ext cx="5407271" cy="27479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ráfico de respuestas de formularios. Título de la pregunta: Temas de los que informa habitualmente. Número de respuestas: 27 respuestas.">
            <a:extLst>
              <a:ext uri="{FF2B5EF4-FFF2-40B4-BE49-F238E27FC236}">
                <a16:creationId xmlns:a16="http://schemas.microsoft.com/office/drawing/2014/main" id="{59C43F50-90FB-3BBD-BA94-3B518889A6C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37200" y="240943"/>
            <a:ext cx="6654801" cy="316363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Gráfico de respuestas de formularios. Título de la pregunta: Cómo está de satisfecho/a con la información que proporciona. Número de respuestas: 27 respuestas.">
            <a:extLst>
              <a:ext uri="{FF2B5EF4-FFF2-40B4-BE49-F238E27FC236}">
                <a16:creationId xmlns:a16="http://schemas.microsoft.com/office/drawing/2014/main" id="{028A2458-01E6-06D1-52B0-2AACE94B495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3638331"/>
            <a:ext cx="6201065" cy="294792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Gráfico de respuestas de formularios. Título de la pregunta: Valora de 0 a 5 tu satisfacción global con la atención recibida postrasplante en lo que se refiere a la salud sexual y reproductiva. Número de respuestas: 23 respuestas.">
            <a:extLst>
              <a:ext uri="{FF2B5EF4-FFF2-40B4-BE49-F238E27FC236}">
                <a16:creationId xmlns:a16="http://schemas.microsoft.com/office/drawing/2014/main" id="{A1D865E9-B581-4AEC-7D98-66A78B9B3D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8585" y="4590184"/>
            <a:ext cx="4222173" cy="2145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20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ráfico de respuestas de formularios. Título de la pregunta: Cuál es su opinión sobre la información sobre salud sexual y reproductiva postrasplante hepático. Número de respuestas: 23 respuestas.">
            <a:extLst>
              <a:ext uri="{FF2B5EF4-FFF2-40B4-BE49-F238E27FC236}">
                <a16:creationId xmlns:a16="http://schemas.microsoft.com/office/drawing/2014/main" id="{A5B05B8C-778B-9060-DC76-0B7B92ABB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8" y="734687"/>
            <a:ext cx="6774794" cy="28501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ráfico de respuestas de formularios. Título de la pregunta: De qué manera preferiría ser informado sobre la salud sexual (Puede seleccionar varias opciones). Número de respuestas: 23 respuestas.">
            <a:extLst>
              <a:ext uri="{FF2B5EF4-FFF2-40B4-BE49-F238E27FC236}">
                <a16:creationId xmlns:a16="http://schemas.microsoft.com/office/drawing/2014/main" id="{EDCB7EB8-B404-A9A1-4816-DD79BDB3E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3839692"/>
            <a:ext cx="5581056" cy="265318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ráfico de respuestas de formularios. Título de la pregunta: De qué manera informa a sus pacientes sobre salud sexual y reproductiva. Número de respuestas: 27 respuestas.">
            <a:extLst>
              <a:ext uri="{FF2B5EF4-FFF2-40B4-BE49-F238E27FC236}">
                <a16:creationId xmlns:a16="http://schemas.microsoft.com/office/drawing/2014/main" id="{811488EE-656F-A97E-3C3A-D9F961A8F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556" y="3735783"/>
            <a:ext cx="5995444" cy="285017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49EC0B43-22DA-76B5-D353-1B5F45F99DC0}"/>
              </a:ext>
            </a:extLst>
          </p:cNvPr>
          <p:cNvPicPr>
            <a:picLocks noChangeAspect="1"/>
          </p:cNvPicPr>
          <p:nvPr/>
        </p:nvPicPr>
        <p:blipFill>
          <a:blip r:embed="rId5"/>
          <a:stretch>
            <a:fillRect/>
          </a:stretch>
        </p:blipFill>
        <p:spPr>
          <a:xfrm>
            <a:off x="8208818" y="2269838"/>
            <a:ext cx="1315026" cy="1315026"/>
          </a:xfrm>
          <a:prstGeom prst="rect">
            <a:avLst/>
          </a:prstGeom>
        </p:spPr>
      </p:pic>
      <p:pic>
        <p:nvPicPr>
          <p:cNvPr id="4" name="Imagen 3">
            <a:extLst>
              <a:ext uri="{FF2B5EF4-FFF2-40B4-BE49-F238E27FC236}">
                <a16:creationId xmlns:a16="http://schemas.microsoft.com/office/drawing/2014/main" id="{F904E4C2-BB35-20B5-BF1E-B61FB49D5A1C}"/>
              </a:ext>
            </a:extLst>
          </p:cNvPr>
          <p:cNvPicPr>
            <a:picLocks noChangeAspect="1"/>
          </p:cNvPicPr>
          <p:nvPr/>
        </p:nvPicPr>
        <p:blipFill>
          <a:blip r:embed="rId6"/>
          <a:stretch>
            <a:fillRect/>
          </a:stretch>
        </p:blipFill>
        <p:spPr>
          <a:xfrm>
            <a:off x="6868312" y="167697"/>
            <a:ext cx="1489364" cy="1489364"/>
          </a:xfrm>
          <a:prstGeom prst="rect">
            <a:avLst/>
          </a:prstGeom>
        </p:spPr>
      </p:pic>
    </p:spTree>
    <p:extLst>
      <p:ext uri="{BB962C8B-B14F-4D97-AF65-F5344CB8AC3E}">
        <p14:creationId xmlns:p14="http://schemas.microsoft.com/office/powerpoint/2010/main" val="284212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áfico de respuestas de formularios. Título de la pregunta: ¿Qué profesional cree que es el más adecuado para realizar la informacion sobre salud sexual?. Número de respuestas: 23 respuestas.">
            <a:extLst>
              <a:ext uri="{FF2B5EF4-FFF2-40B4-BE49-F238E27FC236}">
                <a16:creationId xmlns:a16="http://schemas.microsoft.com/office/drawing/2014/main" id="{918E7866-5392-6208-6D24-7DE71A49A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64" y="330349"/>
            <a:ext cx="7823200" cy="371907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84648E9F-5A64-1AE4-CFA3-60194771C738}"/>
              </a:ext>
            </a:extLst>
          </p:cNvPr>
          <p:cNvPicPr>
            <a:picLocks noChangeAspect="1"/>
          </p:cNvPicPr>
          <p:nvPr/>
        </p:nvPicPr>
        <p:blipFill>
          <a:blip r:embed="rId3"/>
          <a:stretch>
            <a:fillRect/>
          </a:stretch>
        </p:blipFill>
        <p:spPr>
          <a:xfrm>
            <a:off x="8852975" y="884670"/>
            <a:ext cx="1489364" cy="1489364"/>
          </a:xfrm>
          <a:prstGeom prst="rect">
            <a:avLst/>
          </a:prstGeom>
        </p:spPr>
      </p:pic>
    </p:spTree>
    <p:extLst>
      <p:ext uri="{BB962C8B-B14F-4D97-AF65-F5344CB8AC3E}">
        <p14:creationId xmlns:p14="http://schemas.microsoft.com/office/powerpoint/2010/main" val="385638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ráfico de respuestas de formularios. Título de la pregunta: Uso actual de métodos anticonceptivos (Seleccione todas las que sean necesarias). Número de respuestas: 23 respuestas.">
            <a:extLst>
              <a:ext uri="{FF2B5EF4-FFF2-40B4-BE49-F238E27FC236}">
                <a16:creationId xmlns:a16="http://schemas.microsoft.com/office/drawing/2014/main" id="{E6DA0653-7851-ADBF-9E30-76ED020A684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2754" y="0"/>
            <a:ext cx="6919191" cy="328931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ráfico de respuestas de formularios. Título de la pregunta: Motivos para su elección (Puede seleccionar varias opciones). Número de respuestas: 23 respuestas.">
            <a:extLst>
              <a:ext uri="{FF2B5EF4-FFF2-40B4-BE49-F238E27FC236}">
                <a16:creationId xmlns:a16="http://schemas.microsoft.com/office/drawing/2014/main" id="{CC6CD1CC-A9BD-32C0-235B-97B4928761F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6288" y="3033164"/>
            <a:ext cx="6712529" cy="374171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8779E12F-7A36-A7F1-132D-3F256918E85C}"/>
              </a:ext>
            </a:extLst>
          </p:cNvPr>
          <p:cNvPicPr>
            <a:picLocks noChangeAspect="1"/>
          </p:cNvPicPr>
          <p:nvPr/>
        </p:nvPicPr>
        <p:blipFill>
          <a:blip r:embed="rId4"/>
          <a:stretch>
            <a:fillRect/>
          </a:stretch>
        </p:blipFill>
        <p:spPr>
          <a:xfrm>
            <a:off x="9673857" y="294976"/>
            <a:ext cx="1489364" cy="1489364"/>
          </a:xfrm>
          <a:prstGeom prst="rect">
            <a:avLst/>
          </a:prstGeom>
        </p:spPr>
      </p:pic>
    </p:spTree>
    <p:extLst>
      <p:ext uri="{BB962C8B-B14F-4D97-AF65-F5344CB8AC3E}">
        <p14:creationId xmlns:p14="http://schemas.microsoft.com/office/powerpoint/2010/main" val="144310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ráfico de respuestas de formularios. Título de la pregunta: ¿Has estado embarazada después del TH?. Número de respuestas: 14 respuestas.">
            <a:extLst>
              <a:ext uri="{FF2B5EF4-FFF2-40B4-BE49-F238E27FC236}">
                <a16:creationId xmlns:a16="http://schemas.microsoft.com/office/drawing/2014/main" id="{BF79CABA-7BDC-CBEE-C7AF-08454F26A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72" y="48418"/>
            <a:ext cx="7003513" cy="29464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ráfico de respuestas de formularios. Título de la pregunta: Cuál fue el resultado del último embarazo. Número de respuestas: 9 respuestas.">
            <a:extLst>
              <a:ext uri="{FF2B5EF4-FFF2-40B4-BE49-F238E27FC236}">
                <a16:creationId xmlns:a16="http://schemas.microsoft.com/office/drawing/2014/main" id="{9596DA20-1A50-73BB-8765-6EE371200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491" y="239712"/>
            <a:ext cx="6094114" cy="256381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Gráfico de respuestas de formularios. Título de la pregunta: Qué complicaciones tuvo durante su embarazo (marca todas las que correspondan). Número de respuestas: 4 respuestas.">
            <a:extLst>
              <a:ext uri="{FF2B5EF4-FFF2-40B4-BE49-F238E27FC236}">
                <a16:creationId xmlns:a16="http://schemas.microsoft.com/office/drawing/2014/main" id="{4477A099-08B5-009B-DFBC-5DF6FF34F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237" y="2994818"/>
            <a:ext cx="5669972" cy="348361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Gráfico de respuestas de formularios. Título de la pregunta: ¿Se ajustó tu inmunosupresión durante el embarazo?. Número de respuestas: 7 respuestas.">
            <a:extLst>
              <a:ext uri="{FF2B5EF4-FFF2-40B4-BE49-F238E27FC236}">
                <a16:creationId xmlns:a16="http://schemas.microsoft.com/office/drawing/2014/main" id="{060BE0D9-7C0C-3E91-2FCA-70C5E7D9F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098009"/>
            <a:ext cx="6290730" cy="294639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324E6C52-F47F-8DA8-66DD-C51A31C13C29}"/>
              </a:ext>
            </a:extLst>
          </p:cNvPr>
          <p:cNvPicPr>
            <a:picLocks noChangeAspect="1"/>
          </p:cNvPicPr>
          <p:nvPr/>
        </p:nvPicPr>
        <p:blipFill>
          <a:blip r:embed="rId6"/>
          <a:stretch>
            <a:fillRect/>
          </a:stretch>
        </p:blipFill>
        <p:spPr>
          <a:xfrm>
            <a:off x="10702635" y="0"/>
            <a:ext cx="1489364" cy="1489364"/>
          </a:xfrm>
          <a:prstGeom prst="rect">
            <a:avLst/>
          </a:prstGeom>
        </p:spPr>
      </p:pic>
    </p:spTree>
    <p:extLst>
      <p:ext uri="{BB962C8B-B14F-4D97-AF65-F5344CB8AC3E}">
        <p14:creationId xmlns:p14="http://schemas.microsoft.com/office/powerpoint/2010/main" val="423931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618DD-AEF6-3F7B-CACD-B7F3D3F0A66E}"/>
            </a:ext>
          </a:extLst>
        </p:cNvPr>
        <p:cNvGrpSpPr/>
        <p:nvPr/>
      </p:nvGrpSpPr>
      <p:grpSpPr>
        <a:xfrm>
          <a:off x="0" y="0"/>
          <a:ext cx="0" cy="0"/>
          <a:chOff x="0" y="0"/>
          <a:chExt cx="0" cy="0"/>
        </a:xfrm>
      </p:grpSpPr>
      <p:pic>
        <p:nvPicPr>
          <p:cNvPr id="15362" name="Picture 2" descr="Gráfico de respuestas de formularios. Título de la pregunta: Soy . Número de respuestas: 27 respuestas.">
            <a:extLst>
              <a:ext uri="{FF2B5EF4-FFF2-40B4-BE49-F238E27FC236}">
                <a16:creationId xmlns:a16="http://schemas.microsoft.com/office/drawing/2014/main" id="{98A495B5-A102-7AAD-9C4A-AD53899F6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13" y="797943"/>
            <a:ext cx="7553729" cy="317787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73F609C3-4861-4871-680B-E075E97CB438}"/>
              </a:ext>
            </a:extLst>
          </p:cNvPr>
          <p:cNvSpPr>
            <a:spLocks noGrp="1"/>
          </p:cNvSpPr>
          <p:nvPr>
            <p:ph type="title"/>
          </p:nvPr>
        </p:nvSpPr>
        <p:spPr>
          <a:xfrm>
            <a:off x="838200" y="17065"/>
            <a:ext cx="10515600" cy="1325563"/>
          </a:xfrm>
        </p:spPr>
        <p:txBody>
          <a:bodyPr>
            <a:normAutofit/>
          </a:bodyPr>
          <a:lstStyle/>
          <a:p>
            <a:r>
              <a:rPr lang="es-ES" sz="3600" dirty="0">
                <a:solidFill>
                  <a:schemeClr val="accent1">
                    <a:lumMod val="50000"/>
                  </a:schemeClr>
                </a:solidFill>
              </a:rPr>
              <a:t>MEDICOS</a:t>
            </a:r>
          </a:p>
        </p:txBody>
      </p:sp>
      <p:pic>
        <p:nvPicPr>
          <p:cNvPr id="15364" name="Picture 4" descr="Gráfico de respuestas de formularios. Título de la pregunta: Profesión/especialidad. Número de respuestas: 27 respuestas.">
            <a:extLst>
              <a:ext uri="{FF2B5EF4-FFF2-40B4-BE49-F238E27FC236}">
                <a16:creationId xmlns:a16="http://schemas.microsoft.com/office/drawing/2014/main" id="{44272F6F-E084-CB1E-8102-A7B8E4C661C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3393"/>
          <a:stretch>
            <a:fillRect/>
          </a:stretch>
        </p:blipFill>
        <p:spPr bwMode="auto">
          <a:xfrm>
            <a:off x="5689556" y="493798"/>
            <a:ext cx="6271423" cy="304641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25EF2B6-813D-3BDA-0ADD-978423B0C734}"/>
              </a:ext>
            </a:extLst>
          </p:cNvPr>
          <p:cNvSpPr txBox="1"/>
          <p:nvPr/>
        </p:nvSpPr>
        <p:spPr>
          <a:xfrm>
            <a:off x="572621" y="5324574"/>
            <a:ext cx="43341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389,6 PACIENTES PROMEDIO</a:t>
            </a:r>
          </a:p>
        </p:txBody>
      </p:sp>
      <p:pic>
        <p:nvPicPr>
          <p:cNvPr id="15366" name="Picture 6" descr="Gráfico de respuestas de formularios. Título de la pregunta: ¿Informa sobre temas de salud secual y reproductiva a sus pacientes?. Número de respuestas: 27 respuestas.">
            <a:extLst>
              <a:ext uri="{FF2B5EF4-FFF2-40B4-BE49-F238E27FC236}">
                <a16:creationId xmlns:a16="http://schemas.microsoft.com/office/drawing/2014/main" id="{62C4C8F8-A676-0A90-59C4-98E0B9AFD3B0}"/>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13528"/>
          <a:stretch>
            <a:fillRect/>
          </a:stretch>
        </p:blipFill>
        <p:spPr bwMode="auto">
          <a:xfrm>
            <a:off x="5715695" y="3377524"/>
            <a:ext cx="6531847" cy="31778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a 5">
            <a:extLst>
              <a:ext uri="{FF2B5EF4-FFF2-40B4-BE49-F238E27FC236}">
                <a16:creationId xmlns:a16="http://schemas.microsoft.com/office/drawing/2014/main" id="{C2B8B9DD-9561-ADA4-3D56-A67D7B93FAA0}"/>
              </a:ext>
            </a:extLst>
          </p:cNvPr>
          <p:cNvGraphicFramePr>
            <a:graphicFrameLocks noGrp="1"/>
          </p:cNvGraphicFramePr>
          <p:nvPr/>
        </p:nvGraphicFramePr>
        <p:xfrm>
          <a:off x="483266" y="4042271"/>
          <a:ext cx="4334103" cy="1112520"/>
        </p:xfrm>
        <a:graphic>
          <a:graphicData uri="http://schemas.openxmlformats.org/drawingml/2006/table">
            <a:tbl>
              <a:tblPr firstRow="1" bandRow="1">
                <a:tableStyleId>{5C22544A-7EE6-4342-B048-85BDC9FD1C3A}</a:tableStyleId>
              </a:tblPr>
              <a:tblGrid>
                <a:gridCol w="1444701">
                  <a:extLst>
                    <a:ext uri="{9D8B030D-6E8A-4147-A177-3AD203B41FA5}">
                      <a16:colId xmlns:a16="http://schemas.microsoft.com/office/drawing/2014/main" val="2754388036"/>
                    </a:ext>
                  </a:extLst>
                </a:gridCol>
                <a:gridCol w="1444701">
                  <a:extLst>
                    <a:ext uri="{9D8B030D-6E8A-4147-A177-3AD203B41FA5}">
                      <a16:colId xmlns:a16="http://schemas.microsoft.com/office/drawing/2014/main" val="4211833595"/>
                    </a:ext>
                  </a:extLst>
                </a:gridCol>
                <a:gridCol w="1444701">
                  <a:extLst>
                    <a:ext uri="{9D8B030D-6E8A-4147-A177-3AD203B41FA5}">
                      <a16:colId xmlns:a16="http://schemas.microsoft.com/office/drawing/2014/main" val="1626156340"/>
                    </a:ext>
                  </a:extLst>
                </a:gridCol>
              </a:tblGrid>
              <a:tr h="370840">
                <a:tc>
                  <a:txBody>
                    <a:bodyPr/>
                    <a:lstStyle/>
                    <a:p>
                      <a:endParaRPr lang="es-ES" sz="1200"/>
                    </a:p>
                  </a:txBody>
                  <a:tcPr/>
                </a:tc>
                <a:tc>
                  <a:txBody>
                    <a:bodyPr/>
                    <a:lstStyle/>
                    <a:p>
                      <a:r>
                        <a:rPr lang="es-ES" sz="1200" dirty="0"/>
                        <a:t>Promedio</a:t>
                      </a:r>
                    </a:p>
                  </a:txBody>
                  <a:tcPr/>
                </a:tc>
                <a:tc>
                  <a:txBody>
                    <a:bodyPr/>
                    <a:lstStyle/>
                    <a:p>
                      <a:r>
                        <a:rPr lang="es-ES" sz="1200" dirty="0"/>
                        <a:t>DS</a:t>
                      </a:r>
                    </a:p>
                  </a:txBody>
                  <a:tcPr/>
                </a:tc>
                <a:extLst>
                  <a:ext uri="{0D108BD9-81ED-4DB2-BD59-A6C34878D82A}">
                    <a16:rowId xmlns:a16="http://schemas.microsoft.com/office/drawing/2014/main" val="1068113302"/>
                  </a:ext>
                </a:extLst>
              </a:tr>
              <a:tr h="370840">
                <a:tc>
                  <a:txBody>
                    <a:bodyPr/>
                    <a:lstStyle/>
                    <a:p>
                      <a:r>
                        <a:rPr lang="es-ES" sz="1200" dirty="0"/>
                        <a:t>Edad</a:t>
                      </a:r>
                    </a:p>
                  </a:txBody>
                  <a:tcPr/>
                </a:tc>
                <a:tc>
                  <a:txBody>
                    <a:bodyPr/>
                    <a:lstStyle/>
                    <a:p>
                      <a:r>
                        <a:rPr lang="es-ES" sz="1200" dirty="0"/>
                        <a:t>54</a:t>
                      </a:r>
                    </a:p>
                  </a:txBody>
                  <a:tcPr/>
                </a:tc>
                <a:tc>
                  <a:txBody>
                    <a:bodyPr/>
                    <a:lstStyle/>
                    <a:p>
                      <a:r>
                        <a:rPr lang="es-ES" sz="1200" dirty="0"/>
                        <a:t>9,44</a:t>
                      </a:r>
                    </a:p>
                  </a:txBody>
                  <a:tcPr/>
                </a:tc>
                <a:extLst>
                  <a:ext uri="{0D108BD9-81ED-4DB2-BD59-A6C34878D82A}">
                    <a16:rowId xmlns:a16="http://schemas.microsoft.com/office/drawing/2014/main" val="3653721176"/>
                  </a:ext>
                </a:extLst>
              </a:tr>
              <a:tr h="370840">
                <a:tc>
                  <a:txBody>
                    <a:bodyPr/>
                    <a:lstStyle/>
                    <a:p>
                      <a:r>
                        <a:rPr lang="es-ES" sz="1200" dirty="0"/>
                        <a:t>Años de </a:t>
                      </a:r>
                      <a:r>
                        <a:rPr lang="es-ES" sz="1200" dirty="0" err="1"/>
                        <a:t>profesion</a:t>
                      </a:r>
                      <a:endParaRPr lang="es-ES" sz="1200" dirty="0"/>
                    </a:p>
                  </a:txBody>
                  <a:tcPr/>
                </a:tc>
                <a:tc>
                  <a:txBody>
                    <a:bodyPr/>
                    <a:lstStyle/>
                    <a:p>
                      <a:r>
                        <a:rPr lang="es-ES" sz="1200" dirty="0"/>
                        <a:t>20,85</a:t>
                      </a:r>
                    </a:p>
                  </a:txBody>
                  <a:tcPr/>
                </a:tc>
                <a:tc>
                  <a:txBody>
                    <a:bodyPr/>
                    <a:lstStyle/>
                    <a:p>
                      <a:r>
                        <a:rPr lang="es-ES" sz="1200" dirty="0"/>
                        <a:t>10,2</a:t>
                      </a:r>
                    </a:p>
                  </a:txBody>
                  <a:tcPr/>
                </a:tc>
                <a:extLst>
                  <a:ext uri="{0D108BD9-81ED-4DB2-BD59-A6C34878D82A}">
                    <a16:rowId xmlns:a16="http://schemas.microsoft.com/office/drawing/2014/main" val="65461979"/>
                  </a:ext>
                </a:extLst>
              </a:tr>
            </a:tbl>
          </a:graphicData>
        </a:graphic>
      </p:graphicFrame>
      <p:pic>
        <p:nvPicPr>
          <p:cNvPr id="3" name="Imagen 2">
            <a:extLst>
              <a:ext uri="{FF2B5EF4-FFF2-40B4-BE49-F238E27FC236}">
                <a16:creationId xmlns:a16="http://schemas.microsoft.com/office/drawing/2014/main" id="{4C715F98-B287-B2D7-4374-20FF0553CCC7}"/>
              </a:ext>
            </a:extLst>
          </p:cNvPr>
          <p:cNvPicPr>
            <a:picLocks noChangeAspect="1"/>
          </p:cNvPicPr>
          <p:nvPr/>
        </p:nvPicPr>
        <p:blipFill>
          <a:blip r:embed="rId6"/>
          <a:stretch>
            <a:fillRect/>
          </a:stretch>
        </p:blipFill>
        <p:spPr>
          <a:xfrm>
            <a:off x="5001045" y="4397330"/>
            <a:ext cx="2026227" cy="2026227"/>
          </a:xfrm>
          <a:prstGeom prst="rect">
            <a:avLst/>
          </a:prstGeom>
        </p:spPr>
      </p:pic>
      <p:sp>
        <p:nvSpPr>
          <p:cNvPr id="4" name="Rectángulo 3">
            <a:extLst>
              <a:ext uri="{FF2B5EF4-FFF2-40B4-BE49-F238E27FC236}">
                <a16:creationId xmlns:a16="http://schemas.microsoft.com/office/drawing/2014/main" id="{241F3B37-24AF-CEB6-357C-8BF26C7966F5}"/>
              </a:ext>
            </a:extLst>
          </p:cNvPr>
          <p:cNvSpPr/>
          <p:nvPr/>
        </p:nvSpPr>
        <p:spPr>
          <a:xfrm>
            <a:off x="9958812" y="1287713"/>
            <a:ext cx="1859975" cy="2727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B70DFEE0-71D4-7EAA-BEA7-FE0F2E9969F7}"/>
              </a:ext>
            </a:extLst>
          </p:cNvPr>
          <p:cNvSpPr/>
          <p:nvPr/>
        </p:nvSpPr>
        <p:spPr>
          <a:xfrm>
            <a:off x="10101004" y="4462170"/>
            <a:ext cx="1859975" cy="4527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3066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ráfico de respuestas de formularios. Título de la pregunta: Cuál fue el motivo del ajuste de la inmunosupresión. Número de respuestas: 3 respuestas.">
            <a:extLst>
              <a:ext uri="{FF2B5EF4-FFF2-40B4-BE49-F238E27FC236}">
                <a16:creationId xmlns:a16="http://schemas.microsoft.com/office/drawing/2014/main" id="{99743315-06AD-9222-07F5-66FD95ED5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373" y="356826"/>
            <a:ext cx="6094114" cy="256381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Gráfico de respuestas de formularios. Título de la pregunta: ¿Pudiste amamantar?. Número de respuestas: 7 respuestas.">
            <a:extLst>
              <a:ext uri="{FF2B5EF4-FFF2-40B4-BE49-F238E27FC236}">
                <a16:creationId xmlns:a16="http://schemas.microsoft.com/office/drawing/2014/main" id="{B9D6306A-2E3C-08FD-92A4-19CA8AE27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64" y="3429000"/>
            <a:ext cx="6769100" cy="284778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B20A5F9C-ECAB-8886-DA84-DFD9ADA8CD9B}"/>
              </a:ext>
            </a:extLst>
          </p:cNvPr>
          <p:cNvPicPr>
            <a:picLocks noChangeAspect="1"/>
          </p:cNvPicPr>
          <p:nvPr/>
        </p:nvPicPr>
        <p:blipFill>
          <a:blip r:embed="rId4"/>
          <a:stretch>
            <a:fillRect/>
          </a:stretch>
        </p:blipFill>
        <p:spPr>
          <a:xfrm>
            <a:off x="7547738" y="1215737"/>
            <a:ext cx="2066412" cy="2066412"/>
          </a:xfrm>
          <a:prstGeom prst="rect">
            <a:avLst/>
          </a:prstGeom>
        </p:spPr>
      </p:pic>
    </p:spTree>
    <p:extLst>
      <p:ext uri="{BB962C8B-B14F-4D97-AF65-F5344CB8AC3E}">
        <p14:creationId xmlns:p14="http://schemas.microsoft.com/office/powerpoint/2010/main" val="246635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ráfico de respuestas de formularios. Título de la pregunta: ¿Te gustaría recibir apoyo específico (p. ej., sexología, psicología)?. Número de respuestas: 23 respuestas.">
            <a:extLst>
              <a:ext uri="{FF2B5EF4-FFF2-40B4-BE49-F238E27FC236}">
                <a16:creationId xmlns:a16="http://schemas.microsoft.com/office/drawing/2014/main" id="{364DAD3B-3FD3-8B22-0632-B4334DE3C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267677"/>
            <a:ext cx="6094114" cy="256381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Gráfico de respuestas de formularios. Título de la pregunta: En mi opinión, el embarazo tras el Trasplante Hepático, puede ser seguro con un seguimiento adecuado. Número de respuestas: 23 respuestas.">
            <a:extLst>
              <a:ext uri="{FF2B5EF4-FFF2-40B4-BE49-F238E27FC236}">
                <a16:creationId xmlns:a16="http://schemas.microsoft.com/office/drawing/2014/main" id="{9CF67818-4028-94AB-EA69-B603DFFFF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800" y="267677"/>
            <a:ext cx="6502400" cy="330454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Gráfico de respuestas de formularios. Título de la pregunta: Preferiría discutir los temas relacionados con mi salud sexual o los problemas relacionados con tener hijos, junto con mi equipo médico. Número de respuestas: 23 respuestas.">
            <a:extLst>
              <a:ext uri="{FF2B5EF4-FFF2-40B4-BE49-F238E27FC236}">
                <a16:creationId xmlns:a16="http://schemas.microsoft.com/office/drawing/2014/main" id="{18C717B6-3389-D42C-A6FB-6812BA50EE9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3733" y="3511117"/>
            <a:ext cx="5594639" cy="284321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Gráfico de respuestas de formularios. Título de la pregunta: Creo que necesitaría información más concreta sobre riesgos reales (niño prematuro o bajo peso, rechazo, malformaciones fetales...). Número de respuestas: 23 respuestas.">
            <a:extLst>
              <a:ext uri="{FF2B5EF4-FFF2-40B4-BE49-F238E27FC236}">
                <a16:creationId xmlns:a16="http://schemas.microsoft.com/office/drawing/2014/main" id="{AE3026FB-F960-1F34-2DE4-CA20CA1E1A6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800" y="3428421"/>
            <a:ext cx="5920086" cy="300860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4F20EBB2-D29D-C2DF-E745-BBB2643EA21D}"/>
              </a:ext>
            </a:extLst>
          </p:cNvPr>
          <p:cNvPicPr>
            <a:picLocks noChangeAspect="1"/>
          </p:cNvPicPr>
          <p:nvPr/>
        </p:nvPicPr>
        <p:blipFill>
          <a:blip r:embed="rId6"/>
          <a:stretch>
            <a:fillRect/>
          </a:stretch>
        </p:blipFill>
        <p:spPr>
          <a:xfrm>
            <a:off x="3896589" y="1939057"/>
            <a:ext cx="1489364" cy="1489364"/>
          </a:xfrm>
          <a:prstGeom prst="rect">
            <a:avLst/>
          </a:prstGeom>
        </p:spPr>
      </p:pic>
    </p:spTree>
    <p:extLst>
      <p:ext uri="{BB962C8B-B14F-4D97-AF65-F5344CB8AC3E}">
        <p14:creationId xmlns:p14="http://schemas.microsoft.com/office/powerpoint/2010/main" val="216831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CF5AA8D-6666-B7F2-B010-BE0FC1DE2409}"/>
              </a:ext>
            </a:extLst>
          </p:cNvPr>
          <p:cNvPicPr>
            <a:picLocks noChangeAspect="1"/>
          </p:cNvPicPr>
          <p:nvPr/>
        </p:nvPicPr>
        <p:blipFill>
          <a:blip r:embed="rId2"/>
          <a:stretch>
            <a:fillRect/>
          </a:stretch>
        </p:blipFill>
        <p:spPr>
          <a:xfrm>
            <a:off x="320168" y="1027906"/>
            <a:ext cx="7259063" cy="4572638"/>
          </a:xfrm>
          <a:prstGeom prst="rect">
            <a:avLst/>
          </a:prstGeom>
        </p:spPr>
      </p:pic>
      <p:pic>
        <p:nvPicPr>
          <p:cNvPr id="8" name="Imagen 7">
            <a:extLst>
              <a:ext uri="{FF2B5EF4-FFF2-40B4-BE49-F238E27FC236}">
                <a16:creationId xmlns:a16="http://schemas.microsoft.com/office/drawing/2014/main" id="{D4881E71-79D6-98C6-C7AD-E02BA2146D5B}"/>
              </a:ext>
            </a:extLst>
          </p:cNvPr>
          <p:cNvPicPr>
            <a:picLocks noChangeAspect="1"/>
          </p:cNvPicPr>
          <p:nvPr/>
        </p:nvPicPr>
        <p:blipFill>
          <a:blip r:embed="rId3"/>
          <a:stretch>
            <a:fillRect/>
          </a:stretch>
        </p:blipFill>
        <p:spPr>
          <a:xfrm>
            <a:off x="4352426" y="1195318"/>
            <a:ext cx="7144747" cy="5068007"/>
          </a:xfrm>
          <a:prstGeom prst="rect">
            <a:avLst/>
          </a:prstGeom>
        </p:spPr>
      </p:pic>
      <p:pic>
        <p:nvPicPr>
          <p:cNvPr id="9" name="Imagen 8">
            <a:extLst>
              <a:ext uri="{FF2B5EF4-FFF2-40B4-BE49-F238E27FC236}">
                <a16:creationId xmlns:a16="http://schemas.microsoft.com/office/drawing/2014/main" id="{15787BDC-1994-44AC-F3AB-756EE7D5D53B}"/>
              </a:ext>
            </a:extLst>
          </p:cNvPr>
          <p:cNvPicPr>
            <a:picLocks noChangeAspect="1"/>
          </p:cNvPicPr>
          <p:nvPr/>
        </p:nvPicPr>
        <p:blipFill>
          <a:blip r:embed="rId4"/>
          <a:stretch>
            <a:fillRect/>
          </a:stretch>
        </p:blipFill>
        <p:spPr>
          <a:xfrm>
            <a:off x="3875807" y="120648"/>
            <a:ext cx="1489364" cy="1489364"/>
          </a:xfrm>
          <a:prstGeom prst="rect">
            <a:avLst/>
          </a:prstGeom>
        </p:spPr>
      </p:pic>
    </p:spTree>
    <p:extLst>
      <p:ext uri="{BB962C8B-B14F-4D97-AF65-F5344CB8AC3E}">
        <p14:creationId xmlns:p14="http://schemas.microsoft.com/office/powerpoint/2010/main" val="213862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ráfico de respuestas de formularios. Título de la pregunta: Cuáles son los problemas más importantes para informar sobre salud sexual y reproductiva. Número de respuestas: 27 respuestas.">
            <a:extLst>
              <a:ext uri="{FF2B5EF4-FFF2-40B4-BE49-F238E27FC236}">
                <a16:creationId xmlns:a16="http://schemas.microsoft.com/office/drawing/2014/main" id="{9BE11751-0CF0-E511-D659-3E45DC3C6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27" y="2994457"/>
            <a:ext cx="7821084" cy="371807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Gráfico de respuestas de formularios. Título de la pregunta: Cómo está de seguro/a con la información que proporciona. Número de respuestas: 27 respuestas.">
            <a:extLst>
              <a:ext uri="{FF2B5EF4-FFF2-40B4-BE49-F238E27FC236}">
                <a16:creationId xmlns:a16="http://schemas.microsoft.com/office/drawing/2014/main" id="{0785ECC4-24D1-EA00-595B-AEAACA059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64" y="145473"/>
            <a:ext cx="6057900" cy="287986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26BFAB3C-C02D-8308-F75D-6974CDB1C657}"/>
              </a:ext>
            </a:extLst>
          </p:cNvPr>
          <p:cNvPicPr>
            <a:picLocks noChangeAspect="1"/>
          </p:cNvPicPr>
          <p:nvPr/>
        </p:nvPicPr>
        <p:blipFill>
          <a:blip r:embed="rId4"/>
          <a:stretch>
            <a:fillRect/>
          </a:stretch>
        </p:blipFill>
        <p:spPr>
          <a:xfrm>
            <a:off x="9673063" y="239870"/>
            <a:ext cx="2103302" cy="2097206"/>
          </a:xfrm>
          <a:prstGeom prst="rect">
            <a:avLst/>
          </a:prstGeom>
        </p:spPr>
      </p:pic>
    </p:spTree>
    <p:extLst>
      <p:ext uri="{BB962C8B-B14F-4D97-AF65-F5344CB8AC3E}">
        <p14:creationId xmlns:p14="http://schemas.microsoft.com/office/powerpoint/2010/main" val="404847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ráfico de respuestas de formularios. Título de la pregunta: Opinión sobre DIU en pacientes trasplantadas. Número de respuestas: 27 respuestas.">
            <a:extLst>
              <a:ext uri="{FF2B5EF4-FFF2-40B4-BE49-F238E27FC236}">
                <a16:creationId xmlns:a16="http://schemas.microsoft.com/office/drawing/2014/main" id="{30E93B85-6AB9-C9D8-BC70-CD0AA7251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7" y="151968"/>
            <a:ext cx="6959600" cy="292792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Gráfico de respuestas de formularios. Título de la pregunta: Opinión sobre estrógenos combinados en pacientes trasplantadas. Número de respuestas: 27 respuestas.">
            <a:extLst>
              <a:ext uri="{FF2B5EF4-FFF2-40B4-BE49-F238E27FC236}">
                <a16:creationId xmlns:a16="http://schemas.microsoft.com/office/drawing/2014/main" id="{8B3845DB-DDEF-5E7C-63CC-0E86486AB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399" y="151968"/>
            <a:ext cx="6959601" cy="292792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Gráfico de respuestas de formularios. Título de la pregunta: Cual es su opinión sobre el uso de los siguientes métodos anticonceptivos en pacientes con trasplante hepático. Número de respuestas: .">
            <a:extLst>
              <a:ext uri="{FF2B5EF4-FFF2-40B4-BE49-F238E27FC236}">
                <a16:creationId xmlns:a16="http://schemas.microsoft.com/office/drawing/2014/main" id="{3F76C03D-ADD5-B5AD-F822-DEA356373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12192000" cy="29384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53894386-7AD9-69E2-AFB6-4788C28D927F}"/>
              </a:ext>
            </a:extLst>
          </p:cNvPr>
          <p:cNvPicPr>
            <a:picLocks noChangeAspect="1"/>
          </p:cNvPicPr>
          <p:nvPr/>
        </p:nvPicPr>
        <p:blipFill>
          <a:blip r:embed="rId5"/>
          <a:stretch>
            <a:fillRect/>
          </a:stretch>
        </p:blipFill>
        <p:spPr>
          <a:xfrm>
            <a:off x="9543613" y="1902415"/>
            <a:ext cx="2103302" cy="2097206"/>
          </a:xfrm>
          <a:prstGeom prst="rect">
            <a:avLst/>
          </a:prstGeom>
        </p:spPr>
      </p:pic>
    </p:spTree>
    <p:extLst>
      <p:ext uri="{BB962C8B-B14F-4D97-AF65-F5344CB8AC3E}">
        <p14:creationId xmlns:p14="http://schemas.microsoft.com/office/powerpoint/2010/main" val="87665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ráfico de respuestas de formularios. Título de la pregunta: Cuando sus pacientes le piden consejo sobre la posibilidad de embarazo postrasplante su respuesta es. Número de respuestas: 27 respuestas.">
            <a:extLst>
              <a:ext uri="{FF2B5EF4-FFF2-40B4-BE49-F238E27FC236}">
                <a16:creationId xmlns:a16="http://schemas.microsoft.com/office/drawing/2014/main" id="{980A9E67-657C-A99C-A3FC-2AFD45496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927" y="0"/>
            <a:ext cx="7988300" cy="362281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Gráfico de respuestas de formularios. Título de la pregunta: ¿Cree que el embarazo puede ser seguro tras el TH si hay buen control?. Número de respuestas: 27 respuestas.">
            <a:extLst>
              <a:ext uri="{FF2B5EF4-FFF2-40B4-BE49-F238E27FC236}">
                <a16:creationId xmlns:a16="http://schemas.microsoft.com/office/drawing/2014/main" id="{4DA92545-2797-D588-774D-A329AD9AB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107" y="3622819"/>
            <a:ext cx="6216138" cy="295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05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ráfico de respuestas de formularios. Título de la pregunta: Principales riesgos que menciona a los pacientes. Número de respuestas: 27 respuestas.">
            <a:extLst>
              <a:ext uri="{FF2B5EF4-FFF2-40B4-BE49-F238E27FC236}">
                <a16:creationId xmlns:a16="http://schemas.microsoft.com/office/drawing/2014/main" id="{D411E7C6-BFBF-E87E-C1D4-548015979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140" y="0"/>
            <a:ext cx="7830797" cy="372268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Gráfico de respuestas de formularios. Título de la pregunta: ¿Qué inmunosupresores considera compatibles con el embarazo? Seleccione todas las que considere . Número de respuestas: 27 respuestas.">
            <a:extLst>
              <a:ext uri="{FF2B5EF4-FFF2-40B4-BE49-F238E27FC236}">
                <a16:creationId xmlns:a16="http://schemas.microsoft.com/office/drawing/2014/main" id="{85F6518E-4E5E-0915-756D-5AE2D9472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636" y="3292762"/>
            <a:ext cx="6632864" cy="337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83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Gráfico de respuestas de formularios. Título de la pregunta: Experiencia personal con pacientes embarazadas tras el TH. Número de respuestas: 27 respuestas.">
            <a:extLst>
              <a:ext uri="{FF2B5EF4-FFF2-40B4-BE49-F238E27FC236}">
                <a16:creationId xmlns:a16="http://schemas.microsoft.com/office/drawing/2014/main" id="{E16ACC2C-11B2-434F-3E91-750E96839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9" y="153989"/>
            <a:ext cx="6848803" cy="28813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Gráfico de respuestas de formularios. Título de la pregunta: Se coordina usted con la unidad de obstetricia de alto riesgo. Número de respuestas: 27 respuestas.">
            <a:extLst>
              <a:ext uri="{FF2B5EF4-FFF2-40B4-BE49-F238E27FC236}">
                <a16:creationId xmlns:a16="http://schemas.microsoft.com/office/drawing/2014/main" id="{1504AC8B-D8AA-D54C-9D9B-A3C9A2361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9" y="3323432"/>
            <a:ext cx="7124700" cy="299738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Gráfico de respuestas de formularios. Título de la pregunta: ¿Qué inmunosupresores considera compatibles con lactancia? Seleccione todas las que considere . Número de respuestas: 27 respuestas.">
            <a:extLst>
              <a:ext uri="{FF2B5EF4-FFF2-40B4-BE49-F238E27FC236}">
                <a16:creationId xmlns:a16="http://schemas.microsoft.com/office/drawing/2014/main" id="{0DEE7C31-0806-4FE4-A77E-2652B4C4B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679" y="1402558"/>
            <a:ext cx="6869062" cy="326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59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ráfico de respuestas de formularios. Título de la pregunta: ¿Aconseja lactancia habitualmente a una paciente trasplantada?. Número de respuestas: 27 respuestas.">
            <a:extLst>
              <a:ext uri="{FF2B5EF4-FFF2-40B4-BE49-F238E27FC236}">
                <a16:creationId xmlns:a16="http://schemas.microsoft.com/office/drawing/2014/main" id="{65C0DEFA-28F0-EB5B-94D5-F6BE70DD1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9" y="229756"/>
            <a:ext cx="7382227" cy="310572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DB08DEC4-D659-F13F-5B6B-903A3349AD93}"/>
              </a:ext>
            </a:extLst>
          </p:cNvPr>
          <p:cNvPicPr>
            <a:picLocks noChangeAspect="1"/>
          </p:cNvPicPr>
          <p:nvPr/>
        </p:nvPicPr>
        <p:blipFill>
          <a:blip r:embed="rId3"/>
          <a:stretch>
            <a:fillRect/>
          </a:stretch>
        </p:blipFill>
        <p:spPr>
          <a:xfrm>
            <a:off x="0" y="3335482"/>
            <a:ext cx="4849487" cy="2306783"/>
          </a:xfrm>
          <a:prstGeom prst="rect">
            <a:avLst/>
          </a:prstGeom>
        </p:spPr>
      </p:pic>
      <p:pic>
        <p:nvPicPr>
          <p:cNvPr id="4" name="Imagen 3">
            <a:extLst>
              <a:ext uri="{FF2B5EF4-FFF2-40B4-BE49-F238E27FC236}">
                <a16:creationId xmlns:a16="http://schemas.microsoft.com/office/drawing/2014/main" id="{954A3EE2-41A4-A6D5-9549-C23CA496BE36}"/>
              </a:ext>
            </a:extLst>
          </p:cNvPr>
          <p:cNvPicPr>
            <a:picLocks noChangeAspect="1"/>
          </p:cNvPicPr>
          <p:nvPr/>
        </p:nvPicPr>
        <p:blipFill>
          <a:blip r:embed="rId4"/>
          <a:stretch>
            <a:fillRect/>
          </a:stretch>
        </p:blipFill>
        <p:spPr>
          <a:xfrm>
            <a:off x="4790802" y="2846910"/>
            <a:ext cx="6528362" cy="3105726"/>
          </a:xfrm>
          <a:prstGeom prst="rect">
            <a:avLst/>
          </a:prstGeom>
        </p:spPr>
      </p:pic>
    </p:spTree>
    <p:extLst>
      <p:ext uri="{BB962C8B-B14F-4D97-AF65-F5344CB8AC3E}">
        <p14:creationId xmlns:p14="http://schemas.microsoft.com/office/powerpoint/2010/main" val="45458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ráfico de respuestas de formularios. Título de la pregunta: Los pacientes reciben los consejos sobre salud sexual y reproductiva que necesitan en mi centro. Número de respuestas: 27 respuestas.">
            <a:extLst>
              <a:ext uri="{FF2B5EF4-FFF2-40B4-BE49-F238E27FC236}">
                <a16:creationId xmlns:a16="http://schemas.microsoft.com/office/drawing/2014/main" id="{8C5197BD-0C97-5EC1-2D67-721208F92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8" y="83416"/>
            <a:ext cx="5839692" cy="2776135"/>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Gráfico de respuestas de formularios. Título de la pregunta: Me gustaría que hubiera un protocolo de salud reproductiva en Trasplante Hepático. Número de respuestas: 27 respuestas.">
            <a:extLst>
              <a:ext uri="{FF2B5EF4-FFF2-40B4-BE49-F238E27FC236}">
                <a16:creationId xmlns:a16="http://schemas.microsoft.com/office/drawing/2014/main" id="{F1B42122-632D-1D94-F66F-A2A604284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9842"/>
            <a:ext cx="5510645" cy="2619709"/>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Gráfico de respuestas de formularios. Título de la pregunta: Cree que mejorar la información sobre salud sexual y reproductiva es necesario para pacientes trasplantados hepaticos. Número de respuestas: 27 respuestas.">
            <a:extLst>
              <a:ext uri="{FF2B5EF4-FFF2-40B4-BE49-F238E27FC236}">
                <a16:creationId xmlns:a16="http://schemas.microsoft.com/office/drawing/2014/main" id="{04292703-AA98-D832-5B11-FE1E8EE3E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1926" y="3036196"/>
            <a:ext cx="7258117" cy="329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74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43CC250-834B-5C0D-D2F9-AC535EE4CC58}"/>
              </a:ext>
            </a:extLst>
          </p:cNvPr>
          <p:cNvPicPr>
            <a:picLocks noChangeAspect="1"/>
          </p:cNvPicPr>
          <p:nvPr/>
        </p:nvPicPr>
        <p:blipFill>
          <a:blip r:embed="rId2"/>
          <a:stretch>
            <a:fillRect/>
          </a:stretch>
        </p:blipFill>
        <p:spPr>
          <a:xfrm>
            <a:off x="9951539" y="2292"/>
            <a:ext cx="2097296" cy="2097296"/>
          </a:xfrm>
          <a:prstGeom prst="rect">
            <a:avLst/>
          </a:prstGeom>
        </p:spPr>
      </p:pic>
      <p:pic>
        <p:nvPicPr>
          <p:cNvPr id="4" name="Imagen 3">
            <a:extLst>
              <a:ext uri="{FF2B5EF4-FFF2-40B4-BE49-F238E27FC236}">
                <a16:creationId xmlns:a16="http://schemas.microsoft.com/office/drawing/2014/main" id="{71005D52-5665-CA1C-93A0-E33AE726174C}"/>
              </a:ext>
            </a:extLst>
          </p:cNvPr>
          <p:cNvPicPr>
            <a:picLocks noChangeAspect="1"/>
          </p:cNvPicPr>
          <p:nvPr/>
        </p:nvPicPr>
        <p:blipFill>
          <a:blip r:embed="rId3"/>
          <a:stretch>
            <a:fillRect/>
          </a:stretch>
        </p:blipFill>
        <p:spPr>
          <a:xfrm>
            <a:off x="0" y="52542"/>
            <a:ext cx="1808018" cy="1808018"/>
          </a:xfrm>
          <a:prstGeom prst="rect">
            <a:avLst/>
          </a:prstGeom>
        </p:spPr>
      </p:pic>
      <p:pic>
        <p:nvPicPr>
          <p:cNvPr id="3074" name="Picture 2" descr="Gráfico de respuestas de formularios. Título de la pregunta: ¿Recibió información sobre fertilidad/anticoncepción antes del TH?. Número de respuestas: 23 respuestas.">
            <a:extLst>
              <a:ext uri="{FF2B5EF4-FFF2-40B4-BE49-F238E27FC236}">
                <a16:creationId xmlns:a16="http://schemas.microsoft.com/office/drawing/2014/main" id="{4B1F481B-EA41-412C-6CF3-D398D510382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21533"/>
          <a:stretch>
            <a:fillRect/>
          </a:stretch>
        </p:blipFill>
        <p:spPr bwMode="auto">
          <a:xfrm>
            <a:off x="143165" y="476314"/>
            <a:ext cx="5507182" cy="29526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áfico de respuestas de formularios. Título de la pregunta: ¿Recibió información sobre fertilidad/anticoncepción después del TH?. Número de respuestas: 23 respuestas.">
            <a:extLst>
              <a:ext uri="{FF2B5EF4-FFF2-40B4-BE49-F238E27FC236}">
                <a16:creationId xmlns:a16="http://schemas.microsoft.com/office/drawing/2014/main" id="{99905FEB-23D8-0993-DC06-1780B3F3B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37" y="3718772"/>
            <a:ext cx="6094114" cy="25638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áfico de respuestas de formularios. Título de la pregunta: ¿Informa sobre temas de salud secual y reproductiva a sus pacientes?. Número de respuestas: 27 respuestas.">
            <a:extLst>
              <a:ext uri="{FF2B5EF4-FFF2-40B4-BE49-F238E27FC236}">
                <a16:creationId xmlns:a16="http://schemas.microsoft.com/office/drawing/2014/main" id="{AA1A32BA-6424-1118-9D74-E84574BBC8A3}"/>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19271"/>
          <a:stretch>
            <a:fillRect/>
          </a:stretch>
        </p:blipFill>
        <p:spPr bwMode="auto">
          <a:xfrm>
            <a:off x="5816036" y="331675"/>
            <a:ext cx="5665918" cy="295268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ráfico de respuestas de formularios. Título de la pregunta: ¿Cuándo suele ofrecerla?. Número de respuestas: 27 respuestas.">
            <a:extLst>
              <a:ext uri="{FF2B5EF4-FFF2-40B4-BE49-F238E27FC236}">
                <a16:creationId xmlns:a16="http://schemas.microsoft.com/office/drawing/2014/main" id="{D0CB6846-224A-40DC-18C6-569FE3EC1A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58" r="9064"/>
          <a:stretch>
            <a:fillRect/>
          </a:stretch>
        </p:blipFill>
        <p:spPr bwMode="auto">
          <a:xfrm>
            <a:off x="5816036" y="3284361"/>
            <a:ext cx="6398146" cy="299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18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E4A515E-857C-1099-9DB0-CB612533584D}"/>
              </a:ext>
            </a:extLst>
          </p:cNvPr>
          <p:cNvPicPr>
            <a:picLocks noChangeAspect="1"/>
          </p:cNvPicPr>
          <p:nvPr/>
        </p:nvPicPr>
        <p:blipFill>
          <a:blip r:embed="rId2"/>
          <a:stretch>
            <a:fillRect/>
          </a:stretch>
        </p:blipFill>
        <p:spPr>
          <a:xfrm>
            <a:off x="6150807" y="349354"/>
            <a:ext cx="5657173" cy="3620005"/>
          </a:xfrm>
          <a:prstGeom prst="rect">
            <a:avLst/>
          </a:prstGeom>
        </p:spPr>
      </p:pic>
      <p:pic>
        <p:nvPicPr>
          <p:cNvPr id="4" name="Imagen 3">
            <a:extLst>
              <a:ext uri="{FF2B5EF4-FFF2-40B4-BE49-F238E27FC236}">
                <a16:creationId xmlns:a16="http://schemas.microsoft.com/office/drawing/2014/main" id="{CA6A9487-26B3-E296-BF70-3004AB0A2597}"/>
              </a:ext>
            </a:extLst>
          </p:cNvPr>
          <p:cNvPicPr>
            <a:picLocks noChangeAspect="1"/>
          </p:cNvPicPr>
          <p:nvPr/>
        </p:nvPicPr>
        <p:blipFill>
          <a:blip r:embed="rId3"/>
          <a:stretch>
            <a:fillRect/>
          </a:stretch>
        </p:blipFill>
        <p:spPr>
          <a:xfrm>
            <a:off x="245390" y="747699"/>
            <a:ext cx="5657173" cy="3221660"/>
          </a:xfrm>
          <a:prstGeom prst="rect">
            <a:avLst/>
          </a:prstGeom>
        </p:spPr>
      </p:pic>
      <p:pic>
        <p:nvPicPr>
          <p:cNvPr id="5" name="Imagen 4">
            <a:extLst>
              <a:ext uri="{FF2B5EF4-FFF2-40B4-BE49-F238E27FC236}">
                <a16:creationId xmlns:a16="http://schemas.microsoft.com/office/drawing/2014/main" id="{3D29C5BF-FA7B-E9D4-BE63-8FC38A659042}"/>
              </a:ext>
            </a:extLst>
          </p:cNvPr>
          <p:cNvPicPr>
            <a:picLocks noChangeAspect="1"/>
          </p:cNvPicPr>
          <p:nvPr/>
        </p:nvPicPr>
        <p:blipFill>
          <a:blip r:embed="rId4"/>
          <a:stretch>
            <a:fillRect/>
          </a:stretch>
        </p:blipFill>
        <p:spPr>
          <a:xfrm>
            <a:off x="5392271" y="2665386"/>
            <a:ext cx="6041193" cy="3696849"/>
          </a:xfrm>
          <a:prstGeom prst="rect">
            <a:avLst/>
          </a:prstGeom>
        </p:spPr>
      </p:pic>
    </p:spTree>
    <p:extLst>
      <p:ext uri="{BB962C8B-B14F-4D97-AF65-F5344CB8AC3E}">
        <p14:creationId xmlns:p14="http://schemas.microsoft.com/office/powerpoint/2010/main" val="224280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4C3AD3-81EF-1CBC-E5D1-22E71DFBBB01}"/>
              </a:ext>
            </a:extLst>
          </p:cNvPr>
          <p:cNvSpPr>
            <a:spLocks noGrp="1"/>
          </p:cNvSpPr>
          <p:nvPr>
            <p:ph type="title"/>
          </p:nvPr>
        </p:nvSpPr>
        <p:spPr>
          <a:xfrm>
            <a:off x="973282" y="94961"/>
            <a:ext cx="10515600" cy="1068821"/>
          </a:xfrm>
        </p:spPr>
        <p:txBody>
          <a:bodyPr>
            <a:normAutofit/>
          </a:bodyPr>
          <a:lstStyle/>
          <a:p>
            <a:pPr algn="ctr"/>
            <a:r>
              <a:rPr lang="es-ES" sz="4000" dirty="0"/>
              <a:t>Encuesta Salud Sexual y Reproductiva TOH</a:t>
            </a:r>
          </a:p>
        </p:txBody>
      </p:sp>
      <p:pic>
        <p:nvPicPr>
          <p:cNvPr id="4" name="Imagen 3">
            <a:extLst>
              <a:ext uri="{FF2B5EF4-FFF2-40B4-BE49-F238E27FC236}">
                <a16:creationId xmlns:a16="http://schemas.microsoft.com/office/drawing/2014/main" id="{74B30666-44D9-D733-7C4A-3AF2002E8F9C}"/>
              </a:ext>
            </a:extLst>
          </p:cNvPr>
          <p:cNvPicPr>
            <a:picLocks noChangeAspect="1"/>
          </p:cNvPicPr>
          <p:nvPr/>
        </p:nvPicPr>
        <p:blipFill>
          <a:blip r:embed="rId2">
            <a:clrChange>
              <a:clrFrom>
                <a:srgbClr val="FFFFFF"/>
              </a:clrFrom>
              <a:clrTo>
                <a:srgbClr val="FFFFFF">
                  <a:alpha val="0"/>
                </a:srgbClr>
              </a:clrTo>
            </a:clrChange>
          </a:blip>
          <a:srcRect b="5553"/>
          <a:stretch>
            <a:fillRect/>
          </a:stretch>
        </p:blipFill>
        <p:spPr>
          <a:xfrm>
            <a:off x="1191815" y="1462088"/>
            <a:ext cx="9043554" cy="4928494"/>
          </a:xfrm>
          <a:prstGeom prst="rect">
            <a:avLst/>
          </a:prstGeom>
        </p:spPr>
      </p:pic>
      <p:sp>
        <p:nvSpPr>
          <p:cNvPr id="6" name="CuadroTexto 5">
            <a:extLst>
              <a:ext uri="{FF2B5EF4-FFF2-40B4-BE49-F238E27FC236}">
                <a16:creationId xmlns:a16="http://schemas.microsoft.com/office/drawing/2014/main" id="{31302B70-BBEC-D73D-D1A4-C515811A0F9E}"/>
              </a:ext>
            </a:extLst>
          </p:cNvPr>
          <p:cNvSpPr txBox="1"/>
          <p:nvPr/>
        </p:nvSpPr>
        <p:spPr>
          <a:xfrm>
            <a:off x="10110678" y="3059668"/>
            <a:ext cx="1243122" cy="369332"/>
          </a:xfrm>
          <a:prstGeom prst="rect">
            <a:avLst/>
          </a:prstGeom>
          <a:noFill/>
        </p:spPr>
        <p:txBody>
          <a:bodyPr wrap="square">
            <a:spAutoFit/>
          </a:bodyPr>
          <a:lstStyle/>
          <a:p>
            <a:r>
              <a:rPr lang="es-ES" b="1" dirty="0"/>
              <a:t>(p &lt; 0.05)</a:t>
            </a:r>
            <a:r>
              <a:rPr lang="es-ES" dirty="0"/>
              <a:t>.</a:t>
            </a:r>
          </a:p>
        </p:txBody>
      </p:sp>
    </p:spTree>
    <p:extLst>
      <p:ext uri="{BB962C8B-B14F-4D97-AF65-F5344CB8AC3E}">
        <p14:creationId xmlns:p14="http://schemas.microsoft.com/office/powerpoint/2010/main" val="100245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9FB97C-0778-9143-AFB0-23E1EE9D8B43}"/>
              </a:ext>
            </a:extLst>
          </p:cNvPr>
          <p:cNvSpPr>
            <a:spLocks noGrp="1"/>
          </p:cNvSpPr>
          <p:nvPr>
            <p:ph type="title"/>
          </p:nvPr>
        </p:nvSpPr>
        <p:spPr/>
        <p:txBody>
          <a:bodyPr/>
          <a:lstStyle/>
          <a:p>
            <a:endParaRPr lang="es-ES"/>
          </a:p>
        </p:txBody>
      </p:sp>
      <p:pic>
        <p:nvPicPr>
          <p:cNvPr id="4" name="Imagen 3">
            <a:extLst>
              <a:ext uri="{FF2B5EF4-FFF2-40B4-BE49-F238E27FC236}">
                <a16:creationId xmlns:a16="http://schemas.microsoft.com/office/drawing/2014/main" id="{E762392E-C5B7-EB77-F880-8ED3004E2822}"/>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49446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0CB4ED-E14A-0637-C327-EEFF76FD13D8}"/>
              </a:ext>
            </a:extLst>
          </p:cNvPr>
          <p:cNvSpPr>
            <a:spLocks noGrp="1"/>
          </p:cNvSpPr>
          <p:nvPr>
            <p:ph type="title"/>
          </p:nvPr>
        </p:nvSpPr>
        <p:spPr/>
        <p:txBody>
          <a:bodyPr/>
          <a:lstStyle/>
          <a:p>
            <a:endParaRPr lang="es-ES"/>
          </a:p>
        </p:txBody>
      </p:sp>
      <p:pic>
        <p:nvPicPr>
          <p:cNvPr id="4" name="Imagen 3" descr="Imagen que contiene Gráfico&#10;&#10;El contenido generado por IA puede ser incorrecto.">
            <a:extLst>
              <a:ext uri="{FF2B5EF4-FFF2-40B4-BE49-F238E27FC236}">
                <a16:creationId xmlns:a16="http://schemas.microsoft.com/office/drawing/2014/main" id="{9AF65084-2D09-36D1-58EE-350FB9068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89" y="731514"/>
            <a:ext cx="10744221" cy="5394971"/>
          </a:xfrm>
          <a:prstGeom prst="rect">
            <a:avLst/>
          </a:prstGeom>
        </p:spPr>
      </p:pic>
    </p:spTree>
    <p:extLst>
      <p:ext uri="{BB962C8B-B14F-4D97-AF65-F5344CB8AC3E}">
        <p14:creationId xmlns:p14="http://schemas.microsoft.com/office/powerpoint/2010/main" val="20683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 Gráfico de barras&#10;&#10;El contenido generado por IA puede ser incorrecto.">
            <a:extLst>
              <a:ext uri="{FF2B5EF4-FFF2-40B4-BE49-F238E27FC236}">
                <a16:creationId xmlns:a16="http://schemas.microsoft.com/office/drawing/2014/main" id="{793BA469-6F74-A691-0EE4-A185AD89191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3196" y="609062"/>
            <a:ext cx="9616703" cy="5996468"/>
          </a:xfrm>
          <a:prstGeom prst="rect">
            <a:avLst/>
          </a:prstGeom>
        </p:spPr>
      </p:pic>
      <p:sp>
        <p:nvSpPr>
          <p:cNvPr id="6" name="CuadroTexto 5">
            <a:extLst>
              <a:ext uri="{FF2B5EF4-FFF2-40B4-BE49-F238E27FC236}">
                <a16:creationId xmlns:a16="http://schemas.microsoft.com/office/drawing/2014/main" id="{3C7125BF-5D71-963F-3660-2B0FD3150DB8}"/>
              </a:ext>
            </a:extLst>
          </p:cNvPr>
          <p:cNvSpPr txBox="1"/>
          <p:nvPr/>
        </p:nvSpPr>
        <p:spPr>
          <a:xfrm>
            <a:off x="4345998" y="2153288"/>
            <a:ext cx="1265093" cy="369332"/>
          </a:xfrm>
          <a:prstGeom prst="rect">
            <a:avLst/>
          </a:prstGeom>
          <a:noFill/>
        </p:spPr>
        <p:txBody>
          <a:bodyPr wrap="square">
            <a:spAutoFit/>
          </a:bodyPr>
          <a:lstStyle/>
          <a:p>
            <a:r>
              <a:rPr lang="es-ES" dirty="0"/>
              <a:t>p = 0,0440</a:t>
            </a:r>
          </a:p>
        </p:txBody>
      </p:sp>
    </p:spTree>
    <p:extLst>
      <p:ext uri="{BB962C8B-B14F-4D97-AF65-F5344CB8AC3E}">
        <p14:creationId xmlns:p14="http://schemas.microsoft.com/office/powerpoint/2010/main" val="312128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5F507-C4DC-2918-20ED-95B58857599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C5DF94A-2E2E-F260-88A4-A7E7C1EF185A}"/>
              </a:ext>
            </a:extLst>
          </p:cNvPr>
          <p:cNvSpPr>
            <a:spLocks noGrp="1"/>
          </p:cNvSpPr>
          <p:nvPr>
            <p:ph type="title"/>
          </p:nvPr>
        </p:nvSpPr>
        <p:spPr>
          <a:xfrm>
            <a:off x="973282" y="94961"/>
            <a:ext cx="10515600" cy="1068821"/>
          </a:xfrm>
        </p:spPr>
        <p:txBody>
          <a:bodyPr>
            <a:normAutofit/>
          </a:bodyPr>
          <a:lstStyle/>
          <a:p>
            <a:pPr algn="ctr"/>
            <a:r>
              <a:rPr lang="es-ES" sz="4000" dirty="0"/>
              <a:t>Encuesta Salud Sexual y Reproductiva TOH</a:t>
            </a:r>
          </a:p>
        </p:txBody>
      </p:sp>
      <p:pic>
        <p:nvPicPr>
          <p:cNvPr id="4" name="Imagen 3">
            <a:extLst>
              <a:ext uri="{FF2B5EF4-FFF2-40B4-BE49-F238E27FC236}">
                <a16:creationId xmlns:a16="http://schemas.microsoft.com/office/drawing/2014/main" id="{B43CEED6-5D95-EBD9-A246-C7418876F1AC}"/>
              </a:ext>
            </a:extLst>
          </p:cNvPr>
          <p:cNvPicPr>
            <a:picLocks noChangeAspect="1"/>
          </p:cNvPicPr>
          <p:nvPr/>
        </p:nvPicPr>
        <p:blipFill>
          <a:blip r:embed="rId3">
            <a:clrChange>
              <a:clrFrom>
                <a:srgbClr val="FFFFFF"/>
              </a:clrFrom>
              <a:clrTo>
                <a:srgbClr val="FFFFFF">
                  <a:alpha val="0"/>
                </a:srgbClr>
              </a:clrTo>
            </a:clrChange>
          </a:blip>
          <a:srcRect b="5553"/>
          <a:stretch>
            <a:fillRect/>
          </a:stretch>
        </p:blipFill>
        <p:spPr>
          <a:xfrm>
            <a:off x="1191815" y="1462088"/>
            <a:ext cx="9043554" cy="4928494"/>
          </a:xfrm>
          <a:prstGeom prst="rect">
            <a:avLst/>
          </a:prstGeom>
        </p:spPr>
      </p:pic>
      <p:sp>
        <p:nvSpPr>
          <p:cNvPr id="6" name="CuadroTexto 5">
            <a:extLst>
              <a:ext uri="{FF2B5EF4-FFF2-40B4-BE49-F238E27FC236}">
                <a16:creationId xmlns:a16="http://schemas.microsoft.com/office/drawing/2014/main" id="{635AA178-16E1-C807-AD74-87BD6AB98B56}"/>
              </a:ext>
            </a:extLst>
          </p:cNvPr>
          <p:cNvSpPr txBox="1"/>
          <p:nvPr/>
        </p:nvSpPr>
        <p:spPr>
          <a:xfrm>
            <a:off x="10110678" y="3059668"/>
            <a:ext cx="12431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(p &lt; 0.05)</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Rectángulo 2">
            <a:extLst>
              <a:ext uri="{FF2B5EF4-FFF2-40B4-BE49-F238E27FC236}">
                <a16:creationId xmlns:a16="http://schemas.microsoft.com/office/drawing/2014/main" id="{4D404D91-D7A0-379C-33E9-0FF110409513}"/>
              </a:ext>
            </a:extLst>
          </p:cNvPr>
          <p:cNvSpPr/>
          <p:nvPr/>
        </p:nvSpPr>
        <p:spPr>
          <a:xfrm>
            <a:off x="2061721" y="1189367"/>
            <a:ext cx="9427161" cy="30916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6608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áfico de respuestas de formularios. Título de la pregunta: ¿Que opina sobre el uso de Mofetil Micofenolato en el embarazo?. Número de respuestas: 23 respuestas.">
            <a:extLst>
              <a:ext uri="{FF2B5EF4-FFF2-40B4-BE49-F238E27FC236}">
                <a16:creationId xmlns:a16="http://schemas.microsoft.com/office/drawing/2014/main" id="{92495199-6AB9-0CC5-1D1E-84DB9A2AB64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208" y="143165"/>
            <a:ext cx="7365764" cy="3098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ráfico de respuestas de formularios. Título de la pregunta: Cree que los DIU están contraindicados tras el Trasplante Hepático?. Número de respuestas: 23 respuestas.">
            <a:extLst>
              <a:ext uri="{FF2B5EF4-FFF2-40B4-BE49-F238E27FC236}">
                <a16:creationId xmlns:a16="http://schemas.microsoft.com/office/drawing/2014/main" id="{B6C2C5A3-6E17-B1B2-F682-B32EEC41D64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429000"/>
            <a:ext cx="7365764" cy="30988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ráfico de respuestas de formularios. Título de la pregunta: Los anticonceptivos con estrógenos pueden no ser adecuados en pacientes con algunos problemas médicos. Número de respuestas: 23 respuestas.">
            <a:extLst>
              <a:ext uri="{FF2B5EF4-FFF2-40B4-BE49-F238E27FC236}">
                <a16:creationId xmlns:a16="http://schemas.microsoft.com/office/drawing/2014/main" id="{99A1938D-E1AC-2212-3352-137280587BD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2636" y="317500"/>
            <a:ext cx="6786400" cy="307773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Gráfico de respuestas de formularios. Título de la pregunta: ,¿Desearía un embarazo o ser padre, en la actualidad?. Número de respuestas: 23 respuestas.">
            <a:extLst>
              <a:ext uri="{FF2B5EF4-FFF2-40B4-BE49-F238E27FC236}">
                <a16:creationId xmlns:a16="http://schemas.microsoft.com/office/drawing/2014/main" id="{A7E40237-5658-2586-8C23-BCE3E80F308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4721" y="3700715"/>
            <a:ext cx="6518625" cy="274240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DE8722F-5887-B30C-935D-53BD9262ADC3}"/>
              </a:ext>
            </a:extLst>
          </p:cNvPr>
          <p:cNvPicPr>
            <a:picLocks noChangeAspect="1"/>
          </p:cNvPicPr>
          <p:nvPr/>
        </p:nvPicPr>
        <p:blipFill>
          <a:blip r:embed="rId6"/>
          <a:stretch>
            <a:fillRect/>
          </a:stretch>
        </p:blipFill>
        <p:spPr>
          <a:xfrm>
            <a:off x="5000039" y="1905339"/>
            <a:ext cx="1489364" cy="1489364"/>
          </a:xfrm>
          <a:prstGeom prst="rect">
            <a:avLst/>
          </a:prstGeom>
        </p:spPr>
      </p:pic>
    </p:spTree>
    <p:extLst>
      <p:ext uri="{BB962C8B-B14F-4D97-AF65-F5344CB8AC3E}">
        <p14:creationId xmlns:p14="http://schemas.microsoft.com/office/powerpoint/2010/main" val="295786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c5cd9b1-7df6-4125-9594-fc0acfe49476" xsi:nil="true"/>
    <lcf76f155ced4ddcb4097134ff3c332f xmlns="2ba98950-7f45-4f63-93ce-8807729bc46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DE020579F7B4964FACCC3D9671C8AF13" ma:contentTypeVersion="14" ma:contentTypeDescription="Crear nuevo documento." ma:contentTypeScope="" ma:versionID="a36bc7379729fb197f81f6c1046e658d">
  <xsd:schema xmlns:xsd="http://www.w3.org/2001/XMLSchema" xmlns:xs="http://www.w3.org/2001/XMLSchema" xmlns:p="http://schemas.microsoft.com/office/2006/metadata/properties" xmlns:ns2="2ba98950-7f45-4f63-93ce-8807729bc465" xmlns:ns3="0c5cd9b1-7df6-4125-9594-fc0acfe49476" targetNamespace="http://schemas.microsoft.com/office/2006/metadata/properties" ma:root="true" ma:fieldsID="8c391ca4074de249015c27fdc0d86995" ns2:_="" ns3:_="">
    <xsd:import namespace="2ba98950-7f45-4f63-93ce-8807729bc465"/>
    <xsd:import namespace="0c5cd9b1-7df6-4125-9594-fc0acfe4947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98950-7f45-4f63-93ce-8807729bc4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c06aaf1-dea5-4937-a89f-1c0b07b63c8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5cd9b1-7df6-4125-9594-fc0acfe4947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6cc2f8-7afc-48ea-9592-642bd44d942f}" ma:internalName="TaxCatchAll" ma:showField="CatchAllData" ma:web="0c5cd9b1-7df6-4125-9594-fc0acfe494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4C74D6-8E01-4C8F-A796-A362780A2589}">
  <ds:schemaRefs>
    <ds:schemaRef ds:uri="http://schemas.microsoft.com/office/2006/metadata/properties"/>
    <ds:schemaRef ds:uri="http://schemas.microsoft.com/office/infopath/2007/PartnerControls"/>
    <ds:schemaRef ds:uri="0c5cd9b1-7df6-4125-9594-fc0acfe49476"/>
    <ds:schemaRef ds:uri="2ba98950-7f45-4f63-93ce-8807729bc465"/>
  </ds:schemaRefs>
</ds:datastoreItem>
</file>

<file path=customXml/itemProps2.xml><?xml version="1.0" encoding="utf-8"?>
<ds:datastoreItem xmlns:ds="http://schemas.openxmlformats.org/officeDocument/2006/customXml" ds:itemID="{52811BE9-EE0D-4270-9655-056577B9FB85}"/>
</file>

<file path=customXml/itemProps3.xml><?xml version="1.0" encoding="utf-8"?>
<ds:datastoreItem xmlns:ds="http://schemas.openxmlformats.org/officeDocument/2006/customXml" ds:itemID="{BE8AAE77-4BE6-4504-B263-33AECFAD9B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2539</TotalTime>
  <Words>7553</Words>
  <Application>Microsoft Office PowerPoint</Application>
  <PresentationFormat>Panorámica</PresentationFormat>
  <Paragraphs>820</Paragraphs>
  <Slides>74</Slides>
  <Notes>50</Notes>
  <HiddenSlides>0</HiddenSlides>
  <MMClips>0</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74</vt:i4>
      </vt:variant>
    </vt:vector>
  </HeadingPairs>
  <TitlesOfParts>
    <vt:vector size="87" baseType="lpstr">
      <vt:lpstr>Aptos</vt:lpstr>
      <vt:lpstr>Arial</vt:lpstr>
      <vt:lpstr>Bahnschrift</vt:lpstr>
      <vt:lpstr>Calibri</vt:lpstr>
      <vt:lpstr>Calibri (Body)</vt:lpstr>
      <vt:lpstr>Calibri Light</vt:lpstr>
      <vt:lpstr>Courier New</vt:lpstr>
      <vt:lpstr>Fira Sans</vt:lpstr>
      <vt:lpstr>Roboto Mono Web</vt:lpstr>
      <vt:lpstr>Wingdings</vt:lpstr>
      <vt:lpstr>Tema de l'Office</vt:lpstr>
      <vt:lpstr>Office Theme</vt:lpstr>
      <vt:lpstr>Office</vt:lpstr>
      <vt:lpstr>Presentación de PowerPoint</vt:lpstr>
      <vt:lpstr>Presentación de PowerPoint</vt:lpstr>
      <vt:lpstr>¿Es este un problema relevante para pacientes y médicos?</vt:lpstr>
      <vt:lpstr>Encuesta 23 pacientes</vt:lpstr>
      <vt:lpstr>Presentación de PowerPoint</vt:lpstr>
      <vt:lpstr>MEDICOS</vt:lpstr>
      <vt:lpstr>Presentación de PowerPoint</vt:lpstr>
      <vt:lpstr>Encuesta Salud Sexual y Reproductiva TOH</vt:lpstr>
      <vt:lpstr>Presentación de PowerPoint</vt:lpstr>
      <vt:lpstr>Presentación de PowerPoint</vt:lpstr>
      <vt:lpstr>Presentación de PowerPoint</vt:lpstr>
      <vt:lpstr>Conclusiones encuesta</vt:lpstr>
      <vt:lpstr>Agenda</vt:lpstr>
      <vt:lpstr>Fisiopatología de la disfunción sexual en la cirrosis</vt:lpstr>
      <vt:lpstr>Presentación de PowerPoint</vt:lpstr>
      <vt:lpstr>Fertilidad y Resultados del Embarazo en Mujeres con Cirrosis</vt:lpstr>
      <vt:lpstr>Resultados del Embarazo en Mujeres con Cirrosis</vt:lpstr>
      <vt:lpstr>Varices esofágicas en el embarazo</vt:lpstr>
      <vt:lpstr>Cribado de VE un año antes de la concepción</vt:lpstr>
      <vt:lpstr>Elastografía Transitoria y predicción HTPCS</vt:lpstr>
      <vt:lpstr>BetaBloqueantes No selectivos en el embarazo</vt:lpstr>
      <vt:lpstr>Presentación de PowerPoint</vt:lpstr>
      <vt:lpstr>Presentación de PowerPoint</vt:lpstr>
      <vt:lpstr>Reproducción asistida en enfermedad hepática crónica</vt:lpstr>
      <vt:lpstr>Métodos anticonceptivos seguros en enfermedad hepática y trasplante hepático</vt:lpstr>
      <vt:lpstr>Puntos Clave sobre Fertilidad y Anticoncepción en Enfermedad Hepática Avanzada</vt:lpstr>
      <vt:lpstr>Salud reproductiva en Trasplante Hepático</vt:lpstr>
      <vt:lpstr>Presentación de PowerPoint</vt:lpstr>
      <vt:lpstr>El trasplante Hepático afecta a la salud reproductiva</vt:lpstr>
      <vt:lpstr>Riesgos de embarazos tempranos o no planificados)</vt:lpstr>
      <vt:lpstr>Riesgos del embarazo posTOH</vt:lpstr>
      <vt:lpstr>Resultados del Embarazo y Neonatales</vt:lpstr>
      <vt:lpstr>Resultados del Embarazo y Neonatales</vt:lpstr>
      <vt:lpstr>Presentación de PowerPoint</vt:lpstr>
      <vt:lpstr>Inmunosupresión en el embarazo: ¿Es segura para los niños?</vt:lpstr>
      <vt:lpstr>Presentación de PowerPoint</vt:lpstr>
      <vt:lpstr>Presentación de PowerPoint</vt:lpstr>
      <vt:lpstr>Presentación de PowerPoint</vt:lpstr>
      <vt:lpstr>Exposición Fetal al Micofenolato</vt:lpstr>
      <vt:lpstr>Exposición Paterna a Micofenolato (TPRI 2022)</vt:lpstr>
      <vt:lpstr>Exposición Paterna a Micofenolato (TPRI 2022)</vt:lpstr>
      <vt:lpstr>Embarazo y Función del injerto en Trasplantados</vt:lpstr>
      <vt:lpstr>Embarazo Postrasplante: Recomendaciones</vt:lpstr>
      <vt:lpstr>Lactancia tras el trasplante</vt:lpstr>
      <vt:lpstr>Tendencias de Lactancia Materna en Receptoras de Trasplante de Órganos Sólidos</vt:lpstr>
      <vt:lpstr>Presentación de PowerPoint</vt:lpstr>
      <vt:lpstr>Presentación de PowerPoint</vt:lpstr>
      <vt:lpstr>Patient-provider relationship and roles in reproductive counseling.</vt:lpstr>
      <vt:lpstr>Cuestiones Abiertas en Disfunción Sexual y Estrategias Potenciales</vt:lpstr>
      <vt:lpstr>Take-home messages</vt:lpstr>
      <vt:lpstr>Take-home messages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Encuesta Salud Sexual y Reproductiva TOH</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NATALIA GRUP CONGRES</dc:creator>
  <cp:lastModifiedBy>MARIA GLORIA SANCHEZ ANTOLIN</cp:lastModifiedBy>
  <cp:revision>29</cp:revision>
  <dcterms:created xsi:type="dcterms:W3CDTF">2022-01-31T13:34:55Z</dcterms:created>
  <dcterms:modified xsi:type="dcterms:W3CDTF">2025-10-22T11:00:32Z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0x010100DE020579F7B4964FACCC3D9671C8AF13</vt:lpwstr>
  </property>
  <property fmtid="{D5CDD505-2E9C-101B-9397-08002B2CF9AE}" pid="3" name="MediaServiceImageTags">
    <vt:lpwstr/>
  </property>
</Properties>
</file>