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64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rtes Iluminacion y Sonido sl" userId="e75c6f29-a6bc-4a73-97d4-2ec2b9a95c4f" providerId="ADAL" clId="{B0DE1B1E-5793-F740-BEC3-43A009D00031}"/>
    <pc:docChg chg="modSld">
      <pc:chgData name="Portes Iluminacion y Sonido sl" userId="e75c6f29-a6bc-4a73-97d4-2ec2b9a95c4f" providerId="ADAL" clId="{B0DE1B1E-5793-F740-BEC3-43A009D00031}" dt="2025-10-22T12:53:09.913" v="16" actId="14100"/>
      <pc:docMkLst>
        <pc:docMk/>
      </pc:docMkLst>
      <pc:sldChg chg="modSp mod">
        <pc:chgData name="Portes Iluminacion y Sonido sl" userId="e75c6f29-a6bc-4a73-97d4-2ec2b9a95c4f" providerId="ADAL" clId="{B0DE1B1E-5793-F740-BEC3-43A009D00031}" dt="2025-10-22T12:53:01.973" v="14" actId="122"/>
        <pc:sldMkLst>
          <pc:docMk/>
          <pc:sldMk cId="0" sldId="264"/>
        </pc:sldMkLst>
        <pc:spChg chg="mod">
          <ac:chgData name="Portes Iluminacion y Sonido sl" userId="e75c6f29-a6bc-4a73-97d4-2ec2b9a95c4f" providerId="ADAL" clId="{B0DE1B1E-5793-F740-BEC3-43A009D00031}" dt="2025-10-22T12:53:01.973" v="14" actId="122"/>
          <ac:spMkLst>
            <pc:docMk/>
            <pc:sldMk cId="0" sldId="264"/>
            <ac:spMk id="2" creationId="{00000000-0000-0000-0000-000000000000}"/>
          </ac:spMkLst>
        </pc:spChg>
      </pc:sldChg>
      <pc:sldChg chg="modSp mod">
        <pc:chgData name="Portes Iluminacion y Sonido sl" userId="e75c6f29-a6bc-4a73-97d4-2ec2b9a95c4f" providerId="ADAL" clId="{B0DE1B1E-5793-F740-BEC3-43A009D00031}" dt="2025-10-22T12:53:09.913" v="16" actId="14100"/>
        <pc:sldMkLst>
          <pc:docMk/>
          <pc:sldMk cId="0" sldId="267"/>
        </pc:sldMkLst>
        <pc:spChg chg="mod">
          <ac:chgData name="Portes Iluminacion y Sonido sl" userId="e75c6f29-a6bc-4a73-97d4-2ec2b9a95c4f" providerId="ADAL" clId="{B0DE1B1E-5793-F740-BEC3-43A009D00031}" dt="2025-10-22T12:53:09.913" v="16" actId="14100"/>
          <ac:spMkLst>
            <pc:docMk/>
            <pc:sldMk cId="0" sldId="267"/>
            <ac:spMk id="11" creationId="{00000000-0000-0000-0000-000000000000}"/>
          </ac:spMkLst>
        </pc:spChg>
      </pc:sldChg>
      <pc:sldChg chg="modSp mod">
        <pc:chgData name="Portes Iluminacion y Sonido sl" userId="e75c6f29-a6bc-4a73-97d4-2ec2b9a95c4f" providerId="ADAL" clId="{B0DE1B1E-5793-F740-BEC3-43A009D00031}" dt="2025-10-22T12:52:42.178" v="13" actId="6559"/>
        <pc:sldMkLst>
          <pc:docMk/>
          <pc:sldMk cId="0" sldId="295"/>
        </pc:sldMkLst>
        <pc:spChg chg="mod">
          <ac:chgData name="Portes Iluminacion y Sonido sl" userId="e75c6f29-a6bc-4a73-97d4-2ec2b9a95c4f" providerId="ADAL" clId="{B0DE1B1E-5793-F740-BEC3-43A009D00031}" dt="2025-10-22T12:52:42.178" v="13" actId="6559"/>
          <ac:spMkLst>
            <pc:docMk/>
            <pc:sldMk cId="0" sldId="295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EC7C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A1E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C7C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A1E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C7C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A1E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C7C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A1E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A1E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505575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76200">
            <a:solidFill>
              <a:srgbClr val="00A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38425" y="6505575"/>
            <a:ext cx="7239000" cy="0"/>
          </a:xfrm>
          <a:custGeom>
            <a:avLst/>
            <a:gdLst/>
            <a:ahLst/>
            <a:cxnLst/>
            <a:rect l="l" t="t" r="r" b="b"/>
            <a:pathLst>
              <a:path w="7239000">
                <a:moveTo>
                  <a:pt x="0" y="0"/>
                </a:moveTo>
                <a:lnTo>
                  <a:pt x="7239000" y="0"/>
                </a:lnTo>
              </a:path>
            </a:pathLst>
          </a:custGeom>
          <a:ln w="76200">
            <a:solidFill>
              <a:srgbClr val="00A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82450" y="6505575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76200">
            <a:solidFill>
              <a:srgbClr val="00A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638425" y="6648450"/>
            <a:ext cx="7239000" cy="0"/>
          </a:xfrm>
          <a:custGeom>
            <a:avLst/>
            <a:gdLst/>
            <a:ahLst/>
            <a:cxnLst/>
            <a:rect l="l" t="t" r="r" b="b"/>
            <a:pathLst>
              <a:path w="7239000">
                <a:moveTo>
                  <a:pt x="0" y="0"/>
                </a:moveTo>
                <a:lnTo>
                  <a:pt x="7239000" y="0"/>
                </a:lnTo>
              </a:path>
            </a:pathLst>
          </a:custGeom>
          <a:ln w="76200">
            <a:solidFill>
              <a:srgbClr val="8E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982450" y="6648450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76200">
            <a:solidFill>
              <a:srgbClr val="8E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6648450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76200">
            <a:solidFill>
              <a:srgbClr val="8E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1475" y="6150674"/>
            <a:ext cx="1190072" cy="567727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28283" y="6174486"/>
            <a:ext cx="828620" cy="616836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877425" y="6134100"/>
            <a:ext cx="2105025" cy="647700"/>
          </a:xfrm>
          <a:custGeom>
            <a:avLst/>
            <a:gdLst/>
            <a:ahLst/>
            <a:cxnLst/>
            <a:rect l="l" t="t" r="r" b="b"/>
            <a:pathLst>
              <a:path w="2105025" h="647700">
                <a:moveTo>
                  <a:pt x="2105025" y="0"/>
                </a:moveTo>
                <a:lnTo>
                  <a:pt x="0" y="0"/>
                </a:lnTo>
                <a:lnTo>
                  <a:pt x="0" y="647700"/>
                </a:lnTo>
                <a:lnTo>
                  <a:pt x="2105025" y="647700"/>
                </a:lnTo>
                <a:lnTo>
                  <a:pt x="2105025" y="0"/>
                </a:lnTo>
                <a:close/>
              </a:path>
            </a:pathLst>
          </a:custGeom>
          <a:solidFill>
            <a:srgbClr val="FCFDF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72675" y="6381748"/>
            <a:ext cx="352425" cy="3619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5129" y="192786"/>
            <a:ext cx="10864850" cy="11302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EC7C3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1507" y="1830641"/>
            <a:ext cx="9913620" cy="3863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338181" y="6452155"/>
            <a:ext cx="1542415" cy="283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A1E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1.jp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9.png"/><Relationship Id="rId21" Type="http://schemas.openxmlformats.org/officeDocument/2006/relationships/image" Target="../media/image54.png"/><Relationship Id="rId42" Type="http://schemas.openxmlformats.org/officeDocument/2006/relationships/image" Target="../media/image75.png"/><Relationship Id="rId47" Type="http://schemas.openxmlformats.org/officeDocument/2006/relationships/image" Target="../media/image80.png"/><Relationship Id="rId63" Type="http://schemas.openxmlformats.org/officeDocument/2006/relationships/image" Target="../media/image96.png"/><Relationship Id="rId68" Type="http://schemas.openxmlformats.org/officeDocument/2006/relationships/image" Target="../media/image101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9" Type="http://schemas.openxmlformats.org/officeDocument/2006/relationships/image" Target="../media/image62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45" Type="http://schemas.openxmlformats.org/officeDocument/2006/relationships/image" Target="../media/image78.png"/><Relationship Id="rId53" Type="http://schemas.openxmlformats.org/officeDocument/2006/relationships/image" Target="../media/image86.png"/><Relationship Id="rId58" Type="http://schemas.openxmlformats.org/officeDocument/2006/relationships/image" Target="../media/image91.png"/><Relationship Id="rId66" Type="http://schemas.openxmlformats.org/officeDocument/2006/relationships/image" Target="../media/image99.png"/><Relationship Id="rId74" Type="http://schemas.openxmlformats.org/officeDocument/2006/relationships/image" Target="../media/image107.png"/><Relationship Id="rId5" Type="http://schemas.openxmlformats.org/officeDocument/2006/relationships/image" Target="../media/image38.png"/><Relationship Id="rId61" Type="http://schemas.openxmlformats.org/officeDocument/2006/relationships/image" Target="../media/image94.png"/><Relationship Id="rId19" Type="http://schemas.openxmlformats.org/officeDocument/2006/relationships/image" Target="../media/image5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6.png"/><Relationship Id="rId48" Type="http://schemas.openxmlformats.org/officeDocument/2006/relationships/image" Target="../media/image81.png"/><Relationship Id="rId56" Type="http://schemas.openxmlformats.org/officeDocument/2006/relationships/image" Target="../media/image89.png"/><Relationship Id="rId64" Type="http://schemas.openxmlformats.org/officeDocument/2006/relationships/image" Target="../media/image97.png"/><Relationship Id="rId69" Type="http://schemas.openxmlformats.org/officeDocument/2006/relationships/image" Target="../media/image102.png"/><Relationship Id="rId8" Type="http://schemas.openxmlformats.org/officeDocument/2006/relationships/image" Target="../media/image41.png"/><Relationship Id="rId51" Type="http://schemas.openxmlformats.org/officeDocument/2006/relationships/image" Target="../media/image84.png"/><Relationship Id="rId72" Type="http://schemas.openxmlformats.org/officeDocument/2006/relationships/image" Target="../media/image105.png"/><Relationship Id="rId3" Type="http://schemas.openxmlformats.org/officeDocument/2006/relationships/image" Target="../media/image36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Relationship Id="rId46" Type="http://schemas.openxmlformats.org/officeDocument/2006/relationships/image" Target="../media/image79.png"/><Relationship Id="rId59" Type="http://schemas.openxmlformats.org/officeDocument/2006/relationships/image" Target="../media/image92.png"/><Relationship Id="rId67" Type="http://schemas.openxmlformats.org/officeDocument/2006/relationships/image" Target="../media/image100.png"/><Relationship Id="rId20" Type="http://schemas.openxmlformats.org/officeDocument/2006/relationships/image" Target="../media/image53.png"/><Relationship Id="rId41" Type="http://schemas.openxmlformats.org/officeDocument/2006/relationships/image" Target="../media/image74.png"/><Relationship Id="rId54" Type="http://schemas.openxmlformats.org/officeDocument/2006/relationships/image" Target="../media/image87.png"/><Relationship Id="rId62" Type="http://schemas.openxmlformats.org/officeDocument/2006/relationships/image" Target="../media/image95.png"/><Relationship Id="rId70" Type="http://schemas.openxmlformats.org/officeDocument/2006/relationships/image" Target="../media/image103.png"/><Relationship Id="rId75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49" Type="http://schemas.openxmlformats.org/officeDocument/2006/relationships/image" Target="../media/image82.png"/><Relationship Id="rId57" Type="http://schemas.openxmlformats.org/officeDocument/2006/relationships/image" Target="../media/image90.png"/><Relationship Id="rId10" Type="http://schemas.openxmlformats.org/officeDocument/2006/relationships/image" Target="../media/image43.png"/><Relationship Id="rId31" Type="http://schemas.openxmlformats.org/officeDocument/2006/relationships/image" Target="../media/image64.png"/><Relationship Id="rId44" Type="http://schemas.openxmlformats.org/officeDocument/2006/relationships/image" Target="../media/image77.png"/><Relationship Id="rId52" Type="http://schemas.openxmlformats.org/officeDocument/2006/relationships/image" Target="../media/image85.png"/><Relationship Id="rId60" Type="http://schemas.openxmlformats.org/officeDocument/2006/relationships/image" Target="../media/image93.png"/><Relationship Id="rId65" Type="http://schemas.openxmlformats.org/officeDocument/2006/relationships/image" Target="../media/image98.png"/><Relationship Id="rId73" Type="http://schemas.openxmlformats.org/officeDocument/2006/relationships/image" Target="../media/image106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9" Type="http://schemas.openxmlformats.org/officeDocument/2006/relationships/image" Target="../media/image72.png"/><Relationship Id="rId34" Type="http://schemas.openxmlformats.org/officeDocument/2006/relationships/image" Target="../media/image67.png"/><Relationship Id="rId50" Type="http://schemas.openxmlformats.org/officeDocument/2006/relationships/image" Target="../media/image83.png"/><Relationship Id="rId55" Type="http://schemas.openxmlformats.org/officeDocument/2006/relationships/image" Target="../media/image88.png"/><Relationship Id="rId7" Type="http://schemas.openxmlformats.org/officeDocument/2006/relationships/image" Target="../media/image40.png"/><Relationship Id="rId71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9" Type="http://schemas.openxmlformats.org/officeDocument/2006/relationships/image" Target="../media/image72.pn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42" Type="http://schemas.openxmlformats.org/officeDocument/2006/relationships/image" Target="../media/image75.png"/><Relationship Id="rId47" Type="http://schemas.openxmlformats.org/officeDocument/2006/relationships/image" Target="../media/image80.png"/><Relationship Id="rId50" Type="http://schemas.openxmlformats.org/officeDocument/2006/relationships/image" Target="../media/image83.png"/><Relationship Id="rId55" Type="http://schemas.openxmlformats.org/officeDocument/2006/relationships/image" Target="../media/image88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6" Type="http://schemas.openxmlformats.org/officeDocument/2006/relationships/image" Target="../media/image49.png"/><Relationship Id="rId29" Type="http://schemas.openxmlformats.org/officeDocument/2006/relationships/image" Target="../media/image62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45" Type="http://schemas.openxmlformats.org/officeDocument/2006/relationships/image" Target="../media/image78.png"/><Relationship Id="rId53" Type="http://schemas.openxmlformats.org/officeDocument/2006/relationships/image" Target="../media/image86.png"/><Relationship Id="rId5" Type="http://schemas.openxmlformats.org/officeDocument/2006/relationships/image" Target="../media/image38.png"/><Relationship Id="rId19" Type="http://schemas.openxmlformats.org/officeDocument/2006/relationships/image" Target="../media/image52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6.png"/><Relationship Id="rId48" Type="http://schemas.openxmlformats.org/officeDocument/2006/relationships/image" Target="../media/image81.png"/><Relationship Id="rId56" Type="http://schemas.openxmlformats.org/officeDocument/2006/relationships/image" Target="../media/image89.png"/><Relationship Id="rId8" Type="http://schemas.openxmlformats.org/officeDocument/2006/relationships/image" Target="../media/image41.png"/><Relationship Id="rId51" Type="http://schemas.openxmlformats.org/officeDocument/2006/relationships/image" Target="../media/image84.png"/><Relationship Id="rId3" Type="http://schemas.openxmlformats.org/officeDocument/2006/relationships/image" Target="../media/image36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Relationship Id="rId46" Type="http://schemas.openxmlformats.org/officeDocument/2006/relationships/image" Target="../media/image79.png"/><Relationship Id="rId20" Type="http://schemas.openxmlformats.org/officeDocument/2006/relationships/image" Target="../media/image53.png"/><Relationship Id="rId41" Type="http://schemas.openxmlformats.org/officeDocument/2006/relationships/image" Target="../media/image74.png"/><Relationship Id="rId54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49" Type="http://schemas.openxmlformats.org/officeDocument/2006/relationships/image" Target="../media/image82.png"/><Relationship Id="rId57" Type="http://schemas.openxmlformats.org/officeDocument/2006/relationships/image" Target="../media/image109.jpg"/><Relationship Id="rId10" Type="http://schemas.openxmlformats.org/officeDocument/2006/relationships/image" Target="../media/image43.png"/><Relationship Id="rId31" Type="http://schemas.openxmlformats.org/officeDocument/2006/relationships/image" Target="../media/image64.png"/><Relationship Id="rId44" Type="http://schemas.openxmlformats.org/officeDocument/2006/relationships/image" Target="../media/image77.png"/><Relationship Id="rId52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jp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jp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inaixa.carmen@gmail.com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jpg"/><Relationship Id="rId3" Type="http://schemas.openxmlformats.org/officeDocument/2006/relationships/image" Target="../media/image14.png"/><Relationship Id="rId7" Type="http://schemas.openxmlformats.org/officeDocument/2006/relationships/image" Target="../media/image14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4.png"/><Relationship Id="rId5" Type="http://schemas.openxmlformats.org/officeDocument/2006/relationships/image" Target="../media/image3.png"/><Relationship Id="rId10" Type="http://schemas.openxmlformats.org/officeDocument/2006/relationships/image" Target="../media/image148.jpg"/><Relationship Id="rId4" Type="http://schemas.openxmlformats.org/officeDocument/2006/relationships/image" Target="../media/image15.png"/><Relationship Id="rId9" Type="http://schemas.openxmlformats.org/officeDocument/2006/relationships/image" Target="../media/image14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1351" y="2247264"/>
            <a:ext cx="793559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r>
              <a:rPr sz="3200" i="1" spc="-565" dirty="0">
                <a:solidFill>
                  <a:srgbClr val="4471C4"/>
                </a:solidFill>
                <a:latin typeface="Arial-BoldItalicMT"/>
                <a:cs typeface="Arial-BoldItalicMT"/>
              </a:rPr>
              <a:t>ACLF</a:t>
            </a:r>
            <a:r>
              <a:rPr sz="3200" i="1" spc="-195" dirty="0">
                <a:solidFill>
                  <a:srgbClr val="4471C4"/>
                </a:solidFill>
                <a:latin typeface="Arial-BoldItalicMT"/>
                <a:cs typeface="Arial-BoldItalicMT"/>
              </a:rPr>
              <a:t> </a:t>
            </a:r>
            <a:r>
              <a:rPr sz="3200" i="1" spc="-270" dirty="0">
                <a:solidFill>
                  <a:srgbClr val="4471C4"/>
                </a:solidFill>
                <a:latin typeface="Arial-BoldItalicMT"/>
                <a:cs typeface="Arial-BoldItalicMT"/>
              </a:rPr>
              <a:t>y</a:t>
            </a:r>
            <a:r>
              <a:rPr sz="3200" i="1" spc="-150" dirty="0">
                <a:solidFill>
                  <a:srgbClr val="4471C4"/>
                </a:solidFill>
                <a:latin typeface="Arial-BoldItalicMT"/>
                <a:cs typeface="Arial-BoldItalicMT"/>
              </a:rPr>
              <a:t> </a:t>
            </a:r>
            <a:r>
              <a:rPr sz="3200" i="1" spc="-175" dirty="0">
                <a:solidFill>
                  <a:srgbClr val="4471C4"/>
                </a:solidFill>
                <a:latin typeface="Arial-BoldItalicMT"/>
                <a:cs typeface="Arial-BoldItalicMT"/>
              </a:rPr>
              <a:t>trasplante</a:t>
            </a:r>
            <a:r>
              <a:rPr sz="3200" i="1" spc="-140" dirty="0">
                <a:solidFill>
                  <a:srgbClr val="4471C4"/>
                </a:solidFill>
                <a:latin typeface="Arial-BoldItalicMT"/>
                <a:cs typeface="Arial-BoldItalicMT"/>
              </a:rPr>
              <a:t> </a:t>
            </a:r>
            <a:r>
              <a:rPr sz="3200" i="1" spc="-200" dirty="0">
                <a:solidFill>
                  <a:srgbClr val="4471C4"/>
                </a:solidFill>
                <a:latin typeface="Arial-BoldItalicMT"/>
                <a:cs typeface="Arial-BoldItalicMT"/>
              </a:rPr>
              <a:t>hepático.</a:t>
            </a:r>
            <a:r>
              <a:rPr sz="3200" i="1" spc="-170" dirty="0">
                <a:solidFill>
                  <a:srgbClr val="4471C4"/>
                </a:solidFill>
                <a:latin typeface="Arial-BoldItalicMT"/>
                <a:cs typeface="Arial-BoldItalicMT"/>
              </a:rPr>
              <a:t> </a:t>
            </a:r>
            <a:r>
              <a:rPr sz="3200" i="1" spc="-140" dirty="0">
                <a:solidFill>
                  <a:srgbClr val="4471C4"/>
                </a:solidFill>
                <a:latin typeface="Arial-BoldItalicMT"/>
                <a:cs typeface="Arial-BoldItalicMT"/>
              </a:rPr>
              <a:t>Utilidad</a:t>
            </a:r>
            <a:r>
              <a:rPr sz="3200" i="1" spc="-185" dirty="0">
                <a:solidFill>
                  <a:srgbClr val="4471C4"/>
                </a:solidFill>
                <a:latin typeface="Arial-BoldItalicMT"/>
                <a:cs typeface="Arial-BoldItalicMT"/>
              </a:rPr>
              <a:t> </a:t>
            </a:r>
            <a:r>
              <a:rPr sz="3200" i="1" spc="-270" dirty="0">
                <a:solidFill>
                  <a:srgbClr val="4471C4"/>
                </a:solidFill>
                <a:latin typeface="Arial-BoldItalicMT"/>
                <a:cs typeface="Arial-BoldItalicMT"/>
              </a:rPr>
              <a:t>y</a:t>
            </a:r>
            <a:r>
              <a:rPr sz="3200" i="1" spc="-225" dirty="0">
                <a:solidFill>
                  <a:srgbClr val="4471C4"/>
                </a:solidFill>
                <a:latin typeface="Arial-BoldItalicMT"/>
                <a:cs typeface="Arial-BoldItalicMT"/>
              </a:rPr>
              <a:t> </a:t>
            </a:r>
            <a:r>
              <a:rPr sz="3200" i="1" spc="-95" dirty="0">
                <a:solidFill>
                  <a:srgbClr val="4471C4"/>
                </a:solidFill>
                <a:latin typeface="Arial-BoldItalicMT"/>
                <a:cs typeface="Arial-BoldItalicMT"/>
              </a:rPr>
              <a:t>futilidad.</a:t>
            </a:r>
            <a:endParaRPr sz="3200">
              <a:latin typeface="Arial-BoldItalicMT"/>
              <a:cs typeface="Arial-BoldItalic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1351" y="3215893"/>
            <a:ext cx="7450455" cy="149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400" spc="-160" dirty="0">
                <a:latin typeface="Arial"/>
                <a:cs typeface="Arial"/>
              </a:rPr>
              <a:t>Carmen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Vinaixa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Aunés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00">
              <a:latin typeface="Arial"/>
              <a:cs typeface="Arial"/>
            </a:endParaRPr>
          </a:p>
          <a:p>
            <a:pPr marR="5080">
              <a:lnSpc>
                <a:spcPct val="100000"/>
              </a:lnSpc>
            </a:pPr>
            <a:r>
              <a:rPr sz="2000" spc="-100" dirty="0">
                <a:latin typeface="Arial"/>
                <a:cs typeface="Arial"/>
              </a:rPr>
              <a:t>Hepatología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Trasplante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Hepático,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Hospital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Universitario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229" dirty="0">
                <a:latin typeface="Arial"/>
                <a:cs typeface="Arial"/>
              </a:rPr>
              <a:t>La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Fe,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Valencia </a:t>
            </a:r>
            <a:r>
              <a:rPr sz="2000" spc="-20" dirty="0">
                <a:latin typeface="Arial"/>
                <a:cs typeface="Arial"/>
              </a:rPr>
              <a:t>Instituto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de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Salud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Carlos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III,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CIBERehd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3882" y="6355079"/>
            <a:ext cx="154241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spc="-160" dirty="0">
                <a:solidFill>
                  <a:srgbClr val="00A1E1"/>
                </a:solidFill>
                <a:latin typeface="Arial"/>
                <a:cs typeface="Arial"/>
              </a:rPr>
              <a:t>@SETHepatico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6353175"/>
            <a:ext cx="352425" cy="36195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857375" y="1562100"/>
            <a:ext cx="9591675" cy="4124325"/>
            <a:chOff x="1857375" y="1562100"/>
            <a:chExt cx="9591675" cy="4124325"/>
          </a:xfrm>
        </p:grpSpPr>
        <p:sp>
          <p:nvSpPr>
            <p:cNvPr id="7" name="object 7"/>
            <p:cNvSpPr/>
            <p:nvPr/>
          </p:nvSpPr>
          <p:spPr>
            <a:xfrm>
              <a:off x="1895475" y="1600200"/>
              <a:ext cx="9296400" cy="3819525"/>
            </a:xfrm>
            <a:custGeom>
              <a:avLst/>
              <a:gdLst/>
              <a:ahLst/>
              <a:cxnLst/>
              <a:rect l="l" t="t" r="r" b="b"/>
              <a:pathLst>
                <a:path w="9296400" h="3819525">
                  <a:moveTo>
                    <a:pt x="0" y="3819525"/>
                  </a:moveTo>
                  <a:lnTo>
                    <a:pt x="9296400" y="3819525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3819525"/>
                  </a:lnTo>
                  <a:close/>
                </a:path>
              </a:pathLst>
            </a:custGeom>
            <a:ln w="76200">
              <a:solidFill>
                <a:srgbClr val="B5A8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05025" y="1838325"/>
              <a:ext cx="9305925" cy="3810000"/>
            </a:xfrm>
            <a:custGeom>
              <a:avLst/>
              <a:gdLst/>
              <a:ahLst/>
              <a:cxnLst/>
              <a:rect l="l" t="t" r="r" b="b"/>
              <a:pathLst>
                <a:path w="9305925" h="3810000">
                  <a:moveTo>
                    <a:pt x="0" y="3810000"/>
                  </a:moveTo>
                  <a:lnTo>
                    <a:pt x="9305925" y="3810000"/>
                  </a:lnTo>
                  <a:lnTo>
                    <a:pt x="9305925" y="0"/>
                  </a:lnTo>
                  <a:lnTo>
                    <a:pt x="0" y="0"/>
                  </a:lnTo>
                  <a:lnTo>
                    <a:pt x="0" y="3810000"/>
                  </a:lnTo>
                  <a:close/>
                </a:path>
              </a:pathLst>
            </a:custGeom>
            <a:ln w="76200">
              <a:solidFill>
                <a:srgbClr val="00A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854727" y="85725"/>
            <a:ext cx="2222500" cy="1228725"/>
            <a:chOff x="1854727" y="85725"/>
            <a:chExt cx="2222500" cy="122872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4727" y="85725"/>
              <a:ext cx="1329236" cy="122872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7375" y="114300"/>
              <a:ext cx="2219325" cy="116205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34150" y="6162675"/>
            <a:ext cx="1381125" cy="53595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19798" y="6243515"/>
            <a:ext cx="1892352" cy="39858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67950" y="6210298"/>
            <a:ext cx="1235084" cy="53049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25" y="114300"/>
            <a:ext cx="1638300" cy="105727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08248" y="478963"/>
            <a:ext cx="1050724" cy="768811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91700" y="809625"/>
            <a:ext cx="1695450" cy="352425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53888" y="5962264"/>
            <a:ext cx="860020" cy="79548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94124" y="5991223"/>
            <a:ext cx="157805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92786"/>
            <a:ext cx="732599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0" spc="-590" dirty="0">
                <a:solidFill>
                  <a:srgbClr val="538235"/>
                </a:solidFill>
                <a:latin typeface="Arial"/>
                <a:cs typeface="Arial"/>
              </a:rPr>
              <a:t>ACLF-</a:t>
            </a:r>
            <a:r>
              <a:rPr b="0" spc="-229" dirty="0">
                <a:solidFill>
                  <a:srgbClr val="538235"/>
                </a:solidFill>
                <a:latin typeface="Arial"/>
                <a:cs typeface="Arial"/>
              </a:rPr>
              <a:t>3</a:t>
            </a:r>
            <a:r>
              <a:rPr b="0" spc="-29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70" dirty="0">
                <a:solidFill>
                  <a:srgbClr val="538235"/>
                </a:solidFill>
                <a:latin typeface="Arial"/>
                <a:cs typeface="Arial"/>
              </a:rPr>
              <a:t>:</a:t>
            </a:r>
            <a:r>
              <a:rPr b="0" spc="-26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240" dirty="0">
                <a:solidFill>
                  <a:srgbClr val="538235"/>
                </a:solidFill>
                <a:latin typeface="Arial"/>
                <a:cs typeface="Arial"/>
              </a:rPr>
              <a:t>resultados</a:t>
            </a:r>
            <a:r>
              <a:rPr b="0" spc="-28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180" dirty="0">
                <a:solidFill>
                  <a:srgbClr val="538235"/>
                </a:solidFill>
                <a:latin typeface="Arial"/>
                <a:cs typeface="Arial"/>
              </a:rPr>
              <a:t>pre</a:t>
            </a:r>
            <a:r>
              <a:rPr b="0" spc="-31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265" dirty="0">
                <a:solidFill>
                  <a:srgbClr val="538235"/>
                </a:solidFill>
                <a:latin typeface="Arial"/>
                <a:cs typeface="Arial"/>
              </a:rPr>
              <a:t>y</a:t>
            </a:r>
            <a:r>
              <a:rPr b="0" spc="-22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200" dirty="0">
                <a:solidFill>
                  <a:srgbClr val="538235"/>
                </a:solidFill>
                <a:latin typeface="Arial"/>
                <a:cs typeface="Arial"/>
              </a:rPr>
              <a:t>post-</a:t>
            </a:r>
            <a:r>
              <a:rPr b="0" spc="-550" dirty="0">
                <a:solidFill>
                  <a:srgbClr val="538235"/>
                </a:solidFill>
                <a:latin typeface="Arial"/>
                <a:cs typeface="Arial"/>
              </a:rPr>
              <a:t>TH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5543194"/>
            <a:ext cx="1783080" cy="731520"/>
          </a:xfrm>
          <a:custGeom>
            <a:avLst/>
            <a:gdLst/>
            <a:ahLst/>
            <a:cxnLst/>
            <a:rect l="l" t="t" r="r" b="b"/>
            <a:pathLst>
              <a:path w="1783080" h="731520">
                <a:moveTo>
                  <a:pt x="1782699" y="0"/>
                </a:moveTo>
                <a:lnTo>
                  <a:pt x="0" y="0"/>
                </a:lnTo>
                <a:lnTo>
                  <a:pt x="0" y="731520"/>
                </a:lnTo>
                <a:lnTo>
                  <a:pt x="1782699" y="731520"/>
                </a:lnTo>
                <a:lnTo>
                  <a:pt x="1782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51821" y="5543194"/>
            <a:ext cx="1783080" cy="731520"/>
          </a:xfrm>
          <a:custGeom>
            <a:avLst/>
            <a:gdLst/>
            <a:ahLst/>
            <a:cxnLst/>
            <a:rect l="l" t="t" r="r" b="b"/>
            <a:pathLst>
              <a:path w="1783079" h="731520">
                <a:moveTo>
                  <a:pt x="1782699" y="0"/>
                </a:moveTo>
                <a:lnTo>
                  <a:pt x="0" y="0"/>
                </a:lnTo>
                <a:lnTo>
                  <a:pt x="0" y="731520"/>
                </a:lnTo>
                <a:lnTo>
                  <a:pt x="1782699" y="731520"/>
                </a:lnTo>
                <a:lnTo>
                  <a:pt x="1782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31850" y="1019428"/>
          <a:ext cx="10696573" cy="5272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6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75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5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57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Estudio/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Autor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6FAC46"/>
                      </a:solidFill>
                      <a:prstDash val="solid"/>
                    </a:lnL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Tipo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estudio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1031240">
                        <a:lnSpc>
                          <a:spcPct val="100800"/>
                        </a:lnSpc>
                        <a:spcBef>
                          <a:spcPts val="254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 </a:t>
                      </a:r>
                      <a:r>
                        <a:rPr sz="1800" b="1" spc="-25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ACLF-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150495">
                        <a:lnSpc>
                          <a:spcPct val="100800"/>
                        </a:lnSpc>
                        <a:spcBef>
                          <a:spcPts val="254"/>
                        </a:spcBef>
                      </a:pPr>
                      <a:r>
                        <a:rPr sz="1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Mortalidad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 </a:t>
                      </a:r>
                      <a:r>
                        <a:rPr sz="1800" b="1" spc="-3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274955" marR="223520">
                        <a:lnSpc>
                          <a:spcPct val="100800"/>
                        </a:lnSpc>
                        <a:spcBef>
                          <a:spcPts val="254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Supervivencia 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Post-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Comentarios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R w="12700">
                      <a:solidFill>
                        <a:srgbClr val="6FAC46"/>
                      </a:solidFill>
                      <a:prstDash val="solid"/>
                    </a:lnR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Artru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(2017)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6FAC46"/>
                      </a:solidFill>
                      <a:prstDash val="solid"/>
                    </a:lnL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213995">
                        <a:lnSpc>
                          <a:spcPct val="100600"/>
                        </a:lnSpc>
                        <a:spcBef>
                          <a:spcPts val="245"/>
                        </a:spcBef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centros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franceses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Retrospectivo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2008-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73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NA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73%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año)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31140" marR="83185">
                        <a:lnSpc>
                          <a:spcPct val="102800"/>
                        </a:lnSpc>
                        <a:spcBef>
                          <a:spcPts val="204"/>
                        </a:spcBef>
                      </a:pPr>
                      <a:r>
                        <a:rPr sz="1400" spc="-100" dirty="0">
                          <a:latin typeface="Arial"/>
                          <a:cs typeface="Arial"/>
                        </a:rPr>
                        <a:t>Buenos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resultados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del </a:t>
                      </a:r>
                      <a:r>
                        <a:rPr sz="1400" spc="-16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ACLF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6FAC46"/>
                      </a:solidFill>
                      <a:prstDash val="solid"/>
                    </a:lnR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35" dirty="0">
                          <a:latin typeface="Arial"/>
                          <a:cs typeface="Arial"/>
                        </a:rPr>
                        <a:t>Levesque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(2017)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marR="443230">
                        <a:lnSpc>
                          <a:spcPct val="100600"/>
                        </a:lnSpc>
                        <a:spcBef>
                          <a:spcPts val="250"/>
                        </a:spcBef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centro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francés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Retrospectivo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2008-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2013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NA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43%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año)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 marR="170180">
                        <a:lnSpc>
                          <a:spcPct val="100600"/>
                        </a:lnSpc>
                        <a:spcBef>
                          <a:spcPts val="250"/>
                        </a:spcBef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Confirma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4" dirty="0">
                          <a:latin typeface="Arial"/>
                          <a:cs typeface="Arial"/>
                        </a:rPr>
                        <a:t>ACLF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como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factor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riesgo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mortalidad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90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días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Tuluvath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(2018)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UNOS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8905" marR="609600">
                        <a:lnSpc>
                          <a:spcPts val="1650"/>
                        </a:lnSpc>
                        <a:spcBef>
                          <a:spcPts val="12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Retrospectivo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2002-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2515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80" dirty="0">
                          <a:latin typeface="Arial"/>
                          <a:cs typeface="Arial"/>
                        </a:rPr>
                        <a:t>LE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3556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80" dirty="0">
                          <a:latin typeface="Arial"/>
                          <a:cs typeface="Arial"/>
                        </a:rPr>
                        <a:t>&gt;92%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días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81%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año)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38100">
                      <a:solidFill>
                        <a:srgbClr val="FF0000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31140" marR="129539">
                        <a:lnSpc>
                          <a:spcPct val="102800"/>
                        </a:lnSpc>
                        <a:spcBef>
                          <a:spcPts val="220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Identificó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predictores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de superv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post-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TH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31140">
                        <a:lnSpc>
                          <a:spcPts val="1650"/>
                        </a:lnSpc>
                      </a:pPr>
                      <a:r>
                        <a:rPr sz="1400" spc="-40" dirty="0">
                          <a:latin typeface="Arial"/>
                          <a:cs typeface="Arial"/>
                        </a:rPr>
                        <a:t>*Tiempo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25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corto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92075" marR="701040">
                        <a:lnSpc>
                          <a:spcPct val="100800"/>
                        </a:lnSpc>
                        <a:spcBef>
                          <a:spcPts val="235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Sundaram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(2018)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UNOS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8905" marR="610870">
                        <a:lnSpc>
                          <a:spcPts val="1650"/>
                        </a:lnSpc>
                        <a:spcBef>
                          <a:spcPts val="12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Retrospectivo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2005-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5355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20" dirty="0">
                          <a:latin typeface="Arial"/>
                          <a:cs typeface="Arial"/>
                        </a:rPr>
                        <a:t>LE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6381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44%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días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78%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año)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FF0000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 marR="268605">
                        <a:lnSpc>
                          <a:spcPct val="100600"/>
                        </a:lnSpc>
                        <a:spcBef>
                          <a:spcPts val="270"/>
                        </a:spcBef>
                      </a:pPr>
                      <a:r>
                        <a:rPr sz="1400" spc="-150" dirty="0">
                          <a:latin typeface="Arial"/>
                          <a:cs typeface="Arial"/>
                        </a:rPr>
                        <a:t>MELD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predice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supervivencia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post-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marL="92075" marR="701040">
                        <a:lnSpc>
                          <a:spcPts val="2180"/>
                        </a:lnSpc>
                        <a:spcBef>
                          <a:spcPts val="120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Sundaram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(2019)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UNOS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890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Retrospectivo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6FAC46"/>
                      </a:solidFill>
                      <a:prstDash val="solid"/>
                    </a:lnT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5009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80" dirty="0">
                          <a:latin typeface="Arial"/>
                          <a:cs typeface="Arial"/>
                        </a:rPr>
                        <a:t>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33%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días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NA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38100">
                      <a:solidFill>
                        <a:srgbClr val="FF0000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31140" marR="142875">
                        <a:lnSpc>
                          <a:spcPct val="102899"/>
                        </a:lnSpc>
                        <a:spcBef>
                          <a:spcPts val="240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Mayor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mortalidad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400" spc="-225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80" dirty="0">
                          <a:latin typeface="Arial"/>
                          <a:cs typeface="Arial"/>
                        </a:rPr>
                        <a:t>ACLF-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q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UNOS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1165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2002-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ts val="1165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status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1a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Artzner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(2020)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marR="213995">
                        <a:lnSpc>
                          <a:spcPct val="100600"/>
                        </a:lnSpc>
                        <a:spcBef>
                          <a:spcPts val="285"/>
                        </a:spcBef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centros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franceses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Retrospectivo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2007-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152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NA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83%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año)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114" dirty="0">
                          <a:latin typeface="Arial"/>
                          <a:cs typeface="Arial"/>
                        </a:rPr>
                        <a:t>TAM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score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31140" marR="222885">
                        <a:lnSpc>
                          <a:spcPts val="1650"/>
                        </a:lnSpc>
                        <a:spcBef>
                          <a:spcPts val="130"/>
                        </a:spcBef>
                      </a:pPr>
                      <a:r>
                        <a:rPr sz="1400" spc="-155" dirty="0">
                          <a:latin typeface="Arial"/>
                          <a:cs typeface="Arial"/>
                        </a:rPr>
                        <a:t>Escasa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info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datos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donantes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505575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00A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4845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8E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550" y="6105525"/>
              <a:ext cx="2428875" cy="638175"/>
            </a:xfrm>
            <a:custGeom>
              <a:avLst/>
              <a:gdLst/>
              <a:ahLst/>
              <a:cxnLst/>
              <a:rect l="l" t="t" r="r" b="b"/>
              <a:pathLst>
                <a:path w="2428875" h="638175">
                  <a:moveTo>
                    <a:pt x="24288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2428875" y="638175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475" y="6134098"/>
              <a:ext cx="1219200" cy="638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100" y="6134098"/>
              <a:ext cx="923925" cy="6572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77425" y="6134100"/>
              <a:ext cx="2105025" cy="647700"/>
            </a:xfrm>
            <a:custGeom>
              <a:avLst/>
              <a:gdLst/>
              <a:ahLst/>
              <a:cxnLst/>
              <a:rect l="l" t="t" r="r" b="b"/>
              <a:pathLst>
                <a:path w="2105025" h="647700">
                  <a:moveTo>
                    <a:pt x="2105025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105025" y="647700"/>
                  </a:lnTo>
                  <a:lnTo>
                    <a:pt x="2105025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72675" y="6381748"/>
              <a:ext cx="352425" cy="36195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725" y="1162050"/>
              <a:ext cx="9515475" cy="49625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0575" y="342900"/>
              <a:ext cx="8820150" cy="90487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432040" y="6008052"/>
            <a:ext cx="24555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95" dirty="0">
                <a:latin typeface="Arial"/>
                <a:cs typeface="Arial"/>
              </a:rPr>
              <a:t>Bernal</a:t>
            </a:r>
            <a:r>
              <a:rPr sz="1800" i="1" spc="-80" dirty="0">
                <a:latin typeface="Arial"/>
                <a:cs typeface="Arial"/>
              </a:rPr>
              <a:t> </a:t>
            </a:r>
            <a:r>
              <a:rPr sz="1800" i="1" spc="-110" dirty="0">
                <a:latin typeface="Arial"/>
                <a:cs typeface="Arial"/>
              </a:rPr>
              <a:t>W</a:t>
            </a:r>
            <a:r>
              <a:rPr sz="1800" i="1" spc="-7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et</a:t>
            </a:r>
            <a:r>
              <a:rPr sz="1800" i="1" spc="-114" dirty="0">
                <a:latin typeface="Arial"/>
                <a:cs typeface="Arial"/>
              </a:rPr>
              <a:t> </a:t>
            </a:r>
            <a:r>
              <a:rPr sz="1800" i="1" spc="-45" dirty="0">
                <a:latin typeface="Arial"/>
                <a:cs typeface="Arial"/>
              </a:rPr>
              <a:t>al.</a:t>
            </a:r>
            <a:r>
              <a:rPr sz="1800" i="1" spc="-125" dirty="0">
                <a:latin typeface="Arial"/>
                <a:cs typeface="Arial"/>
              </a:rPr>
              <a:t> </a:t>
            </a:r>
            <a:r>
              <a:rPr sz="1800" i="1" spc="-105" dirty="0">
                <a:latin typeface="Arial"/>
                <a:cs typeface="Arial"/>
              </a:rPr>
              <a:t>Clin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spc="-75" dirty="0">
                <a:latin typeface="Arial"/>
                <a:cs typeface="Arial"/>
              </a:rPr>
              <a:t>Gastro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877425" y="6119812"/>
            <a:ext cx="2105025" cy="643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800">
              <a:lnSpc>
                <a:spcPts val="1380"/>
              </a:lnSpc>
            </a:pPr>
            <a:r>
              <a:rPr sz="1800" i="1" spc="-80" dirty="0">
                <a:latin typeface="Arial"/>
                <a:cs typeface="Arial"/>
              </a:rPr>
              <a:t>and</a:t>
            </a:r>
            <a:r>
              <a:rPr sz="1800" i="1" spc="-55" dirty="0">
                <a:latin typeface="Arial"/>
                <a:cs typeface="Arial"/>
              </a:rPr>
              <a:t> </a:t>
            </a:r>
            <a:r>
              <a:rPr sz="1800" i="1" spc="-80" dirty="0">
                <a:latin typeface="Arial"/>
                <a:cs typeface="Arial"/>
              </a:rPr>
              <a:t>Hepatology</a:t>
            </a:r>
            <a:r>
              <a:rPr sz="1800" i="1" spc="-45" dirty="0">
                <a:latin typeface="Arial"/>
                <a:cs typeface="Arial"/>
              </a:rPr>
              <a:t> </a:t>
            </a:r>
            <a:r>
              <a:rPr sz="1800" i="1" spc="-20" dirty="0">
                <a:latin typeface="Arial"/>
                <a:cs typeface="Arial"/>
              </a:rPr>
              <a:t>2025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01276" y="1576324"/>
            <a:ext cx="2238375" cy="23145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3980" marR="427355">
              <a:lnSpc>
                <a:spcPct val="100800"/>
              </a:lnSpc>
              <a:spcBef>
                <a:spcPts val="200"/>
              </a:spcBef>
            </a:pPr>
            <a:r>
              <a:rPr sz="1800" spc="-160" dirty="0">
                <a:latin typeface="Arial"/>
                <a:cs typeface="Arial"/>
              </a:rPr>
              <a:t>UK.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King’s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College. </a:t>
            </a:r>
            <a:r>
              <a:rPr sz="1800" spc="-10" dirty="0">
                <a:latin typeface="Arial"/>
                <a:cs typeface="Arial"/>
              </a:rPr>
              <a:t>Restropectivo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Arial"/>
              <a:cs typeface="Arial"/>
            </a:endParaRPr>
          </a:p>
          <a:p>
            <a:pPr marL="93980" marR="1047750">
              <a:lnSpc>
                <a:spcPct val="100800"/>
              </a:lnSpc>
            </a:pPr>
            <a:r>
              <a:rPr sz="1800" spc="-10" dirty="0">
                <a:latin typeface="Arial"/>
                <a:cs typeface="Arial"/>
              </a:rPr>
              <a:t>N=1688 </a:t>
            </a:r>
            <a:r>
              <a:rPr sz="1800" spc="-185" dirty="0">
                <a:latin typeface="Arial"/>
                <a:cs typeface="Arial"/>
              </a:rPr>
              <a:t>39%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29" dirty="0">
                <a:latin typeface="Arial"/>
                <a:cs typeface="Arial"/>
              </a:rPr>
              <a:t>ACLF-</a:t>
            </a:r>
            <a:r>
              <a:rPr sz="1800" spc="-6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Arial"/>
              <a:cs typeface="Arial"/>
            </a:endParaRPr>
          </a:p>
          <a:p>
            <a:pPr marL="93980" marR="112395">
              <a:lnSpc>
                <a:spcPct val="100800"/>
              </a:lnSpc>
            </a:pPr>
            <a:r>
              <a:rPr sz="1800" spc="-100" dirty="0">
                <a:latin typeface="Arial"/>
                <a:cs typeface="Arial"/>
              </a:rPr>
              <a:t>Supervivencia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&gt;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1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año </a:t>
            </a:r>
            <a:r>
              <a:rPr sz="1800" spc="-229" dirty="0">
                <a:latin typeface="Arial"/>
                <a:cs typeface="Arial"/>
              </a:rPr>
              <a:t>ACLF-</a:t>
            </a:r>
            <a:r>
              <a:rPr sz="1800" spc="-100" dirty="0">
                <a:latin typeface="Arial"/>
                <a:cs typeface="Arial"/>
              </a:rPr>
              <a:t>3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sin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TH:</a:t>
            </a:r>
            <a:r>
              <a:rPr sz="1800" spc="160" dirty="0">
                <a:latin typeface="Arial"/>
                <a:cs typeface="Arial"/>
              </a:rPr>
              <a:t> </a:t>
            </a:r>
            <a:r>
              <a:rPr sz="1800" b="1" spc="-165" dirty="0">
                <a:solidFill>
                  <a:srgbClr val="EC7C30"/>
                </a:solidFill>
                <a:latin typeface="Arial"/>
                <a:cs typeface="Arial"/>
              </a:rPr>
              <a:t>&lt;</a:t>
            </a:r>
            <a:r>
              <a:rPr sz="1800" b="1" spc="-5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800" b="1" spc="-75" dirty="0">
                <a:solidFill>
                  <a:srgbClr val="EC7C30"/>
                </a:solidFill>
                <a:latin typeface="Arial"/>
                <a:cs typeface="Arial"/>
              </a:rPr>
              <a:t>20%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505575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00A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4845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8E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550" y="6105525"/>
              <a:ext cx="2428875" cy="638175"/>
            </a:xfrm>
            <a:custGeom>
              <a:avLst/>
              <a:gdLst/>
              <a:ahLst/>
              <a:cxnLst/>
              <a:rect l="l" t="t" r="r" b="b"/>
              <a:pathLst>
                <a:path w="2428875" h="638175">
                  <a:moveTo>
                    <a:pt x="24288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2428875" y="638175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475" y="6134098"/>
              <a:ext cx="1219200" cy="638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100" y="6134098"/>
              <a:ext cx="923925" cy="6572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77425" y="6134100"/>
              <a:ext cx="2105025" cy="647700"/>
            </a:xfrm>
            <a:custGeom>
              <a:avLst/>
              <a:gdLst/>
              <a:ahLst/>
              <a:cxnLst/>
              <a:rect l="l" t="t" r="r" b="b"/>
              <a:pathLst>
                <a:path w="2105025" h="647700">
                  <a:moveTo>
                    <a:pt x="2105025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105025" y="647700"/>
                  </a:lnTo>
                  <a:lnTo>
                    <a:pt x="2105025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72675" y="6381748"/>
              <a:ext cx="352425" cy="36195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9550" y="3543236"/>
            <a:ext cx="11830050" cy="936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6000" b="0" spc="-150" dirty="0">
                <a:solidFill>
                  <a:srgbClr val="5B9BD4"/>
                </a:solidFill>
                <a:latin typeface="Arial"/>
                <a:cs typeface="Arial"/>
              </a:rPr>
              <a:t>ACLF y TRASPLANTE HEPÁTICO</a:t>
            </a:r>
            <a:endParaRPr sz="6000" spc="-1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225" y="1362075"/>
            <a:ext cx="10480571" cy="463232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375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130"/>
              </a:spcBef>
            </a:pPr>
            <a:r>
              <a:rPr b="0" spc="-140" dirty="0">
                <a:solidFill>
                  <a:srgbClr val="6FAC46"/>
                </a:solidFill>
                <a:latin typeface="Arial"/>
                <a:cs typeface="Arial"/>
              </a:rPr>
              <a:t>Mortalidad</a:t>
            </a:r>
            <a:r>
              <a:rPr b="0" spc="-280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b="0" spc="-180" dirty="0">
                <a:solidFill>
                  <a:srgbClr val="6FAC46"/>
                </a:solidFill>
                <a:latin typeface="Arial"/>
                <a:cs typeface="Arial"/>
              </a:rPr>
              <a:t>pre</a:t>
            </a:r>
            <a:r>
              <a:rPr b="0" spc="-315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b="0" spc="-265" dirty="0">
                <a:solidFill>
                  <a:srgbClr val="6FAC46"/>
                </a:solidFill>
                <a:latin typeface="Arial"/>
                <a:cs typeface="Arial"/>
              </a:rPr>
              <a:t>y</a:t>
            </a:r>
            <a:r>
              <a:rPr b="0" spc="-229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b="0" spc="-210" dirty="0">
                <a:solidFill>
                  <a:srgbClr val="6FAC46"/>
                </a:solidFill>
                <a:latin typeface="Arial"/>
                <a:cs typeface="Arial"/>
              </a:rPr>
              <a:t>post-</a:t>
            </a:r>
            <a:r>
              <a:rPr b="0" spc="-530" dirty="0">
                <a:solidFill>
                  <a:srgbClr val="6FAC46"/>
                </a:solidFill>
                <a:latin typeface="Arial"/>
                <a:cs typeface="Arial"/>
              </a:rPr>
              <a:t>TH</a:t>
            </a:r>
            <a:r>
              <a:rPr b="0" spc="-265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b="0" spc="-254" dirty="0">
                <a:solidFill>
                  <a:srgbClr val="6FAC46"/>
                </a:solidFill>
                <a:latin typeface="Arial"/>
                <a:cs typeface="Arial"/>
              </a:rPr>
              <a:t>en</a:t>
            </a:r>
            <a:r>
              <a:rPr b="0" spc="-275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b="0" spc="-710" dirty="0">
                <a:solidFill>
                  <a:srgbClr val="6FAC46"/>
                </a:solidFill>
                <a:latin typeface="Arial"/>
                <a:cs typeface="Arial"/>
              </a:rPr>
              <a:t>ACLF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77425" y="6134100"/>
            <a:ext cx="210502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235">
              <a:lnSpc>
                <a:spcPts val="1005"/>
              </a:lnSpc>
            </a:pPr>
            <a:r>
              <a:rPr sz="1100" spc="-40" dirty="0">
                <a:latin typeface="Arial"/>
                <a:cs typeface="Arial"/>
              </a:rPr>
              <a:t>Belli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50" dirty="0">
                <a:latin typeface="Arial"/>
                <a:cs typeface="Arial"/>
              </a:rPr>
              <a:t>L</a:t>
            </a:r>
            <a:r>
              <a:rPr sz="1100" spc="-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al</a:t>
            </a:r>
            <a:r>
              <a:rPr sz="1100" i="1" spc="-50" dirty="0">
                <a:latin typeface="Arial"/>
                <a:cs typeface="Arial"/>
              </a:rPr>
              <a:t>.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195" dirty="0">
                <a:latin typeface="Arial"/>
                <a:cs typeface="Arial"/>
              </a:rPr>
              <a:t>J</a:t>
            </a:r>
            <a:r>
              <a:rPr sz="1100" i="1" spc="-55" dirty="0">
                <a:latin typeface="Arial"/>
                <a:cs typeface="Arial"/>
              </a:rPr>
              <a:t> </a:t>
            </a:r>
            <a:r>
              <a:rPr sz="1100" i="1" spc="-85" dirty="0">
                <a:latin typeface="Arial"/>
                <a:cs typeface="Arial"/>
              </a:rPr>
              <a:t>Hep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2021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192786"/>
            <a:ext cx="732599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0" spc="-590" dirty="0">
                <a:solidFill>
                  <a:srgbClr val="538235"/>
                </a:solidFill>
                <a:latin typeface="Arial"/>
                <a:cs typeface="Arial"/>
              </a:rPr>
              <a:t>ACLF-</a:t>
            </a:r>
            <a:r>
              <a:rPr b="0" spc="-229" dirty="0">
                <a:solidFill>
                  <a:srgbClr val="538235"/>
                </a:solidFill>
                <a:latin typeface="Arial"/>
                <a:cs typeface="Arial"/>
              </a:rPr>
              <a:t>3</a:t>
            </a:r>
            <a:r>
              <a:rPr b="0" spc="-29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70" dirty="0">
                <a:solidFill>
                  <a:srgbClr val="538235"/>
                </a:solidFill>
                <a:latin typeface="Arial"/>
                <a:cs typeface="Arial"/>
              </a:rPr>
              <a:t>:</a:t>
            </a:r>
            <a:r>
              <a:rPr b="0" spc="-26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240" dirty="0">
                <a:solidFill>
                  <a:srgbClr val="538235"/>
                </a:solidFill>
                <a:latin typeface="Arial"/>
                <a:cs typeface="Arial"/>
              </a:rPr>
              <a:t>resultados</a:t>
            </a:r>
            <a:r>
              <a:rPr b="0" spc="-28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180" dirty="0">
                <a:solidFill>
                  <a:srgbClr val="538235"/>
                </a:solidFill>
                <a:latin typeface="Arial"/>
                <a:cs typeface="Arial"/>
              </a:rPr>
              <a:t>pre</a:t>
            </a:r>
            <a:r>
              <a:rPr b="0" spc="-31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265" dirty="0">
                <a:solidFill>
                  <a:srgbClr val="538235"/>
                </a:solidFill>
                <a:latin typeface="Arial"/>
                <a:cs typeface="Arial"/>
              </a:rPr>
              <a:t>y</a:t>
            </a:r>
            <a:r>
              <a:rPr b="0" spc="-22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200" dirty="0">
                <a:solidFill>
                  <a:srgbClr val="538235"/>
                </a:solidFill>
                <a:latin typeface="Arial"/>
                <a:cs typeface="Arial"/>
              </a:rPr>
              <a:t>post-</a:t>
            </a:r>
            <a:r>
              <a:rPr b="0" spc="-550" dirty="0">
                <a:solidFill>
                  <a:srgbClr val="538235"/>
                </a:solidFill>
                <a:latin typeface="Arial"/>
                <a:cs typeface="Arial"/>
              </a:rPr>
              <a:t>TH</a:t>
            </a:r>
          </a:p>
        </p:txBody>
      </p:sp>
      <p:sp>
        <p:nvSpPr>
          <p:cNvPr id="3" name="object 3"/>
          <p:cNvSpPr/>
          <p:nvPr/>
        </p:nvSpPr>
        <p:spPr>
          <a:xfrm>
            <a:off x="838200" y="5543194"/>
            <a:ext cx="1783080" cy="731520"/>
          </a:xfrm>
          <a:custGeom>
            <a:avLst/>
            <a:gdLst/>
            <a:ahLst/>
            <a:cxnLst/>
            <a:rect l="l" t="t" r="r" b="b"/>
            <a:pathLst>
              <a:path w="1783080" h="731520">
                <a:moveTo>
                  <a:pt x="1782699" y="0"/>
                </a:moveTo>
                <a:lnTo>
                  <a:pt x="0" y="0"/>
                </a:lnTo>
                <a:lnTo>
                  <a:pt x="0" y="731520"/>
                </a:lnTo>
                <a:lnTo>
                  <a:pt x="1782699" y="731520"/>
                </a:lnTo>
                <a:lnTo>
                  <a:pt x="1782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51821" y="5543194"/>
            <a:ext cx="1783080" cy="731520"/>
          </a:xfrm>
          <a:custGeom>
            <a:avLst/>
            <a:gdLst/>
            <a:ahLst/>
            <a:cxnLst/>
            <a:rect l="l" t="t" r="r" b="b"/>
            <a:pathLst>
              <a:path w="1783079" h="731520">
                <a:moveTo>
                  <a:pt x="1782699" y="0"/>
                </a:moveTo>
                <a:lnTo>
                  <a:pt x="0" y="0"/>
                </a:lnTo>
                <a:lnTo>
                  <a:pt x="0" y="731520"/>
                </a:lnTo>
                <a:lnTo>
                  <a:pt x="1782699" y="731520"/>
                </a:lnTo>
                <a:lnTo>
                  <a:pt x="17826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31850" y="1028700"/>
          <a:ext cx="10697210" cy="5226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6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20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Estudio/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Autor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6FAC46"/>
                      </a:solidFill>
                      <a:prstDash val="solid"/>
                    </a:lnL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1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Tipo</a:t>
                      </a:r>
                      <a:r>
                        <a:rPr sz="18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estudio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62560" marR="748665">
                        <a:lnSpc>
                          <a:spcPct val="100800"/>
                        </a:lnSpc>
                        <a:spcBef>
                          <a:spcPts val="85"/>
                        </a:spcBef>
                      </a:pPr>
                      <a:r>
                        <a:rPr sz="1800" b="1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 </a:t>
                      </a:r>
                      <a:r>
                        <a:rPr sz="1800" b="1" spc="-25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ACLF-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383540" marR="312420">
                        <a:lnSpc>
                          <a:spcPct val="100800"/>
                        </a:lnSpc>
                        <a:spcBef>
                          <a:spcPts val="85"/>
                        </a:spcBef>
                      </a:pPr>
                      <a:r>
                        <a:rPr sz="18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Mortalidad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 </a:t>
                      </a:r>
                      <a:r>
                        <a:rPr sz="1800" b="1" spc="-3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R w="38100">
                      <a:solidFill>
                        <a:srgbClr val="FF0000"/>
                      </a:solidFill>
                      <a:prstDash val="solid"/>
                    </a:lnR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13030" marR="158115">
                        <a:lnSpc>
                          <a:spcPct val="100800"/>
                        </a:lnSpc>
                        <a:spcBef>
                          <a:spcPts val="85"/>
                        </a:spcBef>
                      </a:pPr>
                      <a:r>
                        <a:rPr sz="1800" b="1" spc="-1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Supervivencia </a:t>
                      </a:r>
                      <a:r>
                        <a:rPr sz="1800" b="1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Post-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Comentarios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Artru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(2017)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6FAC46"/>
                      </a:solidFill>
                      <a:prstDash val="solid"/>
                    </a:lnL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28905" marR="213995">
                        <a:lnSpc>
                          <a:spcPct val="100600"/>
                        </a:lnSpc>
                        <a:spcBef>
                          <a:spcPts val="245"/>
                        </a:spcBef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centros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franceses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Retrospectivo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2008-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73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NA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R w="381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73%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año)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96545" marR="83185">
                        <a:lnSpc>
                          <a:spcPct val="102800"/>
                        </a:lnSpc>
                        <a:spcBef>
                          <a:spcPts val="204"/>
                        </a:spcBef>
                      </a:pPr>
                      <a:r>
                        <a:rPr sz="1400" spc="-100" dirty="0">
                          <a:latin typeface="Arial"/>
                          <a:cs typeface="Arial"/>
                        </a:rPr>
                        <a:t>Buenos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resultados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del </a:t>
                      </a:r>
                      <a:r>
                        <a:rPr sz="1400" spc="-16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4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ACLF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35" dirty="0">
                          <a:latin typeface="Arial"/>
                          <a:cs typeface="Arial"/>
                        </a:rPr>
                        <a:t>Levesque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(2017)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 marR="443230">
                        <a:lnSpc>
                          <a:spcPct val="100600"/>
                        </a:lnSpc>
                        <a:spcBef>
                          <a:spcPts val="250"/>
                        </a:spcBef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centro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francés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Retrospectivo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2008-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2013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NA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43%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año)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 marR="170180">
                        <a:lnSpc>
                          <a:spcPct val="100600"/>
                        </a:lnSpc>
                        <a:spcBef>
                          <a:spcPts val="250"/>
                        </a:spcBef>
                      </a:pPr>
                      <a:r>
                        <a:rPr sz="1400" spc="-65" dirty="0">
                          <a:latin typeface="Arial"/>
                          <a:cs typeface="Arial"/>
                        </a:rPr>
                        <a:t>Confirma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4" dirty="0">
                          <a:latin typeface="Arial"/>
                          <a:cs typeface="Arial"/>
                        </a:rPr>
                        <a:t>ACLF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como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factor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riesgo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de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mortalidad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90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días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Tuluvath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(2018)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UNOS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8905" marR="609600">
                        <a:lnSpc>
                          <a:spcPts val="1650"/>
                        </a:lnSpc>
                        <a:spcBef>
                          <a:spcPts val="12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Retrospectivo 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2002-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2515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80" dirty="0">
                          <a:latin typeface="Arial"/>
                          <a:cs typeface="Arial"/>
                        </a:rPr>
                        <a:t>LE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3556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80" dirty="0">
                          <a:latin typeface="Arial"/>
                          <a:cs typeface="Arial"/>
                        </a:rPr>
                        <a:t>&gt;92%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días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81%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año)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96545" marR="129539">
                        <a:lnSpc>
                          <a:spcPct val="102800"/>
                        </a:lnSpc>
                        <a:spcBef>
                          <a:spcPts val="220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Identificó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predictores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de superv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5" dirty="0">
                          <a:latin typeface="Arial"/>
                          <a:cs typeface="Arial"/>
                        </a:rPr>
                        <a:t>post-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TH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6545">
                        <a:lnSpc>
                          <a:spcPts val="1650"/>
                        </a:lnSpc>
                      </a:pPr>
                      <a:r>
                        <a:rPr sz="1400" spc="-40" dirty="0">
                          <a:latin typeface="Arial"/>
                          <a:cs typeface="Arial"/>
                        </a:rPr>
                        <a:t>*Tiempo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25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corto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92075" marR="701040">
                        <a:lnSpc>
                          <a:spcPct val="100800"/>
                        </a:lnSpc>
                        <a:spcBef>
                          <a:spcPts val="235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Sundaram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(2018)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UNOS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8905" marR="610870">
                        <a:lnSpc>
                          <a:spcPts val="1650"/>
                        </a:lnSpc>
                        <a:spcBef>
                          <a:spcPts val="125"/>
                        </a:spcBef>
                      </a:pPr>
                      <a:r>
                        <a:rPr sz="1400" spc="-60" dirty="0">
                          <a:latin typeface="Arial"/>
                          <a:cs typeface="Arial"/>
                        </a:rPr>
                        <a:t>Retrospectivo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2005-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5355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320" dirty="0">
                          <a:latin typeface="Arial"/>
                          <a:cs typeface="Arial"/>
                        </a:rPr>
                        <a:t>LE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6256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6381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44%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días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78%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año)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 marR="268605">
                        <a:lnSpc>
                          <a:spcPct val="100600"/>
                        </a:lnSpc>
                        <a:spcBef>
                          <a:spcPts val="270"/>
                        </a:spcBef>
                      </a:pPr>
                      <a:r>
                        <a:rPr sz="1400" spc="-150" dirty="0">
                          <a:latin typeface="Arial"/>
                          <a:cs typeface="Arial"/>
                        </a:rPr>
                        <a:t>MELD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predice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supervivencia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post-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92075" marR="701040">
                        <a:lnSpc>
                          <a:spcPct val="100800"/>
                        </a:lnSpc>
                        <a:spcBef>
                          <a:spcPts val="245"/>
                        </a:spcBef>
                      </a:pPr>
                      <a:r>
                        <a:rPr sz="1800" spc="-120" dirty="0">
                          <a:latin typeface="Arial"/>
                          <a:cs typeface="Arial"/>
                        </a:rPr>
                        <a:t>Sundaram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(2019)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20" dirty="0">
                          <a:latin typeface="Arial"/>
                          <a:cs typeface="Arial"/>
                        </a:rPr>
                        <a:t>UNOS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8905">
                        <a:lnSpc>
                          <a:spcPts val="1664"/>
                        </a:lnSpc>
                        <a:spcBef>
                          <a:spcPts val="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Retrospectivo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28905">
                        <a:lnSpc>
                          <a:spcPts val="1664"/>
                        </a:lnSpc>
                      </a:pPr>
                      <a:r>
                        <a:rPr sz="1400" spc="-75" dirty="0">
                          <a:latin typeface="Arial"/>
                          <a:cs typeface="Arial"/>
                        </a:rPr>
                        <a:t>2002-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5009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80" dirty="0">
                          <a:latin typeface="Arial"/>
                          <a:cs typeface="Arial"/>
                        </a:rPr>
                        <a:t>LE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33%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días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NA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296545" marR="142875">
                        <a:lnSpc>
                          <a:spcPct val="102899"/>
                        </a:lnSpc>
                        <a:spcBef>
                          <a:spcPts val="240"/>
                        </a:spcBef>
                      </a:pPr>
                      <a:r>
                        <a:rPr sz="1400" spc="-45" dirty="0">
                          <a:latin typeface="Arial"/>
                          <a:cs typeface="Arial"/>
                        </a:rPr>
                        <a:t>Mayor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mortalidad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400" spc="-225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80" dirty="0">
                          <a:latin typeface="Arial"/>
                          <a:cs typeface="Arial"/>
                        </a:rPr>
                        <a:t>ACLF-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400" spc="-40" dirty="0">
                          <a:latin typeface="Arial"/>
                          <a:cs typeface="Arial"/>
                        </a:rPr>
                        <a:t> q</a:t>
                      </a:r>
                      <a:r>
                        <a:rPr sz="14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UNOS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6545">
                        <a:lnSpc>
                          <a:spcPts val="1655"/>
                        </a:lnSpc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status</a:t>
                      </a:r>
                      <a:r>
                        <a:rPr sz="14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1a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70" dirty="0">
                          <a:latin typeface="Arial"/>
                          <a:cs typeface="Arial"/>
                        </a:rPr>
                        <a:t>Artzner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(2020)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6FAC46"/>
                      </a:solidFill>
                      <a:prstDash val="solid"/>
                    </a:lnL>
                    <a:lnT w="12700">
                      <a:solidFill>
                        <a:srgbClr val="6FAC4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8905" marR="213995">
                        <a:lnSpc>
                          <a:spcPct val="102800"/>
                        </a:lnSpc>
                        <a:spcBef>
                          <a:spcPts val="250"/>
                        </a:spcBef>
                      </a:pPr>
                      <a:r>
                        <a:rPr sz="1400" spc="-70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centros</a:t>
                      </a:r>
                      <a:r>
                        <a:rPr sz="14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franceses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Retrospectivo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T w="12700">
                      <a:solidFill>
                        <a:srgbClr val="6FAC4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152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T w="12700">
                      <a:solidFill>
                        <a:srgbClr val="6FAC4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835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NA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85" dirty="0">
                          <a:latin typeface="Arial"/>
                          <a:cs typeface="Arial"/>
                        </a:rPr>
                        <a:t>83%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(1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año)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400" spc="-114" dirty="0">
                          <a:latin typeface="Arial"/>
                          <a:cs typeface="Arial"/>
                        </a:rPr>
                        <a:t>TAM</a:t>
                      </a:r>
                      <a:r>
                        <a:rPr sz="14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score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29654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155" dirty="0">
                          <a:latin typeface="Arial"/>
                          <a:cs typeface="Arial"/>
                        </a:rPr>
                        <a:t>Escasa</a:t>
                      </a:r>
                      <a:r>
                        <a:rPr sz="14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info</a:t>
                      </a:r>
                      <a:r>
                        <a:rPr sz="14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75" dirty="0">
                          <a:latin typeface="Arial"/>
                          <a:cs typeface="Arial"/>
                        </a:rPr>
                        <a:t>en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datos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6FAC46"/>
                      </a:solidFill>
                      <a:prstDash val="solid"/>
                    </a:lnR>
                    <a:lnT w="12700">
                      <a:solidFill>
                        <a:srgbClr val="6FAC4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6FAC46"/>
                      </a:solidFill>
                      <a:prstDash val="solid"/>
                    </a:lnL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ts val="1155"/>
                        </a:lnSpc>
                      </a:pPr>
                      <a:r>
                        <a:rPr sz="1400" spc="-80" dirty="0">
                          <a:latin typeface="Arial"/>
                          <a:cs typeface="Arial"/>
                        </a:rPr>
                        <a:t>2007-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2017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ts val="1155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donantes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700">
                      <a:solidFill>
                        <a:srgbClr val="6FAC46"/>
                      </a:solidFill>
                      <a:prstDash val="solid"/>
                    </a:lnR>
                    <a:lnB w="12700">
                      <a:solidFill>
                        <a:srgbClr val="6FAC4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0088" y="2510573"/>
            <a:ext cx="8633858" cy="31488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0650" y="318388"/>
            <a:ext cx="9200515" cy="84074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07010" marR="5080" indent="-194945">
              <a:lnSpc>
                <a:spcPts val="3080"/>
              </a:lnSpc>
              <a:spcBef>
                <a:spcPts val="415"/>
              </a:spcBef>
            </a:pPr>
            <a:r>
              <a:rPr sz="2750" spc="-215" dirty="0">
                <a:solidFill>
                  <a:srgbClr val="538235"/>
                </a:solidFill>
              </a:rPr>
              <a:t>Liver</a:t>
            </a:r>
            <a:r>
              <a:rPr sz="2750" spc="-80" dirty="0">
                <a:solidFill>
                  <a:srgbClr val="538235"/>
                </a:solidFill>
              </a:rPr>
              <a:t> </a:t>
            </a:r>
            <a:r>
              <a:rPr sz="2750" spc="-140" dirty="0">
                <a:solidFill>
                  <a:srgbClr val="538235"/>
                </a:solidFill>
              </a:rPr>
              <a:t>transplantation</a:t>
            </a:r>
            <a:r>
              <a:rPr sz="2750" spc="-55" dirty="0">
                <a:solidFill>
                  <a:srgbClr val="538235"/>
                </a:solidFill>
              </a:rPr>
              <a:t> </a:t>
            </a:r>
            <a:r>
              <a:rPr sz="2750" spc="-155" dirty="0">
                <a:solidFill>
                  <a:srgbClr val="538235"/>
                </a:solidFill>
              </a:rPr>
              <a:t>in</a:t>
            </a:r>
            <a:r>
              <a:rPr sz="2750" spc="-145" dirty="0">
                <a:solidFill>
                  <a:srgbClr val="538235"/>
                </a:solidFill>
              </a:rPr>
              <a:t> </a:t>
            </a:r>
            <a:r>
              <a:rPr sz="2750" spc="-85" dirty="0">
                <a:solidFill>
                  <a:srgbClr val="538235"/>
                </a:solidFill>
              </a:rPr>
              <a:t>the</a:t>
            </a:r>
            <a:r>
              <a:rPr sz="2750" spc="-40" dirty="0">
                <a:solidFill>
                  <a:srgbClr val="538235"/>
                </a:solidFill>
              </a:rPr>
              <a:t> </a:t>
            </a:r>
            <a:r>
              <a:rPr sz="2750" spc="-215" dirty="0">
                <a:solidFill>
                  <a:srgbClr val="538235"/>
                </a:solidFill>
              </a:rPr>
              <a:t>most</a:t>
            </a:r>
            <a:r>
              <a:rPr sz="2750" spc="-60" dirty="0">
                <a:solidFill>
                  <a:srgbClr val="538235"/>
                </a:solidFill>
              </a:rPr>
              <a:t> </a:t>
            </a:r>
            <a:r>
              <a:rPr sz="2750" spc="-190" dirty="0">
                <a:solidFill>
                  <a:srgbClr val="538235"/>
                </a:solidFill>
              </a:rPr>
              <a:t>severely</a:t>
            </a:r>
            <a:r>
              <a:rPr sz="2750" spc="-40" dirty="0">
                <a:solidFill>
                  <a:srgbClr val="538235"/>
                </a:solidFill>
              </a:rPr>
              <a:t> </a:t>
            </a:r>
            <a:r>
              <a:rPr sz="2750" spc="-95" dirty="0">
                <a:solidFill>
                  <a:srgbClr val="538235"/>
                </a:solidFill>
              </a:rPr>
              <a:t>ill</a:t>
            </a:r>
            <a:r>
              <a:rPr sz="2750" spc="-80" dirty="0">
                <a:solidFill>
                  <a:srgbClr val="538235"/>
                </a:solidFill>
              </a:rPr>
              <a:t> </a:t>
            </a:r>
            <a:r>
              <a:rPr sz="2750" spc="-160" dirty="0">
                <a:solidFill>
                  <a:srgbClr val="538235"/>
                </a:solidFill>
              </a:rPr>
              <a:t>cirrhotic</a:t>
            </a:r>
            <a:r>
              <a:rPr sz="2750" spc="-120" dirty="0">
                <a:solidFill>
                  <a:srgbClr val="538235"/>
                </a:solidFill>
              </a:rPr>
              <a:t> </a:t>
            </a:r>
            <a:r>
              <a:rPr sz="2750" spc="-95" dirty="0">
                <a:solidFill>
                  <a:srgbClr val="538235"/>
                </a:solidFill>
              </a:rPr>
              <a:t>patients: </a:t>
            </a:r>
            <a:r>
              <a:rPr sz="2750" spc="-320" dirty="0">
                <a:solidFill>
                  <a:srgbClr val="538235"/>
                </a:solidFill>
              </a:rPr>
              <a:t>A</a:t>
            </a:r>
            <a:r>
              <a:rPr sz="2750" spc="-80" dirty="0">
                <a:solidFill>
                  <a:srgbClr val="538235"/>
                </a:solidFill>
              </a:rPr>
              <a:t> </a:t>
            </a:r>
            <a:r>
              <a:rPr sz="2750" spc="-135" dirty="0">
                <a:solidFill>
                  <a:srgbClr val="538235"/>
                </a:solidFill>
              </a:rPr>
              <a:t>multicenter</a:t>
            </a:r>
            <a:r>
              <a:rPr sz="2750" spc="-60" dirty="0">
                <a:solidFill>
                  <a:srgbClr val="538235"/>
                </a:solidFill>
              </a:rPr>
              <a:t> </a:t>
            </a:r>
            <a:r>
              <a:rPr sz="2750" spc="-200" dirty="0">
                <a:solidFill>
                  <a:srgbClr val="538235"/>
                </a:solidFill>
              </a:rPr>
              <a:t>study</a:t>
            </a:r>
            <a:r>
              <a:rPr sz="2750" spc="-90" dirty="0">
                <a:solidFill>
                  <a:srgbClr val="538235"/>
                </a:solidFill>
              </a:rPr>
              <a:t> </a:t>
            </a:r>
            <a:r>
              <a:rPr sz="2750" spc="-155" dirty="0">
                <a:solidFill>
                  <a:srgbClr val="538235"/>
                </a:solidFill>
              </a:rPr>
              <a:t>in</a:t>
            </a:r>
            <a:r>
              <a:rPr sz="2750" spc="-114" dirty="0">
                <a:solidFill>
                  <a:srgbClr val="538235"/>
                </a:solidFill>
              </a:rPr>
              <a:t> </a:t>
            </a:r>
            <a:r>
              <a:rPr sz="2750" spc="-140" dirty="0">
                <a:solidFill>
                  <a:srgbClr val="538235"/>
                </a:solidFill>
              </a:rPr>
              <a:t>acute-</a:t>
            </a:r>
            <a:r>
              <a:rPr sz="2750" spc="-160" dirty="0">
                <a:solidFill>
                  <a:srgbClr val="538235"/>
                </a:solidFill>
              </a:rPr>
              <a:t>on-</a:t>
            </a:r>
            <a:r>
              <a:rPr sz="2750" spc="-220" dirty="0">
                <a:solidFill>
                  <a:srgbClr val="538235"/>
                </a:solidFill>
              </a:rPr>
              <a:t>chronic</a:t>
            </a:r>
            <a:r>
              <a:rPr sz="2750" spc="-85" dirty="0">
                <a:solidFill>
                  <a:srgbClr val="538235"/>
                </a:solidFill>
              </a:rPr>
              <a:t> </a:t>
            </a:r>
            <a:r>
              <a:rPr sz="2750" spc="-135" dirty="0">
                <a:solidFill>
                  <a:srgbClr val="538235"/>
                </a:solidFill>
              </a:rPr>
              <a:t>liver</a:t>
            </a:r>
            <a:r>
              <a:rPr sz="2750" spc="-60" dirty="0">
                <a:solidFill>
                  <a:srgbClr val="538235"/>
                </a:solidFill>
              </a:rPr>
              <a:t> </a:t>
            </a:r>
            <a:r>
              <a:rPr sz="2750" spc="-125" dirty="0">
                <a:solidFill>
                  <a:srgbClr val="538235"/>
                </a:solidFill>
              </a:rPr>
              <a:t>failure</a:t>
            </a:r>
            <a:r>
              <a:rPr sz="2750" spc="-20" dirty="0">
                <a:solidFill>
                  <a:srgbClr val="538235"/>
                </a:solidFill>
              </a:rPr>
              <a:t> </a:t>
            </a:r>
            <a:r>
              <a:rPr sz="2750" spc="-215" dirty="0">
                <a:solidFill>
                  <a:srgbClr val="538235"/>
                </a:solidFill>
              </a:rPr>
              <a:t>grade</a:t>
            </a:r>
            <a:r>
              <a:rPr sz="2750" spc="-20" dirty="0">
                <a:solidFill>
                  <a:srgbClr val="538235"/>
                </a:solidFill>
              </a:rPr>
              <a:t> </a:t>
            </a:r>
            <a:r>
              <a:rPr sz="2750" spc="-50" dirty="0">
                <a:solidFill>
                  <a:srgbClr val="538235"/>
                </a:solidFill>
              </a:rPr>
              <a:t>3</a:t>
            </a:r>
            <a:endParaRPr sz="275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2987" y="1519300"/>
            <a:ext cx="2200275" cy="6381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87630" marR="310515">
              <a:lnSpc>
                <a:spcPct val="100800"/>
              </a:lnSpc>
              <a:spcBef>
                <a:spcPts val="135"/>
              </a:spcBef>
            </a:pPr>
            <a:r>
              <a:rPr sz="1800" spc="-100" dirty="0">
                <a:latin typeface="Arial"/>
                <a:cs typeface="Arial"/>
              </a:rPr>
              <a:t>3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centros </a:t>
            </a:r>
            <a:r>
              <a:rPr sz="1800" spc="-105" dirty="0">
                <a:latin typeface="Arial"/>
                <a:cs typeface="Arial"/>
              </a:rPr>
              <a:t>franceses </a:t>
            </a:r>
            <a:r>
              <a:rPr sz="1800" spc="-150" dirty="0">
                <a:latin typeface="Arial"/>
                <a:cs typeface="Arial"/>
              </a:rPr>
              <a:t>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=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73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225" dirty="0">
                <a:latin typeface="Arial"/>
                <a:cs typeface="Arial"/>
              </a:rPr>
              <a:t>ACLF-</a:t>
            </a:r>
            <a:r>
              <a:rPr sz="1800" spc="-5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8235" y="5766437"/>
            <a:ext cx="475996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265" dirty="0">
                <a:solidFill>
                  <a:srgbClr val="4471C4"/>
                </a:solidFill>
                <a:latin typeface="Wingdings"/>
                <a:cs typeface="Wingdings"/>
              </a:rPr>
              <a:t></a:t>
            </a:r>
            <a:r>
              <a:rPr sz="1900" spc="-40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1800" b="1" i="1" spc="-155" dirty="0">
                <a:solidFill>
                  <a:srgbClr val="4471C4"/>
                </a:solidFill>
                <a:latin typeface="Arial-BoldItalicMT"/>
                <a:cs typeface="Arial-BoldItalicMT"/>
              </a:rPr>
              <a:t>Pero</a:t>
            </a:r>
            <a:r>
              <a:rPr sz="1800" b="1" i="1" spc="-75" dirty="0">
                <a:solidFill>
                  <a:srgbClr val="4471C4"/>
                </a:solidFill>
                <a:latin typeface="Arial-BoldItalicMT"/>
                <a:cs typeface="Arial-BoldItalicMT"/>
              </a:rPr>
              <a:t> </a:t>
            </a:r>
            <a:r>
              <a:rPr sz="1800" b="1" i="1" spc="-130" dirty="0">
                <a:solidFill>
                  <a:srgbClr val="4471C4"/>
                </a:solidFill>
                <a:latin typeface="Arial-BoldItalicMT"/>
                <a:cs typeface="Arial-BoldItalicMT"/>
              </a:rPr>
              <a:t>mayor</a:t>
            </a:r>
            <a:r>
              <a:rPr sz="1800" b="1" i="1" spc="-60" dirty="0">
                <a:solidFill>
                  <a:srgbClr val="4471C4"/>
                </a:solidFill>
                <a:latin typeface="Arial-BoldItalicMT"/>
                <a:cs typeface="Arial-BoldItalicMT"/>
              </a:rPr>
              <a:t> </a:t>
            </a:r>
            <a:r>
              <a:rPr sz="1800" b="1" i="1" spc="-140" dirty="0">
                <a:solidFill>
                  <a:srgbClr val="4471C4"/>
                </a:solidFill>
                <a:latin typeface="Arial-BoldItalicMT"/>
                <a:cs typeface="Arial-BoldItalicMT"/>
              </a:rPr>
              <a:t>número</a:t>
            </a:r>
            <a:r>
              <a:rPr sz="1800" b="1" i="1" spc="-80" dirty="0">
                <a:solidFill>
                  <a:srgbClr val="4471C4"/>
                </a:solidFill>
                <a:latin typeface="Arial-BoldItalicMT"/>
                <a:cs typeface="Arial-BoldItalicMT"/>
              </a:rPr>
              <a:t> </a:t>
            </a:r>
            <a:r>
              <a:rPr sz="1800" b="1" i="1" spc="-130" dirty="0">
                <a:solidFill>
                  <a:srgbClr val="4471C4"/>
                </a:solidFill>
                <a:latin typeface="Arial-BoldItalicMT"/>
                <a:cs typeface="Arial-BoldItalicMT"/>
              </a:rPr>
              <a:t>de</a:t>
            </a:r>
            <a:r>
              <a:rPr sz="1800" b="1" i="1" spc="-85" dirty="0">
                <a:solidFill>
                  <a:srgbClr val="4471C4"/>
                </a:solidFill>
                <a:latin typeface="Arial-BoldItalicMT"/>
                <a:cs typeface="Arial-BoldItalicMT"/>
              </a:rPr>
              <a:t> </a:t>
            </a:r>
            <a:r>
              <a:rPr sz="1800" b="1" i="1" spc="-170" dirty="0">
                <a:solidFill>
                  <a:srgbClr val="4471C4"/>
                </a:solidFill>
                <a:latin typeface="Arial-BoldItalicMT"/>
                <a:cs typeface="Arial-BoldItalicMT"/>
              </a:rPr>
              <a:t>complicaciones</a:t>
            </a:r>
            <a:r>
              <a:rPr sz="1800" b="1" i="1" spc="-60" dirty="0">
                <a:solidFill>
                  <a:srgbClr val="4471C4"/>
                </a:solidFill>
                <a:latin typeface="Arial-BoldItalicMT"/>
                <a:cs typeface="Arial-BoldItalicMT"/>
              </a:rPr>
              <a:t> </a:t>
            </a:r>
            <a:r>
              <a:rPr sz="1800" b="1" i="1" spc="-125" dirty="0">
                <a:solidFill>
                  <a:srgbClr val="4471C4"/>
                </a:solidFill>
                <a:latin typeface="Arial-BoldItalicMT"/>
                <a:cs typeface="Arial-BoldItalicMT"/>
              </a:rPr>
              <a:t>post-</a:t>
            </a:r>
            <a:r>
              <a:rPr sz="1800" b="1" i="1" spc="-25" dirty="0">
                <a:solidFill>
                  <a:srgbClr val="4471C4"/>
                </a:solidFill>
                <a:latin typeface="Arial-BoldItalicMT"/>
                <a:cs typeface="Arial-BoldItalicMT"/>
              </a:rPr>
              <a:t>TH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58101" y="5842000"/>
            <a:ext cx="455803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latin typeface="Times New Roman"/>
                <a:cs typeface="Times New Roman"/>
              </a:rPr>
              <a:t>Artru</a:t>
            </a:r>
            <a:r>
              <a:rPr sz="950" spc="5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F,</a:t>
            </a:r>
            <a:r>
              <a:rPr sz="950" spc="60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Louvet</a:t>
            </a:r>
            <a:r>
              <a:rPr sz="950" spc="-10" dirty="0">
                <a:latin typeface="Times New Roman"/>
                <a:cs typeface="Times New Roman"/>
              </a:rPr>
              <a:t> </a:t>
            </a:r>
            <a:r>
              <a:rPr sz="950" spc="-35" dirty="0">
                <a:latin typeface="Times New Roman"/>
                <a:cs typeface="Times New Roman"/>
              </a:rPr>
              <a:t>A,</a:t>
            </a:r>
            <a:r>
              <a:rPr sz="950" spc="-30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Ruiz</a:t>
            </a:r>
            <a:r>
              <a:rPr sz="950" spc="30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I,</a:t>
            </a:r>
            <a:r>
              <a:rPr sz="950" spc="50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et</a:t>
            </a:r>
            <a:r>
              <a:rPr sz="950" spc="80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al.</a:t>
            </a:r>
            <a:r>
              <a:rPr sz="950" spc="-30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Liver</a:t>
            </a:r>
            <a:r>
              <a:rPr sz="950" spc="80" dirty="0">
                <a:latin typeface="Times New Roman"/>
                <a:cs typeface="Times New Roman"/>
              </a:rPr>
              <a:t> </a:t>
            </a:r>
            <a:r>
              <a:rPr sz="950" spc="60" dirty="0">
                <a:latin typeface="Times New Roman"/>
                <a:cs typeface="Times New Roman"/>
              </a:rPr>
              <a:t>transplantation</a:t>
            </a:r>
            <a:r>
              <a:rPr sz="950" spc="5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in </a:t>
            </a:r>
            <a:r>
              <a:rPr sz="950" spc="65" dirty="0">
                <a:latin typeface="Times New Roman"/>
                <a:cs typeface="Times New Roman"/>
              </a:rPr>
              <a:t>the</a:t>
            </a:r>
            <a:r>
              <a:rPr sz="950" spc="90" dirty="0">
                <a:latin typeface="Times New Roman"/>
                <a:cs typeface="Times New Roman"/>
              </a:rPr>
              <a:t> </a:t>
            </a:r>
            <a:r>
              <a:rPr sz="950" spc="65" dirty="0">
                <a:latin typeface="Times New Roman"/>
                <a:cs typeface="Times New Roman"/>
              </a:rPr>
              <a:t>most</a:t>
            </a:r>
            <a:r>
              <a:rPr sz="950" spc="-10" dirty="0">
                <a:latin typeface="Times New Roman"/>
                <a:cs typeface="Times New Roman"/>
              </a:rPr>
              <a:t> </a:t>
            </a:r>
            <a:r>
              <a:rPr sz="950" spc="45" dirty="0">
                <a:latin typeface="Times New Roman"/>
                <a:cs typeface="Times New Roman"/>
              </a:rPr>
              <a:t>severely</a:t>
            </a:r>
            <a:r>
              <a:rPr sz="950" spc="70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ill</a:t>
            </a:r>
            <a:r>
              <a:rPr sz="950" spc="70" dirty="0">
                <a:latin typeface="Times New Roman"/>
                <a:cs typeface="Times New Roman"/>
              </a:rPr>
              <a:t> </a:t>
            </a:r>
            <a:r>
              <a:rPr sz="950" spc="-10" dirty="0">
                <a:latin typeface="Times New Roman"/>
                <a:cs typeface="Times New Roman"/>
              </a:rPr>
              <a:t>cirrhotic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58101" y="5995034"/>
            <a:ext cx="435038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0" dirty="0">
                <a:latin typeface="Times New Roman"/>
                <a:cs typeface="Times New Roman"/>
              </a:rPr>
              <a:t>patients:</a:t>
            </a:r>
            <a:r>
              <a:rPr sz="950" spc="105" dirty="0">
                <a:latin typeface="Times New Roman"/>
                <a:cs typeface="Times New Roman"/>
              </a:rPr>
              <a:t> </a:t>
            </a:r>
            <a:r>
              <a:rPr sz="950" spc="-90" dirty="0">
                <a:latin typeface="Times New Roman"/>
                <a:cs typeface="Times New Roman"/>
              </a:rPr>
              <a:t>A</a:t>
            </a:r>
            <a:r>
              <a:rPr sz="950" spc="45" dirty="0">
                <a:latin typeface="Times New Roman"/>
                <a:cs typeface="Times New Roman"/>
              </a:rPr>
              <a:t> </a:t>
            </a:r>
            <a:r>
              <a:rPr sz="950" spc="50" dirty="0">
                <a:latin typeface="Times New Roman"/>
                <a:cs typeface="Times New Roman"/>
              </a:rPr>
              <a:t>multicenter</a:t>
            </a:r>
            <a:r>
              <a:rPr sz="950" spc="110" dirty="0">
                <a:latin typeface="Times New Roman"/>
                <a:cs typeface="Times New Roman"/>
              </a:rPr>
              <a:t> </a:t>
            </a:r>
            <a:r>
              <a:rPr sz="950" spc="55" dirty="0">
                <a:latin typeface="Times New Roman"/>
                <a:cs typeface="Times New Roman"/>
              </a:rPr>
              <a:t>study</a:t>
            </a:r>
            <a:r>
              <a:rPr sz="950" dirty="0">
                <a:latin typeface="Times New Roman"/>
                <a:cs typeface="Times New Roman"/>
              </a:rPr>
              <a:t> in</a:t>
            </a:r>
            <a:r>
              <a:rPr sz="950" spc="35" dirty="0">
                <a:latin typeface="Times New Roman"/>
                <a:cs typeface="Times New Roman"/>
              </a:rPr>
              <a:t> </a:t>
            </a:r>
            <a:r>
              <a:rPr sz="950" spc="50" dirty="0">
                <a:latin typeface="Times New Roman"/>
                <a:cs typeface="Times New Roman"/>
              </a:rPr>
              <a:t>acute-</a:t>
            </a:r>
            <a:r>
              <a:rPr sz="950" dirty="0">
                <a:latin typeface="Times New Roman"/>
                <a:cs typeface="Times New Roman"/>
              </a:rPr>
              <a:t>on-</a:t>
            </a:r>
            <a:r>
              <a:rPr sz="950" spc="45" dirty="0">
                <a:latin typeface="Times New Roman"/>
                <a:cs typeface="Times New Roman"/>
              </a:rPr>
              <a:t>chronic</a:t>
            </a:r>
            <a:r>
              <a:rPr sz="950" spc="80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liver</a:t>
            </a:r>
            <a:r>
              <a:rPr sz="950" spc="110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failure</a:t>
            </a:r>
            <a:r>
              <a:rPr sz="950" spc="114" dirty="0">
                <a:latin typeface="Times New Roman"/>
                <a:cs typeface="Times New Roman"/>
              </a:rPr>
              <a:t> </a:t>
            </a:r>
            <a:r>
              <a:rPr sz="950" spc="55" dirty="0">
                <a:latin typeface="Times New Roman"/>
                <a:cs typeface="Times New Roman"/>
              </a:rPr>
              <a:t>grade</a:t>
            </a:r>
            <a:r>
              <a:rPr sz="950" spc="20" dirty="0">
                <a:latin typeface="Times New Roman"/>
                <a:cs typeface="Times New Roman"/>
              </a:rPr>
              <a:t> </a:t>
            </a:r>
            <a:r>
              <a:rPr sz="950" dirty="0">
                <a:latin typeface="Times New Roman"/>
                <a:cs typeface="Times New Roman"/>
              </a:rPr>
              <a:t>3.</a:t>
            </a:r>
            <a:r>
              <a:rPr sz="950" spc="50" dirty="0">
                <a:latin typeface="Times New Roman"/>
                <a:cs typeface="Times New Roman"/>
              </a:rPr>
              <a:t> </a:t>
            </a:r>
            <a:r>
              <a:rPr sz="950" i="1" spc="-140" dirty="0">
                <a:latin typeface="Times New Roman"/>
                <a:cs typeface="Times New Roman"/>
              </a:rPr>
              <a:t>J</a:t>
            </a:r>
            <a:r>
              <a:rPr sz="950" i="1" spc="60" dirty="0">
                <a:latin typeface="Times New Roman"/>
                <a:cs typeface="Times New Roman"/>
              </a:rPr>
              <a:t> </a:t>
            </a:r>
            <a:r>
              <a:rPr sz="950" i="1" spc="-10" dirty="0">
                <a:latin typeface="Times New Roman"/>
                <a:cs typeface="Times New Roman"/>
              </a:rPr>
              <a:t>Hepatol</a:t>
            </a:r>
            <a:r>
              <a:rPr sz="950" spc="-10" dirty="0">
                <a:latin typeface="Times New Roman"/>
                <a:cs typeface="Times New Roman"/>
              </a:rPr>
              <a:t>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58101" y="6147752"/>
            <a:ext cx="1167765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55" dirty="0">
                <a:latin typeface="Times New Roman"/>
                <a:cs typeface="Times New Roman"/>
              </a:rPr>
              <a:t>2017;67(4):708-</a:t>
            </a:r>
            <a:r>
              <a:rPr sz="950" spc="-20" dirty="0">
                <a:latin typeface="Times New Roman"/>
                <a:cs typeface="Times New Roman"/>
              </a:rPr>
              <a:t>715.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9140" y="1803082"/>
            <a:ext cx="73209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b="0" spc="-105" dirty="0">
                <a:solidFill>
                  <a:srgbClr val="000000"/>
                </a:solidFill>
                <a:latin typeface="Arial"/>
                <a:cs typeface="Arial"/>
              </a:rPr>
              <a:t>N=100.594</a:t>
            </a:r>
            <a:r>
              <a:rPr sz="18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85" dirty="0">
                <a:solidFill>
                  <a:srgbClr val="000000"/>
                </a:solidFill>
                <a:latin typeface="Arial"/>
                <a:cs typeface="Arial"/>
              </a:rPr>
              <a:t>pacientes</a:t>
            </a:r>
            <a:r>
              <a:rPr sz="18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90" dirty="0">
                <a:solidFill>
                  <a:srgbClr val="000000"/>
                </a:solidFill>
                <a:latin typeface="Arial"/>
                <a:cs typeface="Arial"/>
              </a:rPr>
              <a:t>en</a:t>
            </a:r>
            <a:r>
              <a:rPr sz="18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200" dirty="0">
                <a:solidFill>
                  <a:srgbClr val="000000"/>
                </a:solidFill>
                <a:latin typeface="Arial"/>
                <a:cs typeface="Arial"/>
              </a:rPr>
              <a:t>LE;</a:t>
            </a:r>
            <a:r>
              <a:rPr sz="18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80" dirty="0">
                <a:solidFill>
                  <a:srgbClr val="000000"/>
                </a:solidFill>
                <a:latin typeface="Arial"/>
                <a:cs typeface="Arial"/>
              </a:rPr>
              <a:t>N=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90" dirty="0">
                <a:solidFill>
                  <a:srgbClr val="000000"/>
                </a:solidFill>
                <a:latin typeface="Arial"/>
                <a:cs typeface="Arial"/>
              </a:rPr>
              <a:t>50.552</a:t>
            </a:r>
            <a:r>
              <a:rPr sz="1800" b="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200" dirty="0">
                <a:solidFill>
                  <a:srgbClr val="000000"/>
                </a:solidFill>
                <a:latin typeface="Arial"/>
                <a:cs typeface="Arial"/>
              </a:rPr>
              <a:t>TH</a:t>
            </a:r>
            <a:r>
              <a:rPr sz="1800"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35" dirty="0">
                <a:solidFill>
                  <a:srgbClr val="000000"/>
                </a:solidFill>
                <a:latin typeface="Arial"/>
                <a:cs typeface="Arial"/>
              </a:rPr>
              <a:t>entre</a:t>
            </a:r>
            <a:r>
              <a:rPr sz="1800"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0" dirty="0">
                <a:solidFill>
                  <a:srgbClr val="000000"/>
                </a:solidFill>
                <a:latin typeface="Arial"/>
                <a:cs typeface="Arial"/>
              </a:rPr>
              <a:t>2005-</a:t>
            </a:r>
            <a:r>
              <a:rPr sz="1800" b="0" spc="-90" dirty="0">
                <a:solidFill>
                  <a:srgbClr val="000000"/>
                </a:solidFill>
                <a:latin typeface="Arial"/>
                <a:cs typeface="Arial"/>
              </a:rPr>
              <a:t>2016,</a:t>
            </a:r>
            <a:r>
              <a:rPr sz="1800" b="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105" dirty="0">
                <a:solidFill>
                  <a:srgbClr val="000000"/>
                </a:solidFill>
                <a:latin typeface="Arial"/>
                <a:cs typeface="Arial"/>
              </a:rPr>
              <a:t>N=6.381</a:t>
            </a:r>
            <a:r>
              <a:rPr sz="18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spc="-229" dirty="0">
                <a:solidFill>
                  <a:srgbClr val="000000"/>
                </a:solidFill>
                <a:latin typeface="Arial"/>
                <a:cs typeface="Arial"/>
              </a:rPr>
              <a:t>ACLF-</a:t>
            </a:r>
            <a:r>
              <a:rPr sz="1800" b="0" spc="-5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" y="2175192"/>
            <a:ext cx="10891520" cy="1109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800" spc="-175" dirty="0">
                <a:latin typeface="Arial"/>
                <a:cs typeface="Arial"/>
              </a:rPr>
              <a:t>Base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de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datos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UNOS,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retrospectivo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2100" spc="-270" dirty="0">
                <a:latin typeface="Wingdings"/>
                <a:cs typeface="Wingdings"/>
              </a:rPr>
              <a:t>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000" i="1" spc="-135" dirty="0">
                <a:latin typeface="Arial"/>
                <a:cs typeface="Arial"/>
              </a:rPr>
              <a:t>Pacientes</a:t>
            </a:r>
            <a:r>
              <a:rPr sz="2000" i="1" spc="-105" dirty="0">
                <a:latin typeface="Arial"/>
                <a:cs typeface="Arial"/>
              </a:rPr>
              <a:t> </a:t>
            </a:r>
            <a:r>
              <a:rPr sz="2000" i="1" spc="-120" dirty="0">
                <a:latin typeface="Arial"/>
                <a:cs typeface="Arial"/>
              </a:rPr>
              <a:t>con</a:t>
            </a:r>
            <a:r>
              <a:rPr sz="2000" i="1" spc="-135" dirty="0">
                <a:latin typeface="Arial"/>
                <a:cs typeface="Arial"/>
              </a:rPr>
              <a:t> </a:t>
            </a:r>
            <a:r>
              <a:rPr sz="2000" i="1" spc="-254" dirty="0">
                <a:latin typeface="Arial"/>
                <a:cs typeface="Arial"/>
              </a:rPr>
              <a:t>ACLF-</a:t>
            </a:r>
            <a:r>
              <a:rPr sz="2000" i="1" spc="-95" dirty="0">
                <a:latin typeface="Arial"/>
                <a:cs typeface="Arial"/>
              </a:rPr>
              <a:t>3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spc="-95" dirty="0">
                <a:latin typeface="Arial"/>
                <a:cs typeface="Arial"/>
              </a:rPr>
              <a:t>tenían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spc="-135" dirty="0">
                <a:latin typeface="Arial"/>
                <a:cs typeface="Arial"/>
              </a:rPr>
              <a:t>más</a:t>
            </a:r>
            <a:r>
              <a:rPr sz="2000" i="1" spc="-100" dirty="0">
                <a:latin typeface="Arial"/>
                <a:cs typeface="Arial"/>
              </a:rPr>
              <a:t> </a:t>
            </a:r>
            <a:r>
              <a:rPr sz="2000" i="1" spc="-65" dirty="0">
                <a:latin typeface="Arial"/>
                <a:cs typeface="Arial"/>
              </a:rPr>
              <a:t>probabilidad</a:t>
            </a:r>
            <a:r>
              <a:rPr sz="2000" i="1" spc="-135" dirty="0">
                <a:latin typeface="Arial"/>
                <a:cs typeface="Arial"/>
              </a:rPr>
              <a:t> </a:t>
            </a:r>
            <a:r>
              <a:rPr sz="2000" i="1" spc="-114" dirty="0">
                <a:latin typeface="Arial"/>
                <a:cs typeface="Arial"/>
              </a:rPr>
              <a:t>de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spc="-30" dirty="0">
                <a:latin typeface="Arial"/>
                <a:cs typeface="Arial"/>
              </a:rPr>
              <a:t>morir</a:t>
            </a:r>
            <a:r>
              <a:rPr sz="2000" i="1" spc="-85" dirty="0">
                <a:latin typeface="Arial"/>
                <a:cs typeface="Arial"/>
              </a:rPr>
              <a:t> </a:t>
            </a:r>
            <a:r>
              <a:rPr sz="2000" i="1" spc="-80" dirty="0">
                <a:latin typeface="Arial"/>
                <a:cs typeface="Arial"/>
              </a:rPr>
              <a:t>o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spc="-70" dirty="0">
                <a:latin typeface="Arial"/>
                <a:cs typeface="Arial"/>
              </a:rPr>
              <a:t>salir</a:t>
            </a:r>
            <a:r>
              <a:rPr sz="2000" i="1" spc="-85" dirty="0">
                <a:latin typeface="Arial"/>
                <a:cs typeface="Arial"/>
              </a:rPr>
              <a:t> </a:t>
            </a:r>
            <a:r>
              <a:rPr sz="2000" i="1" spc="-114" dirty="0">
                <a:latin typeface="Arial"/>
                <a:cs typeface="Arial"/>
              </a:rPr>
              <a:t>de</a:t>
            </a:r>
            <a:r>
              <a:rPr sz="2000" i="1" spc="-135" dirty="0">
                <a:latin typeface="Arial"/>
                <a:cs typeface="Arial"/>
              </a:rPr>
              <a:t> </a:t>
            </a:r>
            <a:r>
              <a:rPr sz="2000" i="1" spc="-220" dirty="0">
                <a:latin typeface="Arial"/>
                <a:cs typeface="Arial"/>
              </a:rPr>
              <a:t>LE,</a:t>
            </a:r>
            <a:r>
              <a:rPr sz="2000" i="1" spc="-125" dirty="0">
                <a:latin typeface="Arial"/>
                <a:cs typeface="Arial"/>
              </a:rPr>
              <a:t> </a:t>
            </a:r>
            <a:r>
              <a:rPr sz="2000" i="1" spc="-95" dirty="0">
                <a:latin typeface="Arial"/>
                <a:cs typeface="Arial"/>
              </a:rPr>
              <a:t>independientemente</a:t>
            </a:r>
            <a:r>
              <a:rPr sz="2000" i="1" spc="-140" dirty="0">
                <a:latin typeface="Arial"/>
                <a:cs typeface="Arial"/>
              </a:rPr>
              <a:t> </a:t>
            </a:r>
            <a:r>
              <a:rPr sz="2000" i="1" spc="-70" dirty="0">
                <a:latin typeface="Arial"/>
                <a:cs typeface="Arial"/>
              </a:rPr>
              <a:t>del</a:t>
            </a:r>
            <a:r>
              <a:rPr sz="2000" i="1" spc="-80" dirty="0">
                <a:latin typeface="Arial"/>
                <a:cs typeface="Arial"/>
              </a:rPr>
              <a:t> </a:t>
            </a:r>
            <a:r>
              <a:rPr sz="2000" i="1" spc="-190" dirty="0">
                <a:latin typeface="Arial"/>
                <a:cs typeface="Arial"/>
              </a:rPr>
              <a:t>MELD-</a:t>
            </a:r>
            <a:r>
              <a:rPr sz="2000" i="1" spc="-25" dirty="0">
                <a:latin typeface="Arial"/>
                <a:cs typeface="Arial"/>
              </a:rPr>
              <a:t>Na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2840" y="6191567"/>
            <a:ext cx="108712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95" dirty="0">
                <a:latin typeface="Arial"/>
                <a:cs typeface="Arial"/>
              </a:rPr>
              <a:t>Sundaram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40" dirty="0">
                <a:latin typeface="Arial"/>
                <a:cs typeface="Arial"/>
              </a:rPr>
              <a:t>V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77425" y="6134100"/>
            <a:ext cx="2105025" cy="6477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80"/>
              </a:spcBef>
            </a:pPr>
            <a:r>
              <a:rPr sz="1400" spc="-55" dirty="0">
                <a:latin typeface="Arial"/>
                <a:cs typeface="Arial"/>
              </a:rPr>
              <a:t>al.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i="1" spc="-65" dirty="0">
                <a:latin typeface="Arial"/>
                <a:cs typeface="Arial"/>
              </a:rPr>
              <a:t>Gastroenterology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2019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814639" y="1188157"/>
            <a:ext cx="701040" cy="354330"/>
            <a:chOff x="7814639" y="1188157"/>
            <a:chExt cx="701040" cy="354330"/>
          </a:xfrm>
        </p:grpSpPr>
        <p:sp>
          <p:nvSpPr>
            <p:cNvPr id="7" name="object 7"/>
            <p:cNvSpPr/>
            <p:nvPr/>
          </p:nvSpPr>
          <p:spPr>
            <a:xfrm>
              <a:off x="7814639" y="1260811"/>
              <a:ext cx="461645" cy="281305"/>
            </a:xfrm>
            <a:custGeom>
              <a:avLst/>
              <a:gdLst/>
              <a:ahLst/>
              <a:cxnLst/>
              <a:rect l="l" t="t" r="r" b="b"/>
              <a:pathLst>
                <a:path w="461645" h="281305">
                  <a:moveTo>
                    <a:pt x="206456" y="0"/>
                  </a:moveTo>
                  <a:lnTo>
                    <a:pt x="0" y="236976"/>
                  </a:lnTo>
                  <a:lnTo>
                    <a:pt x="110467" y="281086"/>
                  </a:lnTo>
                  <a:lnTo>
                    <a:pt x="333280" y="281086"/>
                  </a:lnTo>
                  <a:lnTo>
                    <a:pt x="337024" y="276761"/>
                  </a:lnTo>
                  <a:lnTo>
                    <a:pt x="256243" y="276761"/>
                  </a:lnTo>
                  <a:lnTo>
                    <a:pt x="100594" y="214489"/>
                  </a:lnTo>
                  <a:lnTo>
                    <a:pt x="266439" y="24217"/>
                  </a:lnTo>
                  <a:lnTo>
                    <a:pt x="206456" y="0"/>
                  </a:lnTo>
                  <a:close/>
                </a:path>
                <a:path w="461645" h="281305">
                  <a:moveTo>
                    <a:pt x="401527" y="108968"/>
                  </a:moveTo>
                  <a:lnTo>
                    <a:pt x="256243" y="276761"/>
                  </a:lnTo>
                  <a:lnTo>
                    <a:pt x="337024" y="276761"/>
                  </a:lnTo>
                  <a:lnTo>
                    <a:pt x="461340" y="133186"/>
                  </a:lnTo>
                  <a:lnTo>
                    <a:pt x="401527" y="108968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5030" y="1188157"/>
              <a:ext cx="222938" cy="1029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3627" y="1195945"/>
              <a:ext cx="431944" cy="94267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834037" y="637831"/>
            <a:ext cx="870585" cy="151130"/>
            <a:chOff x="1834037" y="637831"/>
            <a:chExt cx="870585" cy="151130"/>
          </a:xfrm>
        </p:grpSpPr>
        <p:sp>
          <p:nvSpPr>
            <p:cNvPr id="11" name="object 11"/>
            <p:cNvSpPr/>
            <p:nvPr/>
          </p:nvSpPr>
          <p:spPr>
            <a:xfrm>
              <a:off x="1834032" y="637831"/>
              <a:ext cx="636270" cy="151130"/>
            </a:xfrm>
            <a:custGeom>
              <a:avLst/>
              <a:gdLst/>
              <a:ahLst/>
              <a:cxnLst/>
              <a:rect l="l" t="t" r="r" b="b"/>
              <a:pathLst>
                <a:path w="636269" h="151129">
                  <a:moveTo>
                    <a:pt x="121094" y="0"/>
                  </a:moveTo>
                  <a:lnTo>
                    <a:pt x="0" y="0"/>
                  </a:lnTo>
                  <a:lnTo>
                    <a:pt x="0" y="24638"/>
                  </a:lnTo>
                  <a:lnTo>
                    <a:pt x="0" y="59537"/>
                  </a:lnTo>
                  <a:lnTo>
                    <a:pt x="0" y="83134"/>
                  </a:lnTo>
                  <a:lnTo>
                    <a:pt x="0" y="147802"/>
                  </a:lnTo>
                  <a:lnTo>
                    <a:pt x="43332" y="147802"/>
                  </a:lnTo>
                  <a:lnTo>
                    <a:pt x="43332" y="83134"/>
                  </a:lnTo>
                  <a:lnTo>
                    <a:pt x="117259" y="83134"/>
                  </a:lnTo>
                  <a:lnTo>
                    <a:pt x="117259" y="59537"/>
                  </a:lnTo>
                  <a:lnTo>
                    <a:pt x="43332" y="59537"/>
                  </a:lnTo>
                  <a:lnTo>
                    <a:pt x="43332" y="24638"/>
                  </a:lnTo>
                  <a:lnTo>
                    <a:pt x="121094" y="24638"/>
                  </a:lnTo>
                  <a:lnTo>
                    <a:pt x="121094" y="0"/>
                  </a:lnTo>
                  <a:close/>
                </a:path>
                <a:path w="636269" h="151129">
                  <a:moveTo>
                    <a:pt x="260019" y="147294"/>
                  </a:moveTo>
                  <a:lnTo>
                    <a:pt x="256197" y="141236"/>
                  </a:lnTo>
                  <a:lnTo>
                    <a:pt x="254927" y="136055"/>
                  </a:lnTo>
                  <a:lnTo>
                    <a:pt x="254927" y="130860"/>
                  </a:lnTo>
                  <a:lnTo>
                    <a:pt x="254927" y="91948"/>
                  </a:lnTo>
                  <a:lnTo>
                    <a:pt x="254927" y="67729"/>
                  </a:lnTo>
                  <a:lnTo>
                    <a:pt x="252552" y="53936"/>
                  </a:lnTo>
                  <a:lnTo>
                    <a:pt x="251815" y="53022"/>
                  </a:lnTo>
                  <a:lnTo>
                    <a:pt x="243611" y="42976"/>
                  </a:lnTo>
                  <a:lnTo>
                    <a:pt x="225348" y="35750"/>
                  </a:lnTo>
                  <a:lnTo>
                    <a:pt x="195008" y="33134"/>
                  </a:lnTo>
                  <a:lnTo>
                    <a:pt x="172605" y="34886"/>
                  </a:lnTo>
                  <a:lnTo>
                    <a:pt x="154393" y="40703"/>
                  </a:lnTo>
                  <a:lnTo>
                    <a:pt x="142138" y="51371"/>
                  </a:lnTo>
                  <a:lnTo>
                    <a:pt x="137668" y="67729"/>
                  </a:lnTo>
                  <a:lnTo>
                    <a:pt x="137668" y="70319"/>
                  </a:lnTo>
                  <a:lnTo>
                    <a:pt x="175895" y="70319"/>
                  </a:lnTo>
                  <a:lnTo>
                    <a:pt x="175895" y="58204"/>
                  </a:lnTo>
                  <a:lnTo>
                    <a:pt x="182270" y="53022"/>
                  </a:lnTo>
                  <a:lnTo>
                    <a:pt x="209029" y="53022"/>
                  </a:lnTo>
                  <a:lnTo>
                    <a:pt x="214134" y="58204"/>
                  </a:lnTo>
                  <a:lnTo>
                    <a:pt x="214134" y="73787"/>
                  </a:lnTo>
                  <a:lnTo>
                    <a:pt x="214134" y="91948"/>
                  </a:lnTo>
                  <a:lnTo>
                    <a:pt x="214134" y="113563"/>
                  </a:lnTo>
                  <a:lnTo>
                    <a:pt x="211759" y="121373"/>
                  </a:lnTo>
                  <a:lnTo>
                    <a:pt x="205689" y="126758"/>
                  </a:lnTo>
                  <a:lnTo>
                    <a:pt x="197459" y="129857"/>
                  </a:lnTo>
                  <a:lnTo>
                    <a:pt x="188645" y="130860"/>
                  </a:lnTo>
                  <a:lnTo>
                    <a:pt x="177165" y="130860"/>
                  </a:lnTo>
                  <a:lnTo>
                    <a:pt x="173342" y="123952"/>
                  </a:lnTo>
                  <a:lnTo>
                    <a:pt x="173342" y="115290"/>
                  </a:lnTo>
                  <a:lnTo>
                    <a:pt x="201383" y="96266"/>
                  </a:lnTo>
                  <a:lnTo>
                    <a:pt x="209029" y="94538"/>
                  </a:lnTo>
                  <a:lnTo>
                    <a:pt x="214134" y="91948"/>
                  </a:lnTo>
                  <a:lnTo>
                    <a:pt x="214134" y="73787"/>
                  </a:lnTo>
                  <a:lnTo>
                    <a:pt x="210299" y="77241"/>
                  </a:lnTo>
                  <a:lnTo>
                    <a:pt x="197561" y="79832"/>
                  </a:lnTo>
                  <a:lnTo>
                    <a:pt x="155689" y="88836"/>
                  </a:lnTo>
                  <a:lnTo>
                    <a:pt x="132562" y="118757"/>
                  </a:lnTo>
                  <a:lnTo>
                    <a:pt x="134620" y="129959"/>
                  </a:lnTo>
                  <a:lnTo>
                    <a:pt x="141325" y="140271"/>
                  </a:lnTo>
                  <a:lnTo>
                    <a:pt x="153530" y="147828"/>
                  </a:lnTo>
                  <a:lnTo>
                    <a:pt x="172072" y="150761"/>
                  </a:lnTo>
                  <a:lnTo>
                    <a:pt x="185813" y="150037"/>
                  </a:lnTo>
                  <a:lnTo>
                    <a:pt x="196926" y="147624"/>
                  </a:lnTo>
                  <a:lnTo>
                    <a:pt x="206121" y="143090"/>
                  </a:lnTo>
                  <a:lnTo>
                    <a:pt x="214134" y="136055"/>
                  </a:lnTo>
                  <a:lnTo>
                    <a:pt x="215404" y="139509"/>
                  </a:lnTo>
                  <a:lnTo>
                    <a:pt x="216674" y="143840"/>
                  </a:lnTo>
                  <a:lnTo>
                    <a:pt x="219240" y="147294"/>
                  </a:lnTo>
                  <a:lnTo>
                    <a:pt x="260019" y="147294"/>
                  </a:lnTo>
                  <a:close/>
                </a:path>
                <a:path w="636269" h="151129">
                  <a:moveTo>
                    <a:pt x="402780" y="76377"/>
                  </a:moveTo>
                  <a:lnTo>
                    <a:pt x="399173" y="58674"/>
                  </a:lnTo>
                  <a:lnTo>
                    <a:pt x="388277" y="45021"/>
                  </a:lnTo>
                  <a:lnTo>
                    <a:pt x="369976" y="36245"/>
                  </a:lnTo>
                  <a:lnTo>
                    <a:pt x="344157" y="33134"/>
                  </a:lnTo>
                  <a:lnTo>
                    <a:pt x="317665" y="35877"/>
                  </a:lnTo>
                  <a:lnTo>
                    <a:pt x="296672" y="45351"/>
                  </a:lnTo>
                  <a:lnTo>
                    <a:pt x="282841" y="63423"/>
                  </a:lnTo>
                  <a:lnTo>
                    <a:pt x="277863" y="91948"/>
                  </a:lnTo>
                  <a:lnTo>
                    <a:pt x="281711" y="120103"/>
                  </a:lnTo>
                  <a:lnTo>
                    <a:pt x="293319" y="138214"/>
                  </a:lnTo>
                  <a:lnTo>
                    <a:pt x="312826" y="147891"/>
                  </a:lnTo>
                  <a:lnTo>
                    <a:pt x="340334" y="150761"/>
                  </a:lnTo>
                  <a:lnTo>
                    <a:pt x="368909" y="147726"/>
                  </a:lnTo>
                  <a:lnTo>
                    <a:pt x="388277" y="138861"/>
                  </a:lnTo>
                  <a:lnTo>
                    <a:pt x="399288" y="124485"/>
                  </a:lnTo>
                  <a:lnTo>
                    <a:pt x="402780" y="104914"/>
                  </a:lnTo>
                  <a:lnTo>
                    <a:pt x="363270" y="104914"/>
                  </a:lnTo>
                  <a:lnTo>
                    <a:pt x="362051" y="116636"/>
                  </a:lnTo>
                  <a:lnTo>
                    <a:pt x="358330" y="124701"/>
                  </a:lnTo>
                  <a:lnTo>
                    <a:pt x="351980" y="129362"/>
                  </a:lnTo>
                  <a:lnTo>
                    <a:pt x="342874" y="130860"/>
                  </a:lnTo>
                  <a:lnTo>
                    <a:pt x="331228" y="128676"/>
                  </a:lnTo>
                  <a:lnTo>
                    <a:pt x="324231" y="121780"/>
                  </a:lnTo>
                  <a:lnTo>
                    <a:pt x="320827" y="109702"/>
                  </a:lnTo>
                  <a:lnTo>
                    <a:pt x="319925" y="91948"/>
                  </a:lnTo>
                  <a:lnTo>
                    <a:pt x="320840" y="75412"/>
                  </a:lnTo>
                  <a:lnTo>
                    <a:pt x="324396" y="63512"/>
                  </a:lnTo>
                  <a:lnTo>
                    <a:pt x="331762" y="56311"/>
                  </a:lnTo>
                  <a:lnTo>
                    <a:pt x="344157" y="53886"/>
                  </a:lnTo>
                  <a:lnTo>
                    <a:pt x="353593" y="55943"/>
                  </a:lnTo>
                  <a:lnTo>
                    <a:pt x="359448" y="61239"/>
                  </a:lnTo>
                  <a:lnTo>
                    <a:pt x="362432" y="68478"/>
                  </a:lnTo>
                  <a:lnTo>
                    <a:pt x="363270" y="76377"/>
                  </a:lnTo>
                  <a:lnTo>
                    <a:pt x="402780" y="76377"/>
                  </a:lnTo>
                  <a:close/>
                </a:path>
                <a:path w="636269" h="151129">
                  <a:moveTo>
                    <a:pt x="499656" y="36588"/>
                  </a:moveTo>
                  <a:lnTo>
                    <a:pt x="474167" y="36588"/>
                  </a:lnTo>
                  <a:lnTo>
                    <a:pt x="474167" y="4584"/>
                  </a:lnTo>
                  <a:lnTo>
                    <a:pt x="432104" y="4584"/>
                  </a:lnTo>
                  <a:lnTo>
                    <a:pt x="432104" y="36588"/>
                  </a:lnTo>
                  <a:lnTo>
                    <a:pt x="411695" y="36588"/>
                  </a:lnTo>
                  <a:lnTo>
                    <a:pt x="411695" y="55613"/>
                  </a:lnTo>
                  <a:lnTo>
                    <a:pt x="432104" y="55613"/>
                  </a:lnTo>
                  <a:lnTo>
                    <a:pt x="432104" y="119621"/>
                  </a:lnTo>
                  <a:lnTo>
                    <a:pt x="433616" y="133705"/>
                  </a:lnTo>
                  <a:lnTo>
                    <a:pt x="439432" y="142760"/>
                  </a:lnTo>
                  <a:lnTo>
                    <a:pt x="451459" y="147599"/>
                  </a:lnTo>
                  <a:lnTo>
                    <a:pt x="471614" y="149034"/>
                  </a:lnTo>
                  <a:lnTo>
                    <a:pt x="478866" y="148882"/>
                  </a:lnTo>
                  <a:lnTo>
                    <a:pt x="499656" y="147294"/>
                  </a:lnTo>
                  <a:lnTo>
                    <a:pt x="499656" y="127406"/>
                  </a:lnTo>
                  <a:lnTo>
                    <a:pt x="495820" y="127406"/>
                  </a:lnTo>
                  <a:lnTo>
                    <a:pt x="493280" y="128270"/>
                  </a:lnTo>
                  <a:lnTo>
                    <a:pt x="477989" y="128270"/>
                  </a:lnTo>
                  <a:lnTo>
                    <a:pt x="474167" y="124815"/>
                  </a:lnTo>
                  <a:lnTo>
                    <a:pt x="474167" y="55613"/>
                  </a:lnTo>
                  <a:lnTo>
                    <a:pt x="499656" y="55613"/>
                  </a:lnTo>
                  <a:lnTo>
                    <a:pt x="499656" y="36588"/>
                  </a:lnTo>
                  <a:close/>
                </a:path>
                <a:path w="636269" h="151129">
                  <a:moveTo>
                    <a:pt x="636041" y="91948"/>
                  </a:moveTo>
                  <a:lnTo>
                    <a:pt x="633056" y="66332"/>
                  </a:lnTo>
                  <a:lnTo>
                    <a:pt x="625525" y="53022"/>
                  </a:lnTo>
                  <a:lnTo>
                    <a:pt x="622655" y="47942"/>
                  </a:lnTo>
                  <a:lnTo>
                    <a:pt x="602703" y="36855"/>
                  </a:lnTo>
                  <a:lnTo>
                    <a:pt x="593979" y="35839"/>
                  </a:lnTo>
                  <a:lnTo>
                    <a:pt x="593979" y="91948"/>
                  </a:lnTo>
                  <a:lnTo>
                    <a:pt x="592899" y="109702"/>
                  </a:lnTo>
                  <a:lnTo>
                    <a:pt x="589191" y="121780"/>
                  </a:lnTo>
                  <a:lnTo>
                    <a:pt x="582142" y="128676"/>
                  </a:lnTo>
                  <a:lnTo>
                    <a:pt x="571030" y="130860"/>
                  </a:lnTo>
                  <a:lnTo>
                    <a:pt x="559041" y="127939"/>
                  </a:lnTo>
                  <a:lnTo>
                    <a:pt x="552551" y="119837"/>
                  </a:lnTo>
                  <a:lnTo>
                    <a:pt x="549884" y="107505"/>
                  </a:lnTo>
                  <a:lnTo>
                    <a:pt x="549363" y="91948"/>
                  </a:lnTo>
                  <a:lnTo>
                    <a:pt x="549884" y="76377"/>
                  </a:lnTo>
                  <a:lnTo>
                    <a:pt x="552551" y="64046"/>
                  </a:lnTo>
                  <a:lnTo>
                    <a:pt x="559041" y="55943"/>
                  </a:lnTo>
                  <a:lnTo>
                    <a:pt x="571030" y="53022"/>
                  </a:lnTo>
                  <a:lnTo>
                    <a:pt x="582142" y="55206"/>
                  </a:lnTo>
                  <a:lnTo>
                    <a:pt x="589191" y="62103"/>
                  </a:lnTo>
                  <a:lnTo>
                    <a:pt x="592899" y="74180"/>
                  </a:lnTo>
                  <a:lnTo>
                    <a:pt x="593979" y="91948"/>
                  </a:lnTo>
                  <a:lnTo>
                    <a:pt x="593979" y="35839"/>
                  </a:lnTo>
                  <a:lnTo>
                    <a:pt x="541172" y="36969"/>
                  </a:lnTo>
                  <a:lnTo>
                    <a:pt x="510616" y="66700"/>
                  </a:lnTo>
                  <a:lnTo>
                    <a:pt x="507301" y="91948"/>
                  </a:lnTo>
                  <a:lnTo>
                    <a:pt x="510260" y="117551"/>
                  </a:lnTo>
                  <a:lnTo>
                    <a:pt x="520522" y="135940"/>
                  </a:lnTo>
                  <a:lnTo>
                    <a:pt x="540105" y="147040"/>
                  </a:lnTo>
                  <a:lnTo>
                    <a:pt x="571030" y="150761"/>
                  </a:lnTo>
                  <a:lnTo>
                    <a:pt x="601624" y="146926"/>
                  </a:lnTo>
                  <a:lnTo>
                    <a:pt x="621703" y="135623"/>
                  </a:lnTo>
                  <a:lnTo>
                    <a:pt x="624535" y="130860"/>
                  </a:lnTo>
                  <a:lnTo>
                    <a:pt x="632701" y="117182"/>
                  </a:lnTo>
                  <a:lnTo>
                    <a:pt x="636041" y="91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1751" y="670963"/>
              <a:ext cx="212862" cy="117621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2801486" y="636364"/>
            <a:ext cx="1305560" cy="152400"/>
            <a:chOff x="2801486" y="636364"/>
            <a:chExt cx="1305560" cy="152400"/>
          </a:xfrm>
        </p:grpSpPr>
        <p:sp>
          <p:nvSpPr>
            <p:cNvPr id="14" name="object 14"/>
            <p:cNvSpPr/>
            <p:nvPr/>
          </p:nvSpPr>
          <p:spPr>
            <a:xfrm>
              <a:off x="2801480" y="636371"/>
              <a:ext cx="777875" cy="152400"/>
            </a:xfrm>
            <a:custGeom>
              <a:avLst/>
              <a:gdLst/>
              <a:ahLst/>
              <a:cxnLst/>
              <a:rect l="l" t="t" r="r" b="b"/>
              <a:pathLst>
                <a:path w="777875" h="152400">
                  <a:moveTo>
                    <a:pt x="169519" y="148755"/>
                  </a:moveTo>
                  <a:lnTo>
                    <a:pt x="157378" y="117614"/>
                  </a:lnTo>
                  <a:lnTo>
                    <a:pt x="147929" y="93408"/>
                  </a:lnTo>
                  <a:lnTo>
                    <a:pt x="121945" y="26809"/>
                  </a:lnTo>
                  <a:lnTo>
                    <a:pt x="112166" y="1727"/>
                  </a:lnTo>
                  <a:lnTo>
                    <a:pt x="105791" y="1727"/>
                  </a:lnTo>
                  <a:lnTo>
                    <a:pt x="105791" y="93408"/>
                  </a:lnTo>
                  <a:lnTo>
                    <a:pt x="63715" y="93408"/>
                  </a:lnTo>
                  <a:lnTo>
                    <a:pt x="84112" y="26809"/>
                  </a:lnTo>
                  <a:lnTo>
                    <a:pt x="85382" y="26809"/>
                  </a:lnTo>
                  <a:lnTo>
                    <a:pt x="105791" y="93408"/>
                  </a:lnTo>
                  <a:lnTo>
                    <a:pt x="105791" y="1727"/>
                  </a:lnTo>
                  <a:lnTo>
                    <a:pt x="57353" y="1727"/>
                  </a:lnTo>
                  <a:lnTo>
                    <a:pt x="0" y="148755"/>
                  </a:lnTo>
                  <a:lnTo>
                    <a:pt x="45885" y="148755"/>
                  </a:lnTo>
                  <a:lnTo>
                    <a:pt x="56070" y="117614"/>
                  </a:lnTo>
                  <a:lnTo>
                    <a:pt x="113436" y="117614"/>
                  </a:lnTo>
                  <a:lnTo>
                    <a:pt x="123634" y="148755"/>
                  </a:lnTo>
                  <a:lnTo>
                    <a:pt x="169519" y="148755"/>
                  </a:lnTo>
                  <a:close/>
                </a:path>
                <a:path w="777875" h="152400">
                  <a:moveTo>
                    <a:pt x="295719" y="116751"/>
                  </a:moveTo>
                  <a:lnTo>
                    <a:pt x="260019" y="84747"/>
                  </a:lnTo>
                  <a:lnTo>
                    <a:pt x="234530" y="79565"/>
                  </a:lnTo>
                  <a:lnTo>
                    <a:pt x="220510" y="76111"/>
                  </a:lnTo>
                  <a:lnTo>
                    <a:pt x="216687" y="71780"/>
                  </a:lnTo>
                  <a:lnTo>
                    <a:pt x="216687" y="58801"/>
                  </a:lnTo>
                  <a:lnTo>
                    <a:pt x="225602" y="54483"/>
                  </a:lnTo>
                  <a:lnTo>
                    <a:pt x="249821" y="54483"/>
                  </a:lnTo>
                  <a:lnTo>
                    <a:pt x="254914" y="59664"/>
                  </a:lnTo>
                  <a:lnTo>
                    <a:pt x="254914" y="70916"/>
                  </a:lnTo>
                  <a:lnTo>
                    <a:pt x="293154" y="70916"/>
                  </a:lnTo>
                  <a:lnTo>
                    <a:pt x="293154" y="66598"/>
                  </a:lnTo>
                  <a:lnTo>
                    <a:pt x="289585" y="53200"/>
                  </a:lnTo>
                  <a:lnTo>
                    <a:pt x="278968" y="43129"/>
                  </a:lnTo>
                  <a:lnTo>
                    <a:pt x="261429" y="36804"/>
                  </a:lnTo>
                  <a:lnTo>
                    <a:pt x="237070" y="34594"/>
                  </a:lnTo>
                  <a:lnTo>
                    <a:pt x="209232" y="37312"/>
                  </a:lnTo>
                  <a:lnTo>
                    <a:pt x="190233" y="44653"/>
                  </a:lnTo>
                  <a:lnTo>
                    <a:pt x="179349" y="55397"/>
                  </a:lnTo>
                  <a:lnTo>
                    <a:pt x="175882" y="68326"/>
                  </a:lnTo>
                  <a:lnTo>
                    <a:pt x="178231" y="78905"/>
                  </a:lnTo>
                  <a:lnTo>
                    <a:pt x="185127" y="87452"/>
                  </a:lnTo>
                  <a:lnTo>
                    <a:pt x="196329" y="94234"/>
                  </a:lnTo>
                  <a:lnTo>
                    <a:pt x="211582" y="99466"/>
                  </a:lnTo>
                  <a:lnTo>
                    <a:pt x="240906" y="106375"/>
                  </a:lnTo>
                  <a:lnTo>
                    <a:pt x="256197" y="111569"/>
                  </a:lnTo>
                  <a:lnTo>
                    <a:pt x="256197" y="128003"/>
                  </a:lnTo>
                  <a:lnTo>
                    <a:pt x="247269" y="132321"/>
                  </a:lnTo>
                  <a:lnTo>
                    <a:pt x="234530" y="132321"/>
                  </a:lnTo>
                  <a:lnTo>
                    <a:pt x="225234" y="131216"/>
                  </a:lnTo>
                  <a:lnTo>
                    <a:pt x="218440" y="128003"/>
                  </a:lnTo>
                  <a:lnTo>
                    <a:pt x="214274" y="122834"/>
                  </a:lnTo>
                  <a:lnTo>
                    <a:pt x="212864" y="115887"/>
                  </a:lnTo>
                  <a:lnTo>
                    <a:pt x="212864" y="112433"/>
                  </a:lnTo>
                  <a:lnTo>
                    <a:pt x="174612" y="112433"/>
                  </a:lnTo>
                  <a:lnTo>
                    <a:pt x="174612" y="116751"/>
                  </a:lnTo>
                  <a:lnTo>
                    <a:pt x="177546" y="131051"/>
                  </a:lnTo>
                  <a:lnTo>
                    <a:pt x="187515" y="142278"/>
                  </a:lnTo>
                  <a:lnTo>
                    <a:pt x="206336" y="149593"/>
                  </a:lnTo>
                  <a:lnTo>
                    <a:pt x="235800" y="152222"/>
                  </a:lnTo>
                  <a:lnTo>
                    <a:pt x="259676" y="149961"/>
                  </a:lnTo>
                  <a:lnTo>
                    <a:pt x="278663" y="143243"/>
                  </a:lnTo>
                  <a:lnTo>
                    <a:pt x="291198" y="132156"/>
                  </a:lnTo>
                  <a:lnTo>
                    <a:pt x="295719" y="116751"/>
                  </a:lnTo>
                  <a:close/>
                </a:path>
                <a:path w="777875" h="152400">
                  <a:moveTo>
                    <a:pt x="429552" y="116751"/>
                  </a:moveTo>
                  <a:lnTo>
                    <a:pt x="392569" y="84747"/>
                  </a:lnTo>
                  <a:lnTo>
                    <a:pt x="368363" y="79565"/>
                  </a:lnTo>
                  <a:lnTo>
                    <a:pt x="354342" y="76111"/>
                  </a:lnTo>
                  <a:lnTo>
                    <a:pt x="349237" y="71780"/>
                  </a:lnTo>
                  <a:lnTo>
                    <a:pt x="349237" y="58801"/>
                  </a:lnTo>
                  <a:lnTo>
                    <a:pt x="358165" y="54483"/>
                  </a:lnTo>
                  <a:lnTo>
                    <a:pt x="383654" y="54483"/>
                  </a:lnTo>
                  <a:lnTo>
                    <a:pt x="387477" y="59664"/>
                  </a:lnTo>
                  <a:lnTo>
                    <a:pt x="387477" y="70916"/>
                  </a:lnTo>
                  <a:lnTo>
                    <a:pt x="425729" y="70916"/>
                  </a:lnTo>
                  <a:lnTo>
                    <a:pt x="425729" y="66598"/>
                  </a:lnTo>
                  <a:lnTo>
                    <a:pt x="422338" y="53200"/>
                  </a:lnTo>
                  <a:lnTo>
                    <a:pt x="412026" y="43129"/>
                  </a:lnTo>
                  <a:lnTo>
                    <a:pt x="394538" y="36804"/>
                  </a:lnTo>
                  <a:lnTo>
                    <a:pt x="369633" y="34594"/>
                  </a:lnTo>
                  <a:lnTo>
                    <a:pt x="341998" y="37312"/>
                  </a:lnTo>
                  <a:lnTo>
                    <a:pt x="323430" y="44653"/>
                  </a:lnTo>
                  <a:lnTo>
                    <a:pt x="313004" y="55397"/>
                  </a:lnTo>
                  <a:lnTo>
                    <a:pt x="309740" y="68326"/>
                  </a:lnTo>
                  <a:lnTo>
                    <a:pt x="311886" y="78905"/>
                  </a:lnTo>
                  <a:lnTo>
                    <a:pt x="318338" y="87452"/>
                  </a:lnTo>
                  <a:lnTo>
                    <a:pt x="329095" y="94234"/>
                  </a:lnTo>
                  <a:lnTo>
                    <a:pt x="344144" y="99466"/>
                  </a:lnTo>
                  <a:lnTo>
                    <a:pt x="373456" y="106375"/>
                  </a:lnTo>
                  <a:lnTo>
                    <a:pt x="382371" y="108966"/>
                  </a:lnTo>
                  <a:lnTo>
                    <a:pt x="388747" y="111569"/>
                  </a:lnTo>
                  <a:lnTo>
                    <a:pt x="388747" y="128003"/>
                  </a:lnTo>
                  <a:lnTo>
                    <a:pt x="381101" y="132321"/>
                  </a:lnTo>
                  <a:lnTo>
                    <a:pt x="368363" y="132321"/>
                  </a:lnTo>
                  <a:lnTo>
                    <a:pt x="358317" y="131216"/>
                  </a:lnTo>
                  <a:lnTo>
                    <a:pt x="351155" y="128003"/>
                  </a:lnTo>
                  <a:lnTo>
                    <a:pt x="346849" y="122834"/>
                  </a:lnTo>
                  <a:lnTo>
                    <a:pt x="345414" y="115887"/>
                  </a:lnTo>
                  <a:lnTo>
                    <a:pt x="345414" y="112433"/>
                  </a:lnTo>
                  <a:lnTo>
                    <a:pt x="308457" y="112433"/>
                  </a:lnTo>
                  <a:lnTo>
                    <a:pt x="308457" y="116751"/>
                  </a:lnTo>
                  <a:lnTo>
                    <a:pt x="311188" y="131051"/>
                  </a:lnTo>
                  <a:lnTo>
                    <a:pt x="320725" y="142278"/>
                  </a:lnTo>
                  <a:lnTo>
                    <a:pt x="339102" y="149593"/>
                  </a:lnTo>
                  <a:lnTo>
                    <a:pt x="368363" y="152222"/>
                  </a:lnTo>
                  <a:lnTo>
                    <a:pt x="392976" y="149961"/>
                  </a:lnTo>
                  <a:lnTo>
                    <a:pt x="412343" y="143243"/>
                  </a:lnTo>
                  <a:lnTo>
                    <a:pt x="425005" y="132156"/>
                  </a:lnTo>
                  <a:lnTo>
                    <a:pt x="429552" y="116751"/>
                  </a:lnTo>
                  <a:close/>
                </a:path>
                <a:path w="777875" h="152400">
                  <a:moveTo>
                    <a:pt x="572300" y="93408"/>
                  </a:moveTo>
                  <a:lnTo>
                    <a:pt x="569315" y="67792"/>
                  </a:lnTo>
                  <a:lnTo>
                    <a:pt x="561784" y="54483"/>
                  </a:lnTo>
                  <a:lnTo>
                    <a:pt x="558914" y="49403"/>
                  </a:lnTo>
                  <a:lnTo>
                    <a:pt x="538962" y="38315"/>
                  </a:lnTo>
                  <a:lnTo>
                    <a:pt x="530250" y="37299"/>
                  </a:lnTo>
                  <a:lnTo>
                    <a:pt x="530250" y="93408"/>
                  </a:lnTo>
                  <a:lnTo>
                    <a:pt x="529170" y="111163"/>
                  </a:lnTo>
                  <a:lnTo>
                    <a:pt x="525462" y="123240"/>
                  </a:lnTo>
                  <a:lnTo>
                    <a:pt x="518414" y="130136"/>
                  </a:lnTo>
                  <a:lnTo>
                    <a:pt x="507301" y="132321"/>
                  </a:lnTo>
                  <a:lnTo>
                    <a:pt x="495109" y="129400"/>
                  </a:lnTo>
                  <a:lnTo>
                    <a:pt x="488175" y="121297"/>
                  </a:lnTo>
                  <a:lnTo>
                    <a:pt x="485063" y="108966"/>
                  </a:lnTo>
                  <a:lnTo>
                    <a:pt x="484352" y="93408"/>
                  </a:lnTo>
                  <a:lnTo>
                    <a:pt x="485063" y="77838"/>
                  </a:lnTo>
                  <a:lnTo>
                    <a:pt x="488175" y="65506"/>
                  </a:lnTo>
                  <a:lnTo>
                    <a:pt x="495109" y="57404"/>
                  </a:lnTo>
                  <a:lnTo>
                    <a:pt x="507301" y="54483"/>
                  </a:lnTo>
                  <a:lnTo>
                    <a:pt x="518414" y="56667"/>
                  </a:lnTo>
                  <a:lnTo>
                    <a:pt x="525462" y="63563"/>
                  </a:lnTo>
                  <a:lnTo>
                    <a:pt x="529170" y="75641"/>
                  </a:lnTo>
                  <a:lnTo>
                    <a:pt x="530250" y="93408"/>
                  </a:lnTo>
                  <a:lnTo>
                    <a:pt x="530250" y="37299"/>
                  </a:lnTo>
                  <a:lnTo>
                    <a:pt x="476707" y="38430"/>
                  </a:lnTo>
                  <a:lnTo>
                    <a:pt x="445643" y="68160"/>
                  </a:lnTo>
                  <a:lnTo>
                    <a:pt x="442290" y="93408"/>
                  </a:lnTo>
                  <a:lnTo>
                    <a:pt x="445274" y="119011"/>
                  </a:lnTo>
                  <a:lnTo>
                    <a:pt x="455676" y="137401"/>
                  </a:lnTo>
                  <a:lnTo>
                    <a:pt x="475627" y="148501"/>
                  </a:lnTo>
                  <a:lnTo>
                    <a:pt x="507301" y="152222"/>
                  </a:lnTo>
                  <a:lnTo>
                    <a:pt x="537895" y="148386"/>
                  </a:lnTo>
                  <a:lnTo>
                    <a:pt x="557961" y="137083"/>
                  </a:lnTo>
                  <a:lnTo>
                    <a:pt x="560806" y="132321"/>
                  </a:lnTo>
                  <a:lnTo>
                    <a:pt x="568960" y="118643"/>
                  </a:lnTo>
                  <a:lnTo>
                    <a:pt x="572300" y="93408"/>
                  </a:lnTo>
                  <a:close/>
                </a:path>
                <a:path w="777875" h="152400">
                  <a:moveTo>
                    <a:pt x="713765" y="77838"/>
                  </a:moveTo>
                  <a:lnTo>
                    <a:pt x="709980" y="60134"/>
                  </a:lnTo>
                  <a:lnTo>
                    <a:pt x="698792" y="46482"/>
                  </a:lnTo>
                  <a:lnTo>
                    <a:pt x="680440" y="37706"/>
                  </a:lnTo>
                  <a:lnTo>
                    <a:pt x="655154" y="34594"/>
                  </a:lnTo>
                  <a:lnTo>
                    <a:pt x="628129" y="37338"/>
                  </a:lnTo>
                  <a:lnTo>
                    <a:pt x="607199" y="46812"/>
                  </a:lnTo>
                  <a:lnTo>
                    <a:pt x="593674" y="64884"/>
                  </a:lnTo>
                  <a:lnTo>
                    <a:pt x="588873" y="93408"/>
                  </a:lnTo>
                  <a:lnTo>
                    <a:pt x="592709" y="121564"/>
                  </a:lnTo>
                  <a:lnTo>
                    <a:pt x="604329" y="139674"/>
                  </a:lnTo>
                  <a:lnTo>
                    <a:pt x="623824" y="149352"/>
                  </a:lnTo>
                  <a:lnTo>
                    <a:pt x="651332" y="152222"/>
                  </a:lnTo>
                  <a:lnTo>
                    <a:pt x="679894" y="149186"/>
                  </a:lnTo>
                  <a:lnTo>
                    <a:pt x="699262" y="140322"/>
                  </a:lnTo>
                  <a:lnTo>
                    <a:pt x="710272" y="125945"/>
                  </a:lnTo>
                  <a:lnTo>
                    <a:pt x="713765" y="106375"/>
                  </a:lnTo>
                  <a:lnTo>
                    <a:pt x="672998" y="106375"/>
                  </a:lnTo>
                  <a:lnTo>
                    <a:pt x="671779" y="118097"/>
                  </a:lnTo>
                  <a:lnTo>
                    <a:pt x="668058" y="126161"/>
                  </a:lnTo>
                  <a:lnTo>
                    <a:pt x="661708" y="130822"/>
                  </a:lnTo>
                  <a:lnTo>
                    <a:pt x="652602" y="132321"/>
                  </a:lnTo>
                  <a:lnTo>
                    <a:pt x="641159" y="130136"/>
                  </a:lnTo>
                  <a:lnTo>
                    <a:pt x="634606" y="123240"/>
                  </a:lnTo>
                  <a:lnTo>
                    <a:pt x="631634" y="111163"/>
                  </a:lnTo>
                  <a:lnTo>
                    <a:pt x="630936" y="93408"/>
                  </a:lnTo>
                  <a:lnTo>
                    <a:pt x="631659" y="76873"/>
                  </a:lnTo>
                  <a:lnTo>
                    <a:pt x="634758" y="64973"/>
                  </a:lnTo>
                  <a:lnTo>
                    <a:pt x="641692" y="57772"/>
                  </a:lnTo>
                  <a:lnTo>
                    <a:pt x="653884" y="55346"/>
                  </a:lnTo>
                  <a:lnTo>
                    <a:pt x="663854" y="57404"/>
                  </a:lnTo>
                  <a:lnTo>
                    <a:pt x="669645" y="62699"/>
                  </a:lnTo>
                  <a:lnTo>
                    <a:pt x="672338" y="69938"/>
                  </a:lnTo>
                  <a:lnTo>
                    <a:pt x="672998" y="77838"/>
                  </a:lnTo>
                  <a:lnTo>
                    <a:pt x="713765" y="77838"/>
                  </a:lnTo>
                  <a:close/>
                </a:path>
                <a:path w="777875" h="152400">
                  <a:moveTo>
                    <a:pt x="777481" y="38049"/>
                  </a:moveTo>
                  <a:lnTo>
                    <a:pt x="735507" y="38049"/>
                  </a:lnTo>
                  <a:lnTo>
                    <a:pt x="735507" y="148755"/>
                  </a:lnTo>
                  <a:lnTo>
                    <a:pt x="777481" y="148755"/>
                  </a:lnTo>
                  <a:lnTo>
                    <a:pt x="777481" y="38049"/>
                  </a:lnTo>
                  <a:close/>
                </a:path>
                <a:path w="777875" h="152400">
                  <a:moveTo>
                    <a:pt x="777481" y="0"/>
                  </a:moveTo>
                  <a:lnTo>
                    <a:pt x="735507" y="0"/>
                  </a:lnTo>
                  <a:lnTo>
                    <a:pt x="735507" y="24218"/>
                  </a:lnTo>
                  <a:lnTo>
                    <a:pt x="777481" y="24218"/>
                  </a:lnTo>
                  <a:lnTo>
                    <a:pt x="7774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03268" y="638092"/>
              <a:ext cx="503481" cy="150492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4213796" y="636371"/>
            <a:ext cx="509905" cy="150495"/>
          </a:xfrm>
          <a:custGeom>
            <a:avLst/>
            <a:gdLst/>
            <a:ahLst/>
            <a:cxnLst/>
            <a:rect l="l" t="t" r="r" b="b"/>
            <a:pathLst>
              <a:path w="509904" h="150495">
                <a:moveTo>
                  <a:pt x="210362" y="38049"/>
                </a:moveTo>
                <a:lnTo>
                  <a:pt x="170776" y="38049"/>
                </a:lnTo>
                <a:lnTo>
                  <a:pt x="150380" y="116751"/>
                </a:lnTo>
                <a:lnTo>
                  <a:pt x="137477" y="70053"/>
                </a:lnTo>
                <a:lnTo>
                  <a:pt x="128625" y="38049"/>
                </a:lnTo>
                <a:lnTo>
                  <a:pt x="82753" y="38049"/>
                </a:lnTo>
                <a:lnTo>
                  <a:pt x="62357" y="116751"/>
                </a:lnTo>
                <a:lnTo>
                  <a:pt x="61175" y="116751"/>
                </a:lnTo>
                <a:lnTo>
                  <a:pt x="41973" y="38049"/>
                </a:lnTo>
                <a:lnTo>
                  <a:pt x="0" y="38049"/>
                </a:lnTo>
                <a:lnTo>
                  <a:pt x="35687" y="148755"/>
                </a:lnTo>
                <a:lnTo>
                  <a:pt x="84112" y="148755"/>
                </a:lnTo>
                <a:lnTo>
                  <a:pt x="92405" y="116751"/>
                </a:lnTo>
                <a:lnTo>
                  <a:pt x="104495" y="70053"/>
                </a:lnTo>
                <a:lnTo>
                  <a:pt x="105689" y="70053"/>
                </a:lnTo>
                <a:lnTo>
                  <a:pt x="127444" y="148755"/>
                </a:lnTo>
                <a:lnTo>
                  <a:pt x="174510" y="148755"/>
                </a:lnTo>
                <a:lnTo>
                  <a:pt x="184873" y="116751"/>
                </a:lnTo>
                <a:lnTo>
                  <a:pt x="210362" y="38049"/>
                </a:lnTo>
                <a:close/>
              </a:path>
              <a:path w="509904" h="150495">
                <a:moveTo>
                  <a:pt x="267627" y="38049"/>
                </a:moveTo>
                <a:lnTo>
                  <a:pt x="225653" y="38049"/>
                </a:lnTo>
                <a:lnTo>
                  <a:pt x="225653" y="148755"/>
                </a:lnTo>
                <a:lnTo>
                  <a:pt x="267627" y="148755"/>
                </a:lnTo>
                <a:lnTo>
                  <a:pt x="267627" y="38049"/>
                </a:lnTo>
                <a:close/>
              </a:path>
              <a:path w="509904" h="150495">
                <a:moveTo>
                  <a:pt x="267627" y="0"/>
                </a:moveTo>
                <a:lnTo>
                  <a:pt x="225653" y="0"/>
                </a:lnTo>
                <a:lnTo>
                  <a:pt x="225653" y="24218"/>
                </a:lnTo>
                <a:lnTo>
                  <a:pt x="267627" y="24218"/>
                </a:lnTo>
                <a:lnTo>
                  <a:pt x="267627" y="0"/>
                </a:lnTo>
                <a:close/>
              </a:path>
              <a:path w="509904" h="150495">
                <a:moveTo>
                  <a:pt x="373494" y="38049"/>
                </a:moveTo>
                <a:lnTo>
                  <a:pt x="348005" y="38049"/>
                </a:lnTo>
                <a:lnTo>
                  <a:pt x="348005" y="6045"/>
                </a:lnTo>
                <a:lnTo>
                  <a:pt x="305854" y="6045"/>
                </a:lnTo>
                <a:lnTo>
                  <a:pt x="305854" y="38049"/>
                </a:lnTo>
                <a:lnTo>
                  <a:pt x="285470" y="38049"/>
                </a:lnTo>
                <a:lnTo>
                  <a:pt x="285470" y="57073"/>
                </a:lnTo>
                <a:lnTo>
                  <a:pt x="305854" y="57073"/>
                </a:lnTo>
                <a:lnTo>
                  <a:pt x="305854" y="121081"/>
                </a:lnTo>
                <a:lnTo>
                  <a:pt x="307390" y="135166"/>
                </a:lnTo>
                <a:lnTo>
                  <a:pt x="313232" y="144221"/>
                </a:lnTo>
                <a:lnTo>
                  <a:pt x="325285" y="149059"/>
                </a:lnTo>
                <a:lnTo>
                  <a:pt x="345452" y="150495"/>
                </a:lnTo>
                <a:lnTo>
                  <a:pt x="352704" y="150342"/>
                </a:lnTo>
                <a:lnTo>
                  <a:pt x="373494" y="148755"/>
                </a:lnTo>
                <a:lnTo>
                  <a:pt x="373494" y="128866"/>
                </a:lnTo>
                <a:lnTo>
                  <a:pt x="369582" y="128866"/>
                </a:lnTo>
                <a:lnTo>
                  <a:pt x="367030" y="129730"/>
                </a:lnTo>
                <a:lnTo>
                  <a:pt x="351739" y="129730"/>
                </a:lnTo>
                <a:lnTo>
                  <a:pt x="348005" y="126276"/>
                </a:lnTo>
                <a:lnTo>
                  <a:pt x="348005" y="57073"/>
                </a:lnTo>
                <a:lnTo>
                  <a:pt x="373494" y="57073"/>
                </a:lnTo>
                <a:lnTo>
                  <a:pt x="373494" y="38049"/>
                </a:lnTo>
                <a:close/>
              </a:path>
              <a:path w="509904" h="150495">
                <a:moveTo>
                  <a:pt x="509765" y="66598"/>
                </a:moveTo>
                <a:lnTo>
                  <a:pt x="507885" y="57073"/>
                </a:lnTo>
                <a:lnTo>
                  <a:pt x="506984" y="52476"/>
                </a:lnTo>
                <a:lnTo>
                  <a:pt x="504418" y="49301"/>
                </a:lnTo>
                <a:lnTo>
                  <a:pt x="498932" y="42481"/>
                </a:lnTo>
                <a:lnTo>
                  <a:pt x="486105" y="36550"/>
                </a:lnTo>
                <a:lnTo>
                  <a:pt x="468985" y="34594"/>
                </a:lnTo>
                <a:lnTo>
                  <a:pt x="456349" y="35560"/>
                </a:lnTo>
                <a:lnTo>
                  <a:pt x="445287" y="38379"/>
                </a:lnTo>
                <a:lnTo>
                  <a:pt x="435864" y="42989"/>
                </a:lnTo>
                <a:lnTo>
                  <a:pt x="428205" y="49301"/>
                </a:lnTo>
                <a:lnTo>
                  <a:pt x="428205" y="1727"/>
                </a:lnTo>
                <a:lnTo>
                  <a:pt x="386232" y="1727"/>
                </a:lnTo>
                <a:lnTo>
                  <a:pt x="386232" y="148755"/>
                </a:lnTo>
                <a:lnTo>
                  <a:pt x="428205" y="148755"/>
                </a:lnTo>
                <a:lnTo>
                  <a:pt x="428205" y="75247"/>
                </a:lnTo>
                <a:lnTo>
                  <a:pt x="429615" y="67297"/>
                </a:lnTo>
                <a:lnTo>
                  <a:pt x="433793" y="61620"/>
                </a:lnTo>
                <a:lnTo>
                  <a:pt x="440601" y="58216"/>
                </a:lnTo>
                <a:lnTo>
                  <a:pt x="449961" y="57073"/>
                </a:lnTo>
                <a:lnTo>
                  <a:pt x="462699" y="57073"/>
                </a:lnTo>
                <a:lnTo>
                  <a:pt x="467791" y="61404"/>
                </a:lnTo>
                <a:lnTo>
                  <a:pt x="467791" y="148755"/>
                </a:lnTo>
                <a:lnTo>
                  <a:pt x="509765" y="148755"/>
                </a:lnTo>
                <a:lnTo>
                  <a:pt x="509765" y="66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4835719" y="634636"/>
            <a:ext cx="942340" cy="154305"/>
            <a:chOff x="4835719" y="634636"/>
            <a:chExt cx="942340" cy="15430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5719" y="634636"/>
              <a:ext cx="286829" cy="15394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150586" y="636371"/>
              <a:ext cx="627380" cy="152400"/>
            </a:xfrm>
            <a:custGeom>
              <a:avLst/>
              <a:gdLst/>
              <a:ahLst/>
              <a:cxnLst/>
              <a:rect l="l" t="t" r="r" b="b"/>
              <a:pathLst>
                <a:path w="627379" h="152400">
                  <a:moveTo>
                    <a:pt x="85471" y="35458"/>
                  </a:moveTo>
                  <a:lnTo>
                    <a:pt x="82918" y="35458"/>
                  </a:lnTo>
                  <a:lnTo>
                    <a:pt x="80365" y="34594"/>
                  </a:lnTo>
                  <a:lnTo>
                    <a:pt x="77812" y="34594"/>
                  </a:lnTo>
                  <a:lnTo>
                    <a:pt x="66078" y="35852"/>
                  </a:lnTo>
                  <a:lnTo>
                    <a:pt x="55918" y="39458"/>
                  </a:lnTo>
                  <a:lnTo>
                    <a:pt x="47447" y="45173"/>
                  </a:lnTo>
                  <a:lnTo>
                    <a:pt x="40779" y="52755"/>
                  </a:lnTo>
                  <a:lnTo>
                    <a:pt x="39585" y="52755"/>
                  </a:lnTo>
                  <a:lnTo>
                    <a:pt x="39585" y="38049"/>
                  </a:lnTo>
                  <a:lnTo>
                    <a:pt x="0" y="38049"/>
                  </a:lnTo>
                  <a:lnTo>
                    <a:pt x="0" y="148755"/>
                  </a:lnTo>
                  <a:lnTo>
                    <a:pt x="42138" y="148755"/>
                  </a:lnTo>
                  <a:lnTo>
                    <a:pt x="42138" y="82156"/>
                  </a:lnTo>
                  <a:lnTo>
                    <a:pt x="44932" y="72847"/>
                  </a:lnTo>
                  <a:lnTo>
                    <a:pt x="52133" y="66700"/>
                  </a:lnTo>
                  <a:lnTo>
                    <a:pt x="61988" y="63309"/>
                  </a:lnTo>
                  <a:lnTo>
                    <a:pt x="72720" y="62268"/>
                  </a:lnTo>
                  <a:lnTo>
                    <a:pt x="85471" y="62268"/>
                  </a:lnTo>
                  <a:lnTo>
                    <a:pt x="85471" y="38049"/>
                  </a:lnTo>
                  <a:lnTo>
                    <a:pt x="85471" y="35458"/>
                  </a:lnTo>
                  <a:close/>
                </a:path>
                <a:path w="627379" h="152400">
                  <a:moveTo>
                    <a:pt x="218008" y="38049"/>
                  </a:moveTo>
                  <a:lnTo>
                    <a:pt x="175869" y="38049"/>
                  </a:lnTo>
                  <a:lnTo>
                    <a:pt x="152920" y="117614"/>
                  </a:lnTo>
                  <a:lnTo>
                    <a:pt x="128790" y="38049"/>
                  </a:lnTo>
                  <a:lnTo>
                    <a:pt x="85471" y="38049"/>
                  </a:lnTo>
                  <a:lnTo>
                    <a:pt x="127431" y="148755"/>
                  </a:lnTo>
                  <a:lnTo>
                    <a:pt x="175869" y="148755"/>
                  </a:lnTo>
                  <a:lnTo>
                    <a:pt x="218008" y="38049"/>
                  </a:lnTo>
                  <a:close/>
                </a:path>
                <a:path w="627379" h="152400">
                  <a:moveTo>
                    <a:pt x="274078" y="38049"/>
                  </a:moveTo>
                  <a:lnTo>
                    <a:pt x="231940" y="38049"/>
                  </a:lnTo>
                  <a:lnTo>
                    <a:pt x="231940" y="148755"/>
                  </a:lnTo>
                  <a:lnTo>
                    <a:pt x="274078" y="148755"/>
                  </a:lnTo>
                  <a:lnTo>
                    <a:pt x="274078" y="38049"/>
                  </a:lnTo>
                  <a:close/>
                </a:path>
                <a:path w="627379" h="152400">
                  <a:moveTo>
                    <a:pt x="274078" y="0"/>
                  </a:moveTo>
                  <a:lnTo>
                    <a:pt x="231940" y="0"/>
                  </a:lnTo>
                  <a:lnTo>
                    <a:pt x="231940" y="24218"/>
                  </a:lnTo>
                  <a:lnTo>
                    <a:pt x="274078" y="24218"/>
                  </a:lnTo>
                  <a:lnTo>
                    <a:pt x="274078" y="0"/>
                  </a:lnTo>
                  <a:close/>
                </a:path>
                <a:path w="627379" h="152400">
                  <a:moveTo>
                    <a:pt x="423278" y="38049"/>
                  </a:moveTo>
                  <a:lnTo>
                    <a:pt x="381127" y="38049"/>
                  </a:lnTo>
                  <a:lnTo>
                    <a:pt x="359549" y="117614"/>
                  </a:lnTo>
                  <a:lnTo>
                    <a:pt x="358190" y="117614"/>
                  </a:lnTo>
                  <a:lnTo>
                    <a:pt x="335254" y="38049"/>
                  </a:lnTo>
                  <a:lnTo>
                    <a:pt x="291922" y="38049"/>
                  </a:lnTo>
                  <a:lnTo>
                    <a:pt x="334060" y="148755"/>
                  </a:lnTo>
                  <a:lnTo>
                    <a:pt x="382485" y="148755"/>
                  </a:lnTo>
                  <a:lnTo>
                    <a:pt x="423278" y="38049"/>
                  </a:lnTo>
                  <a:close/>
                </a:path>
                <a:path w="627379" h="152400">
                  <a:moveTo>
                    <a:pt x="558355" y="148755"/>
                  </a:moveTo>
                  <a:lnTo>
                    <a:pt x="554456" y="142697"/>
                  </a:lnTo>
                  <a:lnTo>
                    <a:pt x="553262" y="137515"/>
                  </a:lnTo>
                  <a:lnTo>
                    <a:pt x="553262" y="132321"/>
                  </a:lnTo>
                  <a:lnTo>
                    <a:pt x="553262" y="93408"/>
                  </a:lnTo>
                  <a:lnTo>
                    <a:pt x="553262" y="69189"/>
                  </a:lnTo>
                  <a:lnTo>
                    <a:pt x="551078" y="55397"/>
                  </a:lnTo>
                  <a:lnTo>
                    <a:pt x="550379" y="54483"/>
                  </a:lnTo>
                  <a:lnTo>
                    <a:pt x="542556" y="44437"/>
                  </a:lnTo>
                  <a:lnTo>
                    <a:pt x="524725" y="37211"/>
                  </a:lnTo>
                  <a:lnTo>
                    <a:pt x="494639" y="34594"/>
                  </a:lnTo>
                  <a:lnTo>
                    <a:pt x="472186" y="36347"/>
                  </a:lnTo>
                  <a:lnTo>
                    <a:pt x="453948" y="42164"/>
                  </a:lnTo>
                  <a:lnTo>
                    <a:pt x="441693" y="52832"/>
                  </a:lnTo>
                  <a:lnTo>
                    <a:pt x="437210" y="69189"/>
                  </a:lnTo>
                  <a:lnTo>
                    <a:pt x="437210" y="71780"/>
                  </a:lnTo>
                  <a:lnTo>
                    <a:pt x="474243" y="71780"/>
                  </a:lnTo>
                  <a:lnTo>
                    <a:pt x="474243" y="59664"/>
                  </a:lnTo>
                  <a:lnTo>
                    <a:pt x="481901" y="54483"/>
                  </a:lnTo>
                  <a:lnTo>
                    <a:pt x="508571" y="54483"/>
                  </a:lnTo>
                  <a:lnTo>
                    <a:pt x="513676" y="59664"/>
                  </a:lnTo>
                  <a:lnTo>
                    <a:pt x="513676" y="75247"/>
                  </a:lnTo>
                  <a:lnTo>
                    <a:pt x="513676" y="93408"/>
                  </a:lnTo>
                  <a:lnTo>
                    <a:pt x="513676" y="115023"/>
                  </a:lnTo>
                  <a:lnTo>
                    <a:pt x="511124" y="122834"/>
                  </a:lnTo>
                  <a:lnTo>
                    <a:pt x="504748" y="128219"/>
                  </a:lnTo>
                  <a:lnTo>
                    <a:pt x="496468" y="131318"/>
                  </a:lnTo>
                  <a:lnTo>
                    <a:pt x="488188" y="132321"/>
                  </a:lnTo>
                  <a:lnTo>
                    <a:pt x="476796" y="132321"/>
                  </a:lnTo>
                  <a:lnTo>
                    <a:pt x="471703" y="125412"/>
                  </a:lnTo>
                  <a:lnTo>
                    <a:pt x="471703" y="116751"/>
                  </a:lnTo>
                  <a:lnTo>
                    <a:pt x="500926" y="97726"/>
                  </a:lnTo>
                  <a:lnTo>
                    <a:pt x="507377" y="95999"/>
                  </a:lnTo>
                  <a:lnTo>
                    <a:pt x="513676" y="93408"/>
                  </a:lnTo>
                  <a:lnTo>
                    <a:pt x="513676" y="75247"/>
                  </a:lnTo>
                  <a:lnTo>
                    <a:pt x="509930" y="78701"/>
                  </a:lnTo>
                  <a:lnTo>
                    <a:pt x="497192" y="81292"/>
                  </a:lnTo>
                  <a:lnTo>
                    <a:pt x="454190" y="90297"/>
                  </a:lnTo>
                  <a:lnTo>
                    <a:pt x="432104" y="120218"/>
                  </a:lnTo>
                  <a:lnTo>
                    <a:pt x="434162" y="131419"/>
                  </a:lnTo>
                  <a:lnTo>
                    <a:pt x="440880" y="141732"/>
                  </a:lnTo>
                  <a:lnTo>
                    <a:pt x="453110" y="149288"/>
                  </a:lnTo>
                  <a:lnTo>
                    <a:pt x="471703" y="152222"/>
                  </a:lnTo>
                  <a:lnTo>
                    <a:pt x="484835" y="151498"/>
                  </a:lnTo>
                  <a:lnTo>
                    <a:pt x="495846" y="149085"/>
                  </a:lnTo>
                  <a:lnTo>
                    <a:pt x="504990" y="144551"/>
                  </a:lnTo>
                  <a:lnTo>
                    <a:pt x="512483" y="137515"/>
                  </a:lnTo>
                  <a:lnTo>
                    <a:pt x="513676" y="137515"/>
                  </a:lnTo>
                  <a:lnTo>
                    <a:pt x="515035" y="140970"/>
                  </a:lnTo>
                  <a:lnTo>
                    <a:pt x="516216" y="145300"/>
                  </a:lnTo>
                  <a:lnTo>
                    <a:pt x="518769" y="148755"/>
                  </a:lnTo>
                  <a:lnTo>
                    <a:pt x="558355" y="148755"/>
                  </a:lnTo>
                  <a:close/>
                </a:path>
                <a:path w="627379" h="152400">
                  <a:moveTo>
                    <a:pt x="627176" y="1727"/>
                  </a:moveTo>
                  <a:lnTo>
                    <a:pt x="585038" y="1727"/>
                  </a:lnTo>
                  <a:lnTo>
                    <a:pt x="585038" y="148755"/>
                  </a:lnTo>
                  <a:lnTo>
                    <a:pt x="627176" y="148755"/>
                  </a:lnTo>
                  <a:lnTo>
                    <a:pt x="627176" y="1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92470" y="634636"/>
            <a:ext cx="228206" cy="153948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6223820" y="636364"/>
            <a:ext cx="957580" cy="152400"/>
            <a:chOff x="6223820" y="636364"/>
            <a:chExt cx="957580" cy="15240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3820" y="636364"/>
              <a:ext cx="433473" cy="15222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80233" y="670963"/>
              <a:ext cx="124893" cy="1176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25517" y="642413"/>
              <a:ext cx="355648" cy="146171"/>
            </a:xfrm>
            <a:prstGeom prst="rect">
              <a:avLst/>
            </a:prstGeom>
          </p:spPr>
        </p:pic>
      </p:grpSp>
      <p:sp>
        <p:nvSpPr>
          <p:cNvPr id="25" name="object 25"/>
          <p:cNvSpPr/>
          <p:nvPr/>
        </p:nvSpPr>
        <p:spPr>
          <a:xfrm>
            <a:off x="7280567" y="636371"/>
            <a:ext cx="525145" cy="150495"/>
          </a:xfrm>
          <a:custGeom>
            <a:avLst/>
            <a:gdLst/>
            <a:ahLst/>
            <a:cxnLst/>
            <a:rect l="l" t="t" r="r" b="b"/>
            <a:pathLst>
              <a:path w="525145" h="150495">
                <a:moveTo>
                  <a:pt x="226847" y="1727"/>
                </a:moveTo>
                <a:lnTo>
                  <a:pt x="184708" y="1727"/>
                </a:lnTo>
                <a:lnTo>
                  <a:pt x="160578" y="110705"/>
                </a:lnTo>
                <a:lnTo>
                  <a:pt x="159219" y="110705"/>
                </a:lnTo>
                <a:lnTo>
                  <a:pt x="143027" y="41516"/>
                </a:lnTo>
                <a:lnTo>
                  <a:pt x="133731" y="1727"/>
                </a:lnTo>
                <a:lnTo>
                  <a:pt x="91757" y="1727"/>
                </a:lnTo>
                <a:lnTo>
                  <a:pt x="66268" y="110705"/>
                </a:lnTo>
                <a:lnTo>
                  <a:pt x="41973" y="1727"/>
                </a:lnTo>
                <a:lnTo>
                  <a:pt x="0" y="1727"/>
                </a:lnTo>
                <a:lnTo>
                  <a:pt x="39420" y="148755"/>
                </a:lnTo>
                <a:lnTo>
                  <a:pt x="87845" y="148755"/>
                </a:lnTo>
                <a:lnTo>
                  <a:pt x="96469" y="110705"/>
                </a:lnTo>
                <a:lnTo>
                  <a:pt x="112141" y="41516"/>
                </a:lnTo>
                <a:lnTo>
                  <a:pt x="113334" y="41516"/>
                </a:lnTo>
                <a:lnTo>
                  <a:pt x="137629" y="148755"/>
                </a:lnTo>
                <a:lnTo>
                  <a:pt x="186067" y="148755"/>
                </a:lnTo>
                <a:lnTo>
                  <a:pt x="196621" y="110705"/>
                </a:lnTo>
                <a:lnTo>
                  <a:pt x="226847" y="1727"/>
                </a:lnTo>
                <a:close/>
              </a:path>
              <a:path w="525145" h="150495">
                <a:moveTo>
                  <a:pt x="282917" y="38049"/>
                </a:moveTo>
                <a:lnTo>
                  <a:pt x="240779" y="38049"/>
                </a:lnTo>
                <a:lnTo>
                  <a:pt x="240779" y="148755"/>
                </a:lnTo>
                <a:lnTo>
                  <a:pt x="282917" y="148755"/>
                </a:lnTo>
                <a:lnTo>
                  <a:pt x="282917" y="38049"/>
                </a:lnTo>
                <a:close/>
              </a:path>
              <a:path w="525145" h="150495">
                <a:moveTo>
                  <a:pt x="282917" y="0"/>
                </a:moveTo>
                <a:lnTo>
                  <a:pt x="240779" y="0"/>
                </a:lnTo>
                <a:lnTo>
                  <a:pt x="240779" y="24218"/>
                </a:lnTo>
                <a:lnTo>
                  <a:pt x="282917" y="24218"/>
                </a:lnTo>
                <a:lnTo>
                  <a:pt x="282917" y="0"/>
                </a:lnTo>
                <a:close/>
              </a:path>
              <a:path w="525145" h="150495">
                <a:moveTo>
                  <a:pt x="388785" y="38049"/>
                </a:moveTo>
                <a:lnTo>
                  <a:pt x="363296" y="38049"/>
                </a:lnTo>
                <a:lnTo>
                  <a:pt x="363296" y="6045"/>
                </a:lnTo>
                <a:lnTo>
                  <a:pt x="321157" y="6045"/>
                </a:lnTo>
                <a:lnTo>
                  <a:pt x="321157" y="38049"/>
                </a:lnTo>
                <a:lnTo>
                  <a:pt x="300761" y="38049"/>
                </a:lnTo>
                <a:lnTo>
                  <a:pt x="300761" y="57073"/>
                </a:lnTo>
                <a:lnTo>
                  <a:pt x="321157" y="57073"/>
                </a:lnTo>
                <a:lnTo>
                  <a:pt x="321157" y="121081"/>
                </a:lnTo>
                <a:lnTo>
                  <a:pt x="322681" y="135166"/>
                </a:lnTo>
                <a:lnTo>
                  <a:pt x="328523" y="144221"/>
                </a:lnTo>
                <a:lnTo>
                  <a:pt x="340575" y="149059"/>
                </a:lnTo>
                <a:lnTo>
                  <a:pt x="360743" y="150495"/>
                </a:lnTo>
                <a:lnTo>
                  <a:pt x="367995" y="150342"/>
                </a:lnTo>
                <a:lnTo>
                  <a:pt x="388785" y="148755"/>
                </a:lnTo>
                <a:lnTo>
                  <a:pt x="388785" y="128866"/>
                </a:lnTo>
                <a:lnTo>
                  <a:pt x="384873" y="128866"/>
                </a:lnTo>
                <a:lnTo>
                  <a:pt x="382320" y="129730"/>
                </a:lnTo>
                <a:lnTo>
                  <a:pt x="367030" y="129730"/>
                </a:lnTo>
                <a:lnTo>
                  <a:pt x="363296" y="126276"/>
                </a:lnTo>
                <a:lnTo>
                  <a:pt x="363296" y="57073"/>
                </a:lnTo>
                <a:lnTo>
                  <a:pt x="388785" y="57073"/>
                </a:lnTo>
                <a:lnTo>
                  <a:pt x="388785" y="38049"/>
                </a:lnTo>
                <a:close/>
              </a:path>
              <a:path w="525145" h="150495">
                <a:moveTo>
                  <a:pt x="525056" y="66598"/>
                </a:moveTo>
                <a:lnTo>
                  <a:pt x="523176" y="57073"/>
                </a:lnTo>
                <a:lnTo>
                  <a:pt x="522274" y="52476"/>
                </a:lnTo>
                <a:lnTo>
                  <a:pt x="519722" y="49301"/>
                </a:lnTo>
                <a:lnTo>
                  <a:pt x="514223" y="42481"/>
                </a:lnTo>
                <a:lnTo>
                  <a:pt x="501408" y="36550"/>
                </a:lnTo>
                <a:lnTo>
                  <a:pt x="484276" y="34594"/>
                </a:lnTo>
                <a:lnTo>
                  <a:pt x="471639" y="35560"/>
                </a:lnTo>
                <a:lnTo>
                  <a:pt x="460578" y="38379"/>
                </a:lnTo>
                <a:lnTo>
                  <a:pt x="451154" y="42989"/>
                </a:lnTo>
                <a:lnTo>
                  <a:pt x="443496" y="49301"/>
                </a:lnTo>
                <a:lnTo>
                  <a:pt x="443496" y="1727"/>
                </a:lnTo>
                <a:lnTo>
                  <a:pt x="401523" y="1727"/>
                </a:lnTo>
                <a:lnTo>
                  <a:pt x="401523" y="148755"/>
                </a:lnTo>
                <a:lnTo>
                  <a:pt x="443496" y="148755"/>
                </a:lnTo>
                <a:lnTo>
                  <a:pt x="443496" y="75247"/>
                </a:lnTo>
                <a:lnTo>
                  <a:pt x="444906" y="67297"/>
                </a:lnTo>
                <a:lnTo>
                  <a:pt x="449084" y="61620"/>
                </a:lnTo>
                <a:lnTo>
                  <a:pt x="455904" y="58216"/>
                </a:lnTo>
                <a:lnTo>
                  <a:pt x="465251" y="57073"/>
                </a:lnTo>
                <a:lnTo>
                  <a:pt x="477989" y="57073"/>
                </a:lnTo>
                <a:lnTo>
                  <a:pt x="483095" y="61404"/>
                </a:lnTo>
                <a:lnTo>
                  <a:pt x="483095" y="148755"/>
                </a:lnTo>
                <a:lnTo>
                  <a:pt x="525056" y="148755"/>
                </a:lnTo>
                <a:lnTo>
                  <a:pt x="525056" y="66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7917782" y="634636"/>
            <a:ext cx="791845" cy="154305"/>
            <a:chOff x="7917782" y="634636"/>
            <a:chExt cx="791845" cy="154305"/>
          </a:xfrm>
        </p:grpSpPr>
        <p:sp>
          <p:nvSpPr>
            <p:cNvPr id="27" name="object 27"/>
            <p:cNvSpPr/>
            <p:nvPr/>
          </p:nvSpPr>
          <p:spPr>
            <a:xfrm>
              <a:off x="7917777" y="634644"/>
              <a:ext cx="554990" cy="154305"/>
            </a:xfrm>
            <a:custGeom>
              <a:avLst/>
              <a:gdLst/>
              <a:ahLst/>
              <a:cxnLst/>
              <a:rect l="l" t="t" r="r" b="b"/>
              <a:pathLst>
                <a:path w="554990" h="154304">
                  <a:moveTo>
                    <a:pt x="144094" y="108102"/>
                  </a:moveTo>
                  <a:lnTo>
                    <a:pt x="103314" y="69189"/>
                  </a:lnTo>
                  <a:lnTo>
                    <a:pt x="68821" y="59664"/>
                  </a:lnTo>
                  <a:lnTo>
                    <a:pt x="57924" y="55206"/>
                  </a:lnTo>
                  <a:lnTo>
                    <a:pt x="51333" y="50584"/>
                  </a:lnTo>
                  <a:lnTo>
                    <a:pt x="48094" y="45313"/>
                  </a:lnTo>
                  <a:lnTo>
                    <a:pt x="47244" y="38912"/>
                  </a:lnTo>
                  <a:lnTo>
                    <a:pt x="48336" y="32702"/>
                  </a:lnTo>
                  <a:lnTo>
                    <a:pt x="52171" y="27457"/>
                  </a:lnTo>
                  <a:lnTo>
                    <a:pt x="59563" y="23825"/>
                  </a:lnTo>
                  <a:lnTo>
                    <a:pt x="71361" y="22479"/>
                  </a:lnTo>
                  <a:lnTo>
                    <a:pt x="82194" y="23914"/>
                  </a:lnTo>
                  <a:lnTo>
                    <a:pt x="89763" y="28105"/>
                  </a:lnTo>
                  <a:lnTo>
                    <a:pt x="94208" y="34886"/>
                  </a:lnTo>
                  <a:lnTo>
                    <a:pt x="95669" y="44107"/>
                  </a:lnTo>
                  <a:lnTo>
                    <a:pt x="137642" y="44107"/>
                  </a:lnTo>
                  <a:lnTo>
                    <a:pt x="137642" y="39776"/>
                  </a:lnTo>
                  <a:lnTo>
                    <a:pt x="132638" y="21526"/>
                  </a:lnTo>
                  <a:lnTo>
                    <a:pt x="118694" y="9182"/>
                  </a:lnTo>
                  <a:lnTo>
                    <a:pt x="97345" y="2197"/>
                  </a:lnTo>
                  <a:lnTo>
                    <a:pt x="70180" y="0"/>
                  </a:lnTo>
                  <a:lnTo>
                    <a:pt x="41833" y="2743"/>
                  </a:lnTo>
                  <a:lnTo>
                    <a:pt x="20561" y="10922"/>
                  </a:lnTo>
                  <a:lnTo>
                    <a:pt x="7188" y="24447"/>
                  </a:lnTo>
                  <a:lnTo>
                    <a:pt x="2552" y="43243"/>
                  </a:lnTo>
                  <a:lnTo>
                    <a:pt x="5956" y="59626"/>
                  </a:lnTo>
                  <a:lnTo>
                    <a:pt x="16421" y="71894"/>
                  </a:lnTo>
                  <a:lnTo>
                    <a:pt x="34302" y="81064"/>
                  </a:lnTo>
                  <a:lnTo>
                    <a:pt x="78282" y="93230"/>
                  </a:lnTo>
                  <a:lnTo>
                    <a:pt x="90055" y="98488"/>
                  </a:lnTo>
                  <a:lnTo>
                    <a:pt x="96354" y="104876"/>
                  </a:lnTo>
                  <a:lnTo>
                    <a:pt x="98209" y="113296"/>
                  </a:lnTo>
                  <a:lnTo>
                    <a:pt x="96024" y="121615"/>
                  </a:lnTo>
                  <a:lnTo>
                    <a:pt x="90246" y="127241"/>
                  </a:lnTo>
                  <a:lnTo>
                    <a:pt x="82080" y="130441"/>
                  </a:lnTo>
                  <a:lnTo>
                    <a:pt x="72720" y="131457"/>
                  </a:lnTo>
                  <a:lnTo>
                    <a:pt x="58458" y="129882"/>
                  </a:lnTo>
                  <a:lnTo>
                    <a:pt x="49428" y="125399"/>
                  </a:lnTo>
                  <a:lnTo>
                    <a:pt x="44691" y="118313"/>
                  </a:lnTo>
                  <a:lnTo>
                    <a:pt x="43332" y="108966"/>
                  </a:lnTo>
                  <a:lnTo>
                    <a:pt x="43332" y="104648"/>
                  </a:lnTo>
                  <a:lnTo>
                    <a:pt x="0" y="104648"/>
                  </a:lnTo>
                  <a:lnTo>
                    <a:pt x="0" y="110693"/>
                  </a:lnTo>
                  <a:lnTo>
                    <a:pt x="3771" y="128765"/>
                  </a:lnTo>
                  <a:lnTo>
                    <a:pt x="15798" y="142379"/>
                  </a:lnTo>
                  <a:lnTo>
                    <a:pt x="37134" y="150964"/>
                  </a:lnTo>
                  <a:lnTo>
                    <a:pt x="68821" y="153949"/>
                  </a:lnTo>
                  <a:lnTo>
                    <a:pt x="100507" y="151168"/>
                  </a:lnTo>
                  <a:lnTo>
                    <a:pt x="124167" y="142697"/>
                  </a:lnTo>
                  <a:lnTo>
                    <a:pt x="138976" y="128409"/>
                  </a:lnTo>
                  <a:lnTo>
                    <a:pt x="144094" y="108102"/>
                  </a:lnTo>
                  <a:close/>
                </a:path>
                <a:path w="554990" h="154304">
                  <a:moveTo>
                    <a:pt x="281736" y="93395"/>
                  </a:moveTo>
                  <a:lnTo>
                    <a:pt x="280517" y="82156"/>
                  </a:lnTo>
                  <a:lnTo>
                    <a:pt x="279196" y="69888"/>
                  </a:lnTo>
                  <a:lnTo>
                    <a:pt x="272199" y="56210"/>
                  </a:lnTo>
                  <a:lnTo>
                    <a:pt x="269989" y="51892"/>
                  </a:lnTo>
                  <a:lnTo>
                    <a:pt x="251701" y="40373"/>
                  </a:lnTo>
                  <a:lnTo>
                    <a:pt x="240944" y="38912"/>
                  </a:lnTo>
                  <a:lnTo>
                    <a:pt x="240944" y="82156"/>
                  </a:lnTo>
                  <a:lnTo>
                    <a:pt x="198983" y="82156"/>
                  </a:lnTo>
                  <a:lnTo>
                    <a:pt x="198983" y="77838"/>
                  </a:lnTo>
                  <a:lnTo>
                    <a:pt x="199847" y="70078"/>
                  </a:lnTo>
                  <a:lnTo>
                    <a:pt x="203073" y="63131"/>
                  </a:lnTo>
                  <a:lnTo>
                    <a:pt x="209664" y="58127"/>
                  </a:lnTo>
                  <a:lnTo>
                    <a:pt x="220560" y="56210"/>
                  </a:lnTo>
                  <a:lnTo>
                    <a:pt x="230771" y="57950"/>
                  </a:lnTo>
                  <a:lnTo>
                    <a:pt x="236994" y="63017"/>
                  </a:lnTo>
                  <a:lnTo>
                    <a:pt x="240106" y="71170"/>
                  </a:lnTo>
                  <a:lnTo>
                    <a:pt x="240944" y="82156"/>
                  </a:lnTo>
                  <a:lnTo>
                    <a:pt x="240944" y="38912"/>
                  </a:lnTo>
                  <a:lnTo>
                    <a:pt x="187515" y="41122"/>
                  </a:lnTo>
                  <a:lnTo>
                    <a:pt x="158927" y="72440"/>
                  </a:lnTo>
                  <a:lnTo>
                    <a:pt x="156832" y="94272"/>
                  </a:lnTo>
                  <a:lnTo>
                    <a:pt x="158178" y="115265"/>
                  </a:lnTo>
                  <a:lnTo>
                    <a:pt x="165608" y="134480"/>
                  </a:lnTo>
                  <a:lnTo>
                    <a:pt x="184289" y="148513"/>
                  </a:lnTo>
                  <a:lnTo>
                    <a:pt x="219367" y="153949"/>
                  </a:lnTo>
                  <a:lnTo>
                    <a:pt x="245173" y="151244"/>
                  </a:lnTo>
                  <a:lnTo>
                    <a:pt x="263613" y="143357"/>
                  </a:lnTo>
                  <a:lnTo>
                    <a:pt x="271830" y="134048"/>
                  </a:lnTo>
                  <a:lnTo>
                    <a:pt x="274878" y="130594"/>
                  </a:lnTo>
                  <a:lnTo>
                    <a:pt x="279184" y="113296"/>
                  </a:lnTo>
                  <a:lnTo>
                    <a:pt x="240944" y="113296"/>
                  </a:lnTo>
                  <a:lnTo>
                    <a:pt x="238467" y="122377"/>
                  </a:lnTo>
                  <a:lnTo>
                    <a:pt x="234429" y="128866"/>
                  </a:lnTo>
                  <a:lnTo>
                    <a:pt x="228257" y="132753"/>
                  </a:lnTo>
                  <a:lnTo>
                    <a:pt x="219367" y="134048"/>
                  </a:lnTo>
                  <a:lnTo>
                    <a:pt x="209727" y="131813"/>
                  </a:lnTo>
                  <a:lnTo>
                    <a:pt x="203441" y="125945"/>
                  </a:lnTo>
                  <a:lnTo>
                    <a:pt x="200012" y="117627"/>
                  </a:lnTo>
                  <a:lnTo>
                    <a:pt x="198983" y="108102"/>
                  </a:lnTo>
                  <a:lnTo>
                    <a:pt x="198983" y="99453"/>
                  </a:lnTo>
                  <a:lnTo>
                    <a:pt x="281736" y="99453"/>
                  </a:lnTo>
                  <a:lnTo>
                    <a:pt x="281736" y="93395"/>
                  </a:lnTo>
                  <a:close/>
                </a:path>
                <a:path w="554990" h="154304">
                  <a:moveTo>
                    <a:pt x="421919" y="39776"/>
                  </a:moveTo>
                  <a:lnTo>
                    <a:pt x="379945" y="39776"/>
                  </a:lnTo>
                  <a:lnTo>
                    <a:pt x="357009" y="119341"/>
                  </a:lnTo>
                  <a:lnTo>
                    <a:pt x="334073" y="39776"/>
                  </a:lnTo>
                  <a:lnTo>
                    <a:pt x="289382" y="39776"/>
                  </a:lnTo>
                  <a:lnTo>
                    <a:pt x="331520" y="150482"/>
                  </a:lnTo>
                  <a:lnTo>
                    <a:pt x="381139" y="150482"/>
                  </a:lnTo>
                  <a:lnTo>
                    <a:pt x="421919" y="39776"/>
                  </a:lnTo>
                  <a:close/>
                </a:path>
                <a:path w="554990" h="154304">
                  <a:moveTo>
                    <a:pt x="554456" y="93395"/>
                  </a:moveTo>
                  <a:lnTo>
                    <a:pt x="544918" y="56210"/>
                  </a:lnTo>
                  <a:lnTo>
                    <a:pt x="513676" y="38912"/>
                  </a:lnTo>
                  <a:lnTo>
                    <a:pt x="513676" y="82156"/>
                  </a:lnTo>
                  <a:lnTo>
                    <a:pt x="471703" y="82156"/>
                  </a:lnTo>
                  <a:lnTo>
                    <a:pt x="471703" y="77838"/>
                  </a:lnTo>
                  <a:lnTo>
                    <a:pt x="472567" y="70078"/>
                  </a:lnTo>
                  <a:lnTo>
                    <a:pt x="475805" y="63131"/>
                  </a:lnTo>
                  <a:lnTo>
                    <a:pt x="482384" y="58127"/>
                  </a:lnTo>
                  <a:lnTo>
                    <a:pt x="493280" y="56210"/>
                  </a:lnTo>
                  <a:lnTo>
                    <a:pt x="503491" y="57950"/>
                  </a:lnTo>
                  <a:lnTo>
                    <a:pt x="509727" y="63017"/>
                  </a:lnTo>
                  <a:lnTo>
                    <a:pt x="512826" y="71170"/>
                  </a:lnTo>
                  <a:lnTo>
                    <a:pt x="513676" y="82156"/>
                  </a:lnTo>
                  <a:lnTo>
                    <a:pt x="513676" y="38912"/>
                  </a:lnTo>
                  <a:lnTo>
                    <a:pt x="460248" y="41122"/>
                  </a:lnTo>
                  <a:lnTo>
                    <a:pt x="431660" y="72440"/>
                  </a:lnTo>
                  <a:lnTo>
                    <a:pt x="429564" y="94272"/>
                  </a:lnTo>
                  <a:lnTo>
                    <a:pt x="430898" y="115265"/>
                  </a:lnTo>
                  <a:lnTo>
                    <a:pt x="438340" y="134480"/>
                  </a:lnTo>
                  <a:lnTo>
                    <a:pt x="457022" y="148513"/>
                  </a:lnTo>
                  <a:lnTo>
                    <a:pt x="492099" y="153949"/>
                  </a:lnTo>
                  <a:lnTo>
                    <a:pt x="517906" y="151244"/>
                  </a:lnTo>
                  <a:lnTo>
                    <a:pt x="536333" y="143357"/>
                  </a:lnTo>
                  <a:lnTo>
                    <a:pt x="544550" y="134048"/>
                  </a:lnTo>
                  <a:lnTo>
                    <a:pt x="547611" y="130594"/>
                  </a:lnTo>
                  <a:lnTo>
                    <a:pt x="551903" y="113296"/>
                  </a:lnTo>
                  <a:lnTo>
                    <a:pt x="513676" y="113296"/>
                  </a:lnTo>
                  <a:lnTo>
                    <a:pt x="511187" y="122377"/>
                  </a:lnTo>
                  <a:lnTo>
                    <a:pt x="507161" y="128866"/>
                  </a:lnTo>
                  <a:lnTo>
                    <a:pt x="500989" y="132753"/>
                  </a:lnTo>
                  <a:lnTo>
                    <a:pt x="492099" y="134048"/>
                  </a:lnTo>
                  <a:lnTo>
                    <a:pt x="482460" y="131813"/>
                  </a:lnTo>
                  <a:lnTo>
                    <a:pt x="476161" y="125945"/>
                  </a:lnTo>
                  <a:lnTo>
                    <a:pt x="472744" y="117627"/>
                  </a:lnTo>
                  <a:lnTo>
                    <a:pt x="471703" y="108102"/>
                  </a:lnTo>
                  <a:lnTo>
                    <a:pt x="471703" y="99453"/>
                  </a:lnTo>
                  <a:lnTo>
                    <a:pt x="554456" y="99453"/>
                  </a:lnTo>
                  <a:lnTo>
                    <a:pt x="554456" y="933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92632" y="670963"/>
              <a:ext cx="216821" cy="117621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8806309" y="638092"/>
            <a:ext cx="789305" cy="150495"/>
            <a:chOff x="8806309" y="638092"/>
            <a:chExt cx="789305" cy="150495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06309" y="638092"/>
              <a:ext cx="302123" cy="15049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28823" y="642413"/>
              <a:ext cx="360576" cy="14617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9508601" y="713338"/>
              <a:ext cx="86995" cy="24765"/>
            </a:xfrm>
            <a:custGeom>
              <a:avLst/>
              <a:gdLst/>
              <a:ahLst/>
              <a:cxnLst/>
              <a:rect l="l" t="t" r="r" b="b"/>
              <a:pathLst>
                <a:path w="86995" h="24765">
                  <a:moveTo>
                    <a:pt x="86660" y="0"/>
                  </a:moveTo>
                  <a:lnTo>
                    <a:pt x="0" y="0"/>
                  </a:lnTo>
                  <a:lnTo>
                    <a:pt x="0" y="24217"/>
                  </a:lnTo>
                  <a:lnTo>
                    <a:pt x="86660" y="24217"/>
                  </a:lnTo>
                  <a:lnTo>
                    <a:pt x="866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1828939" y="864694"/>
            <a:ext cx="1338580" cy="154305"/>
            <a:chOff x="1828939" y="864694"/>
            <a:chExt cx="1338580" cy="154305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28939" y="864695"/>
              <a:ext cx="147860" cy="15394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01013" y="901021"/>
              <a:ext cx="123635" cy="1141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152686" y="943397"/>
              <a:ext cx="85725" cy="24765"/>
            </a:xfrm>
            <a:custGeom>
              <a:avLst/>
              <a:gdLst/>
              <a:ahLst/>
              <a:cxnLst/>
              <a:rect l="l" t="t" r="r" b="b"/>
              <a:pathLst>
                <a:path w="85725" h="24765">
                  <a:moveTo>
                    <a:pt x="85403" y="0"/>
                  </a:moveTo>
                  <a:lnTo>
                    <a:pt x="0" y="0"/>
                  </a:lnTo>
                  <a:lnTo>
                    <a:pt x="0" y="24217"/>
                  </a:lnTo>
                  <a:lnTo>
                    <a:pt x="85403" y="24217"/>
                  </a:lnTo>
                  <a:lnTo>
                    <a:pt x="854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61046" y="864694"/>
              <a:ext cx="142752" cy="15394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25464" y="868151"/>
              <a:ext cx="124910" cy="14703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78429" y="901021"/>
              <a:ext cx="221783" cy="11762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21877" y="901021"/>
              <a:ext cx="124910" cy="1141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2976092" y="866431"/>
              <a:ext cx="42545" cy="149225"/>
            </a:xfrm>
            <a:custGeom>
              <a:avLst/>
              <a:gdLst/>
              <a:ahLst/>
              <a:cxnLst/>
              <a:rect l="l" t="t" r="r" b="b"/>
              <a:pathLst>
                <a:path w="42544" h="149225">
                  <a:moveTo>
                    <a:pt x="42075" y="38049"/>
                  </a:moveTo>
                  <a:lnTo>
                    <a:pt x="0" y="38049"/>
                  </a:lnTo>
                  <a:lnTo>
                    <a:pt x="0" y="148755"/>
                  </a:lnTo>
                  <a:lnTo>
                    <a:pt x="42075" y="148755"/>
                  </a:lnTo>
                  <a:lnTo>
                    <a:pt x="42075" y="38049"/>
                  </a:lnTo>
                  <a:close/>
                </a:path>
                <a:path w="42544" h="149225">
                  <a:moveTo>
                    <a:pt x="42075" y="0"/>
                  </a:moveTo>
                  <a:lnTo>
                    <a:pt x="0" y="0"/>
                  </a:lnTo>
                  <a:lnTo>
                    <a:pt x="0" y="24218"/>
                  </a:lnTo>
                  <a:lnTo>
                    <a:pt x="42075" y="24218"/>
                  </a:lnTo>
                  <a:lnTo>
                    <a:pt x="420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41112" y="901021"/>
              <a:ext cx="126184" cy="117621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3289658" y="866423"/>
            <a:ext cx="570230" cy="152400"/>
            <a:chOff x="3289658" y="866423"/>
            <a:chExt cx="570230" cy="152400"/>
          </a:xfrm>
        </p:grpSpPr>
        <p:sp>
          <p:nvSpPr>
            <p:cNvPr id="44" name="object 44"/>
            <p:cNvSpPr/>
            <p:nvPr/>
          </p:nvSpPr>
          <p:spPr>
            <a:xfrm>
              <a:off x="3289655" y="867739"/>
              <a:ext cx="121285" cy="147955"/>
            </a:xfrm>
            <a:custGeom>
              <a:avLst/>
              <a:gdLst/>
              <a:ahLst/>
              <a:cxnLst/>
              <a:rect l="l" t="t" r="r" b="b"/>
              <a:pathLst>
                <a:path w="121285" h="147955">
                  <a:moveTo>
                    <a:pt x="121094" y="123151"/>
                  </a:moveTo>
                  <a:lnTo>
                    <a:pt x="43345" y="123151"/>
                  </a:lnTo>
                  <a:lnTo>
                    <a:pt x="43345" y="0"/>
                  </a:lnTo>
                  <a:lnTo>
                    <a:pt x="0" y="0"/>
                  </a:lnTo>
                  <a:lnTo>
                    <a:pt x="0" y="123151"/>
                  </a:lnTo>
                  <a:lnTo>
                    <a:pt x="0" y="147789"/>
                  </a:lnTo>
                  <a:lnTo>
                    <a:pt x="121094" y="147789"/>
                  </a:lnTo>
                  <a:lnTo>
                    <a:pt x="121094" y="1231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29878" y="866423"/>
              <a:ext cx="323771" cy="15222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74040" y="901021"/>
              <a:ext cx="85301" cy="114165"/>
            </a:xfrm>
            <a:prstGeom prst="rect">
              <a:avLst/>
            </a:prstGeom>
          </p:spPr>
        </p:pic>
      </p:grpSp>
      <p:grpSp>
        <p:nvGrpSpPr>
          <p:cNvPr id="47" name="object 47"/>
          <p:cNvGrpSpPr/>
          <p:nvPr/>
        </p:nvGrpSpPr>
        <p:grpSpPr>
          <a:xfrm>
            <a:off x="3974210" y="866423"/>
            <a:ext cx="800735" cy="152400"/>
            <a:chOff x="3974210" y="866423"/>
            <a:chExt cx="800735" cy="152400"/>
          </a:xfrm>
        </p:grpSpPr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74210" y="867728"/>
              <a:ext cx="261171" cy="150914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260862" y="866431"/>
              <a:ext cx="114935" cy="149225"/>
            </a:xfrm>
            <a:custGeom>
              <a:avLst/>
              <a:gdLst/>
              <a:ahLst/>
              <a:cxnLst/>
              <a:rect l="l" t="t" r="r" b="b"/>
              <a:pathLst>
                <a:path w="114935" h="149225">
                  <a:moveTo>
                    <a:pt x="42138" y="38049"/>
                  </a:moveTo>
                  <a:lnTo>
                    <a:pt x="0" y="38049"/>
                  </a:lnTo>
                  <a:lnTo>
                    <a:pt x="0" y="148755"/>
                  </a:lnTo>
                  <a:lnTo>
                    <a:pt x="42138" y="148755"/>
                  </a:lnTo>
                  <a:lnTo>
                    <a:pt x="42138" y="38049"/>
                  </a:lnTo>
                  <a:close/>
                </a:path>
                <a:path w="114935" h="149225">
                  <a:moveTo>
                    <a:pt x="42138" y="0"/>
                  </a:moveTo>
                  <a:lnTo>
                    <a:pt x="0" y="0"/>
                  </a:lnTo>
                  <a:lnTo>
                    <a:pt x="0" y="24218"/>
                  </a:lnTo>
                  <a:lnTo>
                    <a:pt x="42138" y="24218"/>
                  </a:lnTo>
                  <a:lnTo>
                    <a:pt x="42138" y="0"/>
                  </a:lnTo>
                  <a:close/>
                </a:path>
                <a:path w="114935" h="149225">
                  <a:moveTo>
                    <a:pt x="114693" y="1727"/>
                  </a:moveTo>
                  <a:lnTo>
                    <a:pt x="72732" y="1727"/>
                  </a:lnTo>
                  <a:lnTo>
                    <a:pt x="72732" y="148755"/>
                  </a:lnTo>
                  <a:lnTo>
                    <a:pt x="114693" y="148755"/>
                  </a:lnTo>
                  <a:lnTo>
                    <a:pt x="114693" y="1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04964" y="904478"/>
              <a:ext cx="123703" cy="11416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56706" y="901021"/>
              <a:ext cx="217841" cy="117621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4896892" y="864694"/>
            <a:ext cx="758825" cy="154305"/>
            <a:chOff x="4896892" y="864694"/>
            <a:chExt cx="758825" cy="154305"/>
          </a:xfrm>
        </p:grpSpPr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96892" y="868151"/>
              <a:ext cx="141545" cy="14703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57639" y="864694"/>
              <a:ext cx="358027" cy="15394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37417" y="901021"/>
              <a:ext cx="218011" cy="117621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5771315" y="868151"/>
            <a:ext cx="428625" cy="150495"/>
            <a:chOff x="5771315" y="868151"/>
            <a:chExt cx="428625" cy="150495"/>
          </a:xfrm>
        </p:grpSpPr>
        <p:pic>
          <p:nvPicPr>
            <p:cNvPr id="57" name="object 5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71315" y="901021"/>
              <a:ext cx="127442" cy="117621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23056" y="901021"/>
              <a:ext cx="124893" cy="11416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70889" y="868151"/>
              <a:ext cx="128801" cy="150492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6314389" y="864694"/>
            <a:ext cx="585470" cy="154305"/>
            <a:chOff x="6314389" y="864694"/>
            <a:chExt cx="585470" cy="154305"/>
          </a:xfrm>
        </p:grpSpPr>
        <p:pic>
          <p:nvPicPr>
            <p:cNvPr id="61" name="object 6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14389" y="864694"/>
              <a:ext cx="477993" cy="153948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13963" y="901021"/>
              <a:ext cx="85471" cy="114165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7014132" y="866423"/>
            <a:ext cx="571500" cy="152400"/>
            <a:chOff x="7014132" y="866423"/>
            <a:chExt cx="571500" cy="152400"/>
          </a:xfrm>
        </p:grpSpPr>
        <p:pic>
          <p:nvPicPr>
            <p:cNvPr id="64" name="object 6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014132" y="866423"/>
              <a:ext cx="463889" cy="15222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498412" y="901021"/>
              <a:ext cx="86830" cy="114165"/>
            </a:xfrm>
            <a:prstGeom prst="rect">
              <a:avLst/>
            </a:prstGeom>
          </p:spPr>
        </p:pic>
      </p:grpSp>
      <p:grpSp>
        <p:nvGrpSpPr>
          <p:cNvPr id="66" name="object 66"/>
          <p:cNvGrpSpPr/>
          <p:nvPr/>
        </p:nvGrpSpPr>
        <p:grpSpPr>
          <a:xfrm>
            <a:off x="7687197" y="866423"/>
            <a:ext cx="1876425" cy="185420"/>
            <a:chOff x="7687197" y="866423"/>
            <a:chExt cx="1876425" cy="185420"/>
          </a:xfrm>
        </p:grpSpPr>
        <p:pic>
          <p:nvPicPr>
            <p:cNvPr id="67" name="object 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87197" y="867728"/>
              <a:ext cx="376039" cy="150914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087365" y="901021"/>
              <a:ext cx="124893" cy="11416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232650" y="901021"/>
              <a:ext cx="268987" cy="150480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8527126" y="868151"/>
              <a:ext cx="42545" cy="147320"/>
            </a:xfrm>
            <a:custGeom>
              <a:avLst/>
              <a:gdLst/>
              <a:ahLst/>
              <a:cxnLst/>
              <a:rect l="l" t="t" r="r" b="b"/>
              <a:pathLst>
                <a:path w="42545" h="147319">
                  <a:moveTo>
                    <a:pt x="41970" y="0"/>
                  </a:moveTo>
                  <a:lnTo>
                    <a:pt x="0" y="0"/>
                  </a:lnTo>
                  <a:lnTo>
                    <a:pt x="0" y="147035"/>
                  </a:lnTo>
                  <a:lnTo>
                    <a:pt x="41970" y="147035"/>
                  </a:lnTo>
                  <a:lnTo>
                    <a:pt x="419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593396" y="901021"/>
              <a:ext cx="126252" cy="117621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8743772" y="866431"/>
              <a:ext cx="520700" cy="152400"/>
            </a:xfrm>
            <a:custGeom>
              <a:avLst/>
              <a:gdLst/>
              <a:ahLst/>
              <a:cxnLst/>
              <a:rect l="l" t="t" r="r" b="b"/>
              <a:pathLst>
                <a:path w="520700" h="152400">
                  <a:moveTo>
                    <a:pt x="124891" y="66586"/>
                  </a:moveTo>
                  <a:lnTo>
                    <a:pt x="122999" y="57073"/>
                  </a:lnTo>
                  <a:lnTo>
                    <a:pt x="122085" y="52463"/>
                  </a:lnTo>
                  <a:lnTo>
                    <a:pt x="120904" y="51028"/>
                  </a:lnTo>
                  <a:lnTo>
                    <a:pt x="113906" y="42481"/>
                  </a:lnTo>
                  <a:lnTo>
                    <a:pt x="100736" y="36550"/>
                  </a:lnTo>
                  <a:lnTo>
                    <a:pt x="82918" y="34594"/>
                  </a:lnTo>
                  <a:lnTo>
                    <a:pt x="70078" y="35585"/>
                  </a:lnTo>
                  <a:lnTo>
                    <a:pt x="58534" y="38595"/>
                  </a:lnTo>
                  <a:lnTo>
                    <a:pt x="48653" y="43713"/>
                  </a:lnTo>
                  <a:lnTo>
                    <a:pt x="40779" y="51028"/>
                  </a:lnTo>
                  <a:lnTo>
                    <a:pt x="40779" y="38049"/>
                  </a:lnTo>
                  <a:lnTo>
                    <a:pt x="0" y="38049"/>
                  </a:lnTo>
                  <a:lnTo>
                    <a:pt x="0" y="148755"/>
                  </a:lnTo>
                  <a:lnTo>
                    <a:pt x="42138" y="148755"/>
                  </a:lnTo>
                  <a:lnTo>
                    <a:pt x="42138" y="75247"/>
                  </a:lnTo>
                  <a:lnTo>
                    <a:pt x="43738" y="67297"/>
                  </a:lnTo>
                  <a:lnTo>
                    <a:pt x="48323" y="61620"/>
                  </a:lnTo>
                  <a:lnTo>
                    <a:pt x="55549" y="58204"/>
                  </a:lnTo>
                  <a:lnTo>
                    <a:pt x="65074" y="57073"/>
                  </a:lnTo>
                  <a:lnTo>
                    <a:pt x="77825" y="57073"/>
                  </a:lnTo>
                  <a:lnTo>
                    <a:pt x="82918" y="61404"/>
                  </a:lnTo>
                  <a:lnTo>
                    <a:pt x="82918" y="148755"/>
                  </a:lnTo>
                  <a:lnTo>
                    <a:pt x="124891" y="148755"/>
                  </a:lnTo>
                  <a:lnTo>
                    <a:pt x="124891" y="66586"/>
                  </a:lnTo>
                  <a:close/>
                </a:path>
                <a:path w="520700" h="152400">
                  <a:moveTo>
                    <a:pt x="228206" y="38049"/>
                  </a:moveTo>
                  <a:lnTo>
                    <a:pt x="203911" y="38049"/>
                  </a:lnTo>
                  <a:lnTo>
                    <a:pt x="203911" y="6045"/>
                  </a:lnTo>
                  <a:lnTo>
                    <a:pt x="161937" y="6045"/>
                  </a:lnTo>
                  <a:lnTo>
                    <a:pt x="161937" y="38049"/>
                  </a:lnTo>
                  <a:lnTo>
                    <a:pt x="140182" y="38049"/>
                  </a:lnTo>
                  <a:lnTo>
                    <a:pt x="140182" y="57073"/>
                  </a:lnTo>
                  <a:lnTo>
                    <a:pt x="161937" y="57073"/>
                  </a:lnTo>
                  <a:lnTo>
                    <a:pt x="161937" y="121069"/>
                  </a:lnTo>
                  <a:lnTo>
                    <a:pt x="163436" y="135153"/>
                  </a:lnTo>
                  <a:lnTo>
                    <a:pt x="169227" y="144221"/>
                  </a:lnTo>
                  <a:lnTo>
                    <a:pt x="181216" y="149059"/>
                  </a:lnTo>
                  <a:lnTo>
                    <a:pt x="201358" y="150495"/>
                  </a:lnTo>
                  <a:lnTo>
                    <a:pt x="208089" y="150342"/>
                  </a:lnTo>
                  <a:lnTo>
                    <a:pt x="228206" y="148755"/>
                  </a:lnTo>
                  <a:lnTo>
                    <a:pt x="228206" y="128866"/>
                  </a:lnTo>
                  <a:lnTo>
                    <a:pt x="225653" y="129730"/>
                  </a:lnTo>
                  <a:lnTo>
                    <a:pt x="206451" y="129730"/>
                  </a:lnTo>
                  <a:lnTo>
                    <a:pt x="203911" y="126276"/>
                  </a:lnTo>
                  <a:lnTo>
                    <a:pt x="203911" y="57073"/>
                  </a:lnTo>
                  <a:lnTo>
                    <a:pt x="228206" y="57073"/>
                  </a:lnTo>
                  <a:lnTo>
                    <a:pt x="228206" y="38049"/>
                  </a:lnTo>
                  <a:close/>
                </a:path>
                <a:path w="520700" h="152400">
                  <a:moveTo>
                    <a:pt x="363296" y="148755"/>
                  </a:moveTo>
                  <a:lnTo>
                    <a:pt x="359562" y="142697"/>
                  </a:lnTo>
                  <a:lnTo>
                    <a:pt x="358203" y="137515"/>
                  </a:lnTo>
                  <a:lnTo>
                    <a:pt x="358203" y="132321"/>
                  </a:lnTo>
                  <a:lnTo>
                    <a:pt x="358203" y="93395"/>
                  </a:lnTo>
                  <a:lnTo>
                    <a:pt x="358203" y="69176"/>
                  </a:lnTo>
                  <a:lnTo>
                    <a:pt x="355993" y="55384"/>
                  </a:lnTo>
                  <a:lnTo>
                    <a:pt x="355269" y="54483"/>
                  </a:lnTo>
                  <a:lnTo>
                    <a:pt x="347319" y="44437"/>
                  </a:lnTo>
                  <a:lnTo>
                    <a:pt x="329095" y="37198"/>
                  </a:lnTo>
                  <a:lnTo>
                    <a:pt x="298208" y="34594"/>
                  </a:lnTo>
                  <a:lnTo>
                    <a:pt x="276364" y="36347"/>
                  </a:lnTo>
                  <a:lnTo>
                    <a:pt x="258114" y="42164"/>
                  </a:lnTo>
                  <a:lnTo>
                    <a:pt x="245592" y="52832"/>
                  </a:lnTo>
                  <a:lnTo>
                    <a:pt x="240944" y="69176"/>
                  </a:lnTo>
                  <a:lnTo>
                    <a:pt x="240944" y="71793"/>
                  </a:lnTo>
                  <a:lnTo>
                    <a:pt x="279184" y="71793"/>
                  </a:lnTo>
                  <a:lnTo>
                    <a:pt x="279184" y="59677"/>
                  </a:lnTo>
                  <a:lnTo>
                    <a:pt x="285470" y="54483"/>
                  </a:lnTo>
                  <a:lnTo>
                    <a:pt x="312318" y="54483"/>
                  </a:lnTo>
                  <a:lnTo>
                    <a:pt x="317411" y="59677"/>
                  </a:lnTo>
                  <a:lnTo>
                    <a:pt x="317411" y="75247"/>
                  </a:lnTo>
                  <a:lnTo>
                    <a:pt x="317411" y="93395"/>
                  </a:lnTo>
                  <a:lnTo>
                    <a:pt x="317411" y="115023"/>
                  </a:lnTo>
                  <a:lnTo>
                    <a:pt x="315036" y="122834"/>
                  </a:lnTo>
                  <a:lnTo>
                    <a:pt x="308940" y="128219"/>
                  </a:lnTo>
                  <a:lnTo>
                    <a:pt x="300710" y="131318"/>
                  </a:lnTo>
                  <a:lnTo>
                    <a:pt x="291922" y="132321"/>
                  </a:lnTo>
                  <a:lnTo>
                    <a:pt x="280377" y="132321"/>
                  </a:lnTo>
                  <a:lnTo>
                    <a:pt x="276631" y="125412"/>
                  </a:lnTo>
                  <a:lnTo>
                    <a:pt x="276631" y="116751"/>
                  </a:lnTo>
                  <a:lnTo>
                    <a:pt x="304673" y="97739"/>
                  </a:lnTo>
                  <a:lnTo>
                    <a:pt x="312318" y="95999"/>
                  </a:lnTo>
                  <a:lnTo>
                    <a:pt x="317411" y="93395"/>
                  </a:lnTo>
                  <a:lnTo>
                    <a:pt x="317411" y="75247"/>
                  </a:lnTo>
                  <a:lnTo>
                    <a:pt x="313512" y="78701"/>
                  </a:lnTo>
                  <a:lnTo>
                    <a:pt x="300761" y="81292"/>
                  </a:lnTo>
                  <a:lnTo>
                    <a:pt x="258940" y="90297"/>
                  </a:lnTo>
                  <a:lnTo>
                    <a:pt x="235851" y="120205"/>
                  </a:lnTo>
                  <a:lnTo>
                    <a:pt x="237896" y="131419"/>
                  </a:lnTo>
                  <a:lnTo>
                    <a:pt x="244602" y="141732"/>
                  </a:lnTo>
                  <a:lnTo>
                    <a:pt x="256781" y="149288"/>
                  </a:lnTo>
                  <a:lnTo>
                    <a:pt x="275272" y="152222"/>
                  </a:lnTo>
                  <a:lnTo>
                    <a:pt x="289026" y="151498"/>
                  </a:lnTo>
                  <a:lnTo>
                    <a:pt x="300164" y="149085"/>
                  </a:lnTo>
                  <a:lnTo>
                    <a:pt x="309397" y="144551"/>
                  </a:lnTo>
                  <a:lnTo>
                    <a:pt x="317411" y="137515"/>
                  </a:lnTo>
                  <a:lnTo>
                    <a:pt x="318604" y="140970"/>
                  </a:lnTo>
                  <a:lnTo>
                    <a:pt x="319963" y="145288"/>
                  </a:lnTo>
                  <a:lnTo>
                    <a:pt x="323697" y="148755"/>
                  </a:lnTo>
                  <a:lnTo>
                    <a:pt x="363296" y="148755"/>
                  </a:lnTo>
                  <a:close/>
                </a:path>
                <a:path w="520700" h="152400">
                  <a:moveTo>
                    <a:pt x="462699" y="38049"/>
                  </a:moveTo>
                  <a:lnTo>
                    <a:pt x="438569" y="38049"/>
                  </a:lnTo>
                  <a:lnTo>
                    <a:pt x="438569" y="6045"/>
                  </a:lnTo>
                  <a:lnTo>
                    <a:pt x="396430" y="6045"/>
                  </a:lnTo>
                  <a:lnTo>
                    <a:pt x="396430" y="38049"/>
                  </a:lnTo>
                  <a:lnTo>
                    <a:pt x="374853" y="38049"/>
                  </a:lnTo>
                  <a:lnTo>
                    <a:pt x="374853" y="57073"/>
                  </a:lnTo>
                  <a:lnTo>
                    <a:pt x="396430" y="57073"/>
                  </a:lnTo>
                  <a:lnTo>
                    <a:pt x="396430" y="121069"/>
                  </a:lnTo>
                  <a:lnTo>
                    <a:pt x="397954" y="135153"/>
                  </a:lnTo>
                  <a:lnTo>
                    <a:pt x="403796" y="144221"/>
                  </a:lnTo>
                  <a:lnTo>
                    <a:pt x="415861" y="149059"/>
                  </a:lnTo>
                  <a:lnTo>
                    <a:pt x="436016" y="150495"/>
                  </a:lnTo>
                  <a:lnTo>
                    <a:pt x="442671" y="150342"/>
                  </a:lnTo>
                  <a:lnTo>
                    <a:pt x="462699" y="148755"/>
                  </a:lnTo>
                  <a:lnTo>
                    <a:pt x="462699" y="128866"/>
                  </a:lnTo>
                  <a:lnTo>
                    <a:pt x="460146" y="129730"/>
                  </a:lnTo>
                  <a:lnTo>
                    <a:pt x="441121" y="129730"/>
                  </a:lnTo>
                  <a:lnTo>
                    <a:pt x="438569" y="126276"/>
                  </a:lnTo>
                  <a:lnTo>
                    <a:pt x="438569" y="57073"/>
                  </a:lnTo>
                  <a:lnTo>
                    <a:pt x="462699" y="57073"/>
                  </a:lnTo>
                  <a:lnTo>
                    <a:pt x="462699" y="38049"/>
                  </a:lnTo>
                  <a:close/>
                </a:path>
                <a:path w="520700" h="152400">
                  <a:moveTo>
                    <a:pt x="520128" y="38049"/>
                  </a:moveTo>
                  <a:lnTo>
                    <a:pt x="477989" y="38049"/>
                  </a:lnTo>
                  <a:lnTo>
                    <a:pt x="477989" y="148755"/>
                  </a:lnTo>
                  <a:lnTo>
                    <a:pt x="520128" y="148755"/>
                  </a:lnTo>
                  <a:lnTo>
                    <a:pt x="520128" y="38049"/>
                  </a:lnTo>
                  <a:close/>
                </a:path>
                <a:path w="520700" h="152400">
                  <a:moveTo>
                    <a:pt x="520128" y="0"/>
                  </a:moveTo>
                  <a:lnTo>
                    <a:pt x="477989" y="0"/>
                  </a:lnTo>
                  <a:lnTo>
                    <a:pt x="477989" y="24218"/>
                  </a:lnTo>
                  <a:lnTo>
                    <a:pt x="520128" y="24218"/>
                  </a:lnTo>
                  <a:lnTo>
                    <a:pt x="5201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286852" y="901021"/>
              <a:ext cx="129991" cy="11762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438423" y="901021"/>
              <a:ext cx="124893" cy="114165"/>
            </a:xfrm>
            <a:prstGeom prst="rect">
              <a:avLst/>
            </a:prstGeom>
          </p:spPr>
        </p:pic>
      </p:grpSp>
      <p:grpSp>
        <p:nvGrpSpPr>
          <p:cNvPr id="75" name="object 75"/>
          <p:cNvGrpSpPr/>
          <p:nvPr/>
        </p:nvGrpSpPr>
        <p:grpSpPr>
          <a:xfrm>
            <a:off x="1817467" y="1162211"/>
            <a:ext cx="3839210" cy="316865"/>
            <a:chOff x="1817467" y="1162211"/>
            <a:chExt cx="3839210" cy="316865"/>
          </a:xfrm>
        </p:grpSpPr>
        <p:pic>
          <p:nvPicPr>
            <p:cNvPr id="76" name="object 7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817467" y="1190749"/>
              <a:ext cx="168252" cy="9773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007385" y="1215831"/>
              <a:ext cx="330126" cy="97735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817467" y="1351622"/>
              <a:ext cx="231973" cy="9773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068575" y="1351622"/>
              <a:ext cx="99421" cy="9946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3538187" y="1216695"/>
              <a:ext cx="17145" cy="24765"/>
            </a:xfrm>
            <a:custGeom>
              <a:avLst/>
              <a:gdLst/>
              <a:ahLst/>
              <a:cxnLst/>
              <a:rect l="l" t="t" r="r" b="b"/>
              <a:pathLst>
                <a:path w="17145" h="24765">
                  <a:moveTo>
                    <a:pt x="16652" y="0"/>
                  </a:moveTo>
                  <a:lnTo>
                    <a:pt x="0" y="0"/>
                  </a:lnTo>
                  <a:lnTo>
                    <a:pt x="0" y="10380"/>
                  </a:lnTo>
                  <a:lnTo>
                    <a:pt x="9005" y="10380"/>
                  </a:lnTo>
                  <a:lnTo>
                    <a:pt x="9005" y="13848"/>
                  </a:lnTo>
                  <a:lnTo>
                    <a:pt x="7646" y="18169"/>
                  </a:lnTo>
                  <a:lnTo>
                    <a:pt x="0" y="19033"/>
                  </a:lnTo>
                  <a:lnTo>
                    <a:pt x="0" y="24217"/>
                  </a:lnTo>
                  <a:lnTo>
                    <a:pt x="11554" y="21625"/>
                  </a:lnTo>
                  <a:lnTo>
                    <a:pt x="16652" y="16440"/>
                  </a:lnTo>
                  <a:lnTo>
                    <a:pt x="16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563676" y="1190749"/>
              <a:ext cx="61594" cy="38100"/>
            </a:xfrm>
            <a:custGeom>
              <a:avLst/>
              <a:gdLst/>
              <a:ahLst/>
              <a:cxnLst/>
              <a:rect l="l" t="t" r="r" b="b"/>
              <a:pathLst>
                <a:path w="61595" h="38100">
                  <a:moveTo>
                    <a:pt x="35683" y="0"/>
                  </a:moveTo>
                  <a:lnTo>
                    <a:pt x="24298" y="0"/>
                  </a:lnTo>
                  <a:lnTo>
                    <a:pt x="24298" y="15576"/>
                  </a:lnTo>
                  <a:lnTo>
                    <a:pt x="3908" y="9516"/>
                  </a:lnTo>
                  <a:lnTo>
                    <a:pt x="0" y="16440"/>
                  </a:lnTo>
                  <a:lnTo>
                    <a:pt x="21750" y="21625"/>
                  </a:lnTo>
                  <a:lnTo>
                    <a:pt x="7646" y="33734"/>
                  </a:lnTo>
                  <a:lnTo>
                    <a:pt x="16652" y="38055"/>
                  </a:lnTo>
                  <a:lnTo>
                    <a:pt x="30586" y="25082"/>
                  </a:lnTo>
                  <a:lnTo>
                    <a:pt x="44689" y="38055"/>
                  </a:lnTo>
                  <a:lnTo>
                    <a:pt x="52336" y="33734"/>
                  </a:lnTo>
                  <a:lnTo>
                    <a:pt x="39592" y="21625"/>
                  </a:lnTo>
                  <a:lnTo>
                    <a:pt x="61172" y="16440"/>
                  </a:lnTo>
                  <a:lnTo>
                    <a:pt x="57433" y="9516"/>
                  </a:lnTo>
                  <a:lnTo>
                    <a:pt x="35683" y="15576"/>
                  </a:lnTo>
                  <a:lnTo>
                    <a:pt x="35683" y="0"/>
                  </a:lnTo>
                  <a:close/>
                </a:path>
              </a:pathLst>
            </a:custGeom>
            <a:solidFill>
              <a:srgbClr val="317D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407622" y="1162211"/>
              <a:ext cx="3248995" cy="31654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92210" y="1376704"/>
              <a:ext cx="311010" cy="74379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5729344" y="1162211"/>
            <a:ext cx="429895" cy="147320"/>
            <a:chOff x="5729344" y="1162211"/>
            <a:chExt cx="429895" cy="147320"/>
          </a:xfrm>
        </p:grpSpPr>
        <p:pic>
          <p:nvPicPr>
            <p:cNvPr id="85" name="object 85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729344" y="1190749"/>
              <a:ext cx="284281" cy="99463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042852" y="1273784"/>
              <a:ext cx="22225" cy="35560"/>
            </a:xfrm>
            <a:custGeom>
              <a:avLst/>
              <a:gdLst/>
              <a:ahLst/>
              <a:cxnLst/>
              <a:rect l="l" t="t" r="r" b="b"/>
              <a:pathLst>
                <a:path w="22225" h="35559">
                  <a:moveTo>
                    <a:pt x="21750" y="0"/>
                  </a:moveTo>
                  <a:lnTo>
                    <a:pt x="0" y="0"/>
                  </a:lnTo>
                  <a:lnTo>
                    <a:pt x="0" y="14701"/>
                  </a:lnTo>
                  <a:lnTo>
                    <a:pt x="11554" y="14701"/>
                  </a:lnTo>
                  <a:lnTo>
                    <a:pt x="11554" y="19021"/>
                  </a:lnTo>
                  <a:lnTo>
                    <a:pt x="9005" y="25946"/>
                  </a:lnTo>
                  <a:lnTo>
                    <a:pt x="0" y="28538"/>
                  </a:lnTo>
                  <a:lnTo>
                    <a:pt x="0" y="35462"/>
                  </a:lnTo>
                  <a:lnTo>
                    <a:pt x="9850" y="32080"/>
                  </a:lnTo>
                  <a:lnTo>
                    <a:pt x="16609" y="27242"/>
                  </a:lnTo>
                  <a:lnTo>
                    <a:pt x="20502" y="21107"/>
                  </a:lnTo>
                  <a:lnTo>
                    <a:pt x="21750" y="13837"/>
                  </a:lnTo>
                  <a:lnTo>
                    <a:pt x="21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086182" y="1162211"/>
              <a:ext cx="72727" cy="65729"/>
            </a:xfrm>
            <a:prstGeom prst="rect">
              <a:avLst/>
            </a:prstGeom>
          </p:spPr>
        </p:pic>
      </p:grpSp>
      <p:grpSp>
        <p:nvGrpSpPr>
          <p:cNvPr id="88" name="object 88"/>
          <p:cNvGrpSpPr/>
          <p:nvPr/>
        </p:nvGrpSpPr>
        <p:grpSpPr>
          <a:xfrm>
            <a:off x="6248119" y="1190749"/>
            <a:ext cx="670560" cy="99695"/>
            <a:chOff x="6248119" y="1190749"/>
            <a:chExt cx="670560" cy="99695"/>
          </a:xfrm>
        </p:grpSpPr>
        <p:pic>
          <p:nvPicPr>
            <p:cNvPr id="89" name="object 89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248119" y="1190749"/>
              <a:ext cx="143924" cy="97735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6421437" y="1190751"/>
              <a:ext cx="18415" cy="97790"/>
            </a:xfrm>
            <a:custGeom>
              <a:avLst/>
              <a:gdLst/>
              <a:ahLst/>
              <a:cxnLst/>
              <a:rect l="l" t="t" r="r" b="b"/>
              <a:pathLst>
                <a:path w="18414" h="97790">
                  <a:moveTo>
                    <a:pt x="17843" y="26809"/>
                  </a:moveTo>
                  <a:lnTo>
                    <a:pt x="0" y="26809"/>
                  </a:lnTo>
                  <a:lnTo>
                    <a:pt x="0" y="97739"/>
                  </a:lnTo>
                  <a:lnTo>
                    <a:pt x="17843" y="97739"/>
                  </a:lnTo>
                  <a:lnTo>
                    <a:pt x="17843" y="26809"/>
                  </a:lnTo>
                  <a:close/>
                </a:path>
                <a:path w="18414" h="97790">
                  <a:moveTo>
                    <a:pt x="17843" y="0"/>
                  </a:moveTo>
                  <a:lnTo>
                    <a:pt x="0" y="0"/>
                  </a:lnTo>
                  <a:lnTo>
                    <a:pt x="0" y="13843"/>
                  </a:lnTo>
                  <a:lnTo>
                    <a:pt x="17843" y="13843"/>
                  </a:lnTo>
                  <a:lnTo>
                    <a:pt x="17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459673" y="1190749"/>
              <a:ext cx="458792" cy="99463"/>
            </a:xfrm>
            <a:prstGeom prst="rect">
              <a:avLst/>
            </a:prstGeom>
          </p:spPr>
        </p:pic>
      </p:grpSp>
      <p:sp>
        <p:nvSpPr>
          <p:cNvPr id="92" name="object 92"/>
          <p:cNvSpPr/>
          <p:nvPr/>
        </p:nvSpPr>
        <p:spPr>
          <a:xfrm>
            <a:off x="7015480" y="1191031"/>
            <a:ext cx="136525" cy="97790"/>
          </a:xfrm>
          <a:custGeom>
            <a:avLst/>
            <a:gdLst/>
            <a:ahLst/>
            <a:cxnLst/>
            <a:rect l="l" t="t" r="r" b="b"/>
            <a:pathLst>
              <a:path w="136525" h="97790">
                <a:moveTo>
                  <a:pt x="96862" y="87236"/>
                </a:moveTo>
                <a:lnTo>
                  <a:pt x="20396" y="87236"/>
                </a:lnTo>
                <a:lnTo>
                  <a:pt x="20396" y="0"/>
                </a:lnTo>
                <a:lnTo>
                  <a:pt x="0" y="0"/>
                </a:lnTo>
                <a:lnTo>
                  <a:pt x="0" y="87236"/>
                </a:lnTo>
                <a:lnTo>
                  <a:pt x="0" y="97497"/>
                </a:lnTo>
                <a:lnTo>
                  <a:pt x="96862" y="97497"/>
                </a:lnTo>
                <a:lnTo>
                  <a:pt x="96862" y="87236"/>
                </a:lnTo>
                <a:close/>
              </a:path>
              <a:path w="136525" h="97790">
                <a:moveTo>
                  <a:pt x="136283" y="82753"/>
                </a:moveTo>
                <a:lnTo>
                  <a:pt x="113347" y="82753"/>
                </a:lnTo>
                <a:lnTo>
                  <a:pt x="113347" y="97459"/>
                </a:lnTo>
                <a:lnTo>
                  <a:pt x="136283" y="97459"/>
                </a:lnTo>
                <a:lnTo>
                  <a:pt x="136283" y="82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3" name="object 93"/>
          <p:cNvGrpSpPr/>
          <p:nvPr/>
        </p:nvGrpSpPr>
        <p:grpSpPr>
          <a:xfrm>
            <a:off x="7234692" y="1162211"/>
            <a:ext cx="520065" cy="147320"/>
            <a:chOff x="7234692" y="1162211"/>
            <a:chExt cx="520065" cy="147320"/>
          </a:xfrm>
        </p:grpSpPr>
        <p:pic>
          <p:nvPicPr>
            <p:cNvPr id="94" name="object 94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234692" y="1190749"/>
              <a:ext cx="231944" cy="99463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7487028" y="1190749"/>
              <a:ext cx="18415" cy="97790"/>
            </a:xfrm>
            <a:custGeom>
              <a:avLst/>
              <a:gdLst/>
              <a:ahLst/>
              <a:cxnLst/>
              <a:rect l="l" t="t" r="r" b="b"/>
              <a:pathLst>
                <a:path w="18415" h="97790">
                  <a:moveTo>
                    <a:pt x="17841" y="0"/>
                  </a:moveTo>
                  <a:lnTo>
                    <a:pt x="0" y="0"/>
                  </a:lnTo>
                  <a:lnTo>
                    <a:pt x="0" y="97735"/>
                  </a:lnTo>
                  <a:lnTo>
                    <a:pt x="17841" y="97735"/>
                  </a:lnTo>
                  <a:lnTo>
                    <a:pt x="178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531547" y="1190749"/>
              <a:ext cx="128801" cy="118497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680740" y="1162211"/>
              <a:ext cx="73916" cy="64865"/>
            </a:xfrm>
            <a:prstGeom prst="rect">
              <a:avLst/>
            </a:prstGeom>
          </p:spPr>
        </p:pic>
      </p:grpSp>
      <p:sp>
        <p:nvSpPr>
          <p:cNvPr id="98" name="object 98"/>
          <p:cNvSpPr/>
          <p:nvPr/>
        </p:nvSpPr>
        <p:spPr>
          <a:xfrm>
            <a:off x="8606129" y="1190751"/>
            <a:ext cx="158115" cy="97790"/>
          </a:xfrm>
          <a:custGeom>
            <a:avLst/>
            <a:gdLst/>
            <a:ahLst/>
            <a:cxnLst/>
            <a:rect l="l" t="t" r="r" b="b"/>
            <a:pathLst>
              <a:path w="158115" h="97790">
                <a:moveTo>
                  <a:pt x="119799" y="97739"/>
                </a:moveTo>
                <a:lnTo>
                  <a:pt x="56083" y="39801"/>
                </a:lnTo>
                <a:lnTo>
                  <a:pt x="117246" y="0"/>
                </a:lnTo>
                <a:lnTo>
                  <a:pt x="91757" y="0"/>
                </a:lnTo>
                <a:lnTo>
                  <a:pt x="19202" y="48437"/>
                </a:lnTo>
                <a:lnTo>
                  <a:pt x="19202" y="0"/>
                </a:lnTo>
                <a:lnTo>
                  <a:pt x="0" y="0"/>
                </a:lnTo>
                <a:lnTo>
                  <a:pt x="0" y="97739"/>
                </a:lnTo>
                <a:lnTo>
                  <a:pt x="19202" y="97739"/>
                </a:lnTo>
                <a:lnTo>
                  <a:pt x="19202" y="63144"/>
                </a:lnTo>
                <a:lnTo>
                  <a:pt x="43332" y="48437"/>
                </a:lnTo>
                <a:lnTo>
                  <a:pt x="95669" y="97739"/>
                </a:lnTo>
                <a:lnTo>
                  <a:pt x="119799" y="97739"/>
                </a:lnTo>
                <a:close/>
              </a:path>
              <a:path w="158115" h="97790">
                <a:moveTo>
                  <a:pt x="158038" y="83032"/>
                </a:moveTo>
                <a:lnTo>
                  <a:pt x="136448" y="83032"/>
                </a:lnTo>
                <a:lnTo>
                  <a:pt x="136448" y="97739"/>
                </a:lnTo>
                <a:lnTo>
                  <a:pt x="158038" y="97739"/>
                </a:lnTo>
                <a:lnTo>
                  <a:pt x="158038" y="830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9" name="object 99"/>
          <p:cNvGrpSpPr/>
          <p:nvPr/>
        </p:nvGrpSpPr>
        <p:grpSpPr>
          <a:xfrm>
            <a:off x="8845732" y="1163075"/>
            <a:ext cx="697230" cy="146685"/>
            <a:chOff x="8845732" y="1163075"/>
            <a:chExt cx="697230" cy="146685"/>
          </a:xfrm>
        </p:grpSpPr>
        <p:pic>
          <p:nvPicPr>
            <p:cNvPr id="100" name="object 100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845732" y="1190749"/>
              <a:ext cx="507390" cy="99463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9379788" y="1190751"/>
              <a:ext cx="69215" cy="118745"/>
            </a:xfrm>
            <a:custGeom>
              <a:avLst/>
              <a:gdLst/>
              <a:ahLst/>
              <a:cxnLst/>
              <a:rect l="l" t="t" r="r" b="b"/>
              <a:pathLst>
                <a:path w="69215" h="118744">
                  <a:moveTo>
                    <a:pt x="16662" y="26809"/>
                  </a:moveTo>
                  <a:lnTo>
                    <a:pt x="0" y="26809"/>
                  </a:lnTo>
                  <a:lnTo>
                    <a:pt x="0" y="97739"/>
                  </a:lnTo>
                  <a:lnTo>
                    <a:pt x="16662" y="97739"/>
                  </a:lnTo>
                  <a:lnTo>
                    <a:pt x="16662" y="26809"/>
                  </a:lnTo>
                  <a:close/>
                </a:path>
                <a:path w="69215" h="118744">
                  <a:moveTo>
                    <a:pt x="16662" y="0"/>
                  </a:moveTo>
                  <a:lnTo>
                    <a:pt x="0" y="0"/>
                  </a:lnTo>
                  <a:lnTo>
                    <a:pt x="0" y="13843"/>
                  </a:lnTo>
                  <a:lnTo>
                    <a:pt x="16662" y="13843"/>
                  </a:lnTo>
                  <a:lnTo>
                    <a:pt x="16662" y="0"/>
                  </a:lnTo>
                  <a:close/>
                </a:path>
                <a:path w="69215" h="118744">
                  <a:moveTo>
                    <a:pt x="68821" y="83032"/>
                  </a:moveTo>
                  <a:lnTo>
                    <a:pt x="47244" y="83032"/>
                  </a:lnTo>
                  <a:lnTo>
                    <a:pt x="47244" y="97739"/>
                  </a:lnTo>
                  <a:lnTo>
                    <a:pt x="58623" y="97739"/>
                  </a:lnTo>
                  <a:lnTo>
                    <a:pt x="58623" y="102057"/>
                  </a:lnTo>
                  <a:lnTo>
                    <a:pt x="56083" y="108978"/>
                  </a:lnTo>
                  <a:lnTo>
                    <a:pt x="47244" y="111582"/>
                  </a:lnTo>
                  <a:lnTo>
                    <a:pt x="47244" y="118503"/>
                  </a:lnTo>
                  <a:lnTo>
                    <a:pt x="57073" y="115112"/>
                  </a:lnTo>
                  <a:lnTo>
                    <a:pt x="63766" y="110286"/>
                  </a:lnTo>
                  <a:lnTo>
                    <a:pt x="67602" y="104140"/>
                  </a:lnTo>
                  <a:lnTo>
                    <a:pt x="68821" y="96875"/>
                  </a:lnTo>
                  <a:lnTo>
                    <a:pt x="68821" y="83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471558" y="1163075"/>
              <a:ext cx="71367" cy="64865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2549924" y="3524253"/>
            <a:ext cx="6155055" cy="2203450"/>
            <a:chOff x="2549924" y="3524253"/>
            <a:chExt cx="6155055" cy="2203450"/>
          </a:xfrm>
        </p:grpSpPr>
        <p:sp>
          <p:nvSpPr>
            <p:cNvPr id="104" name="object 104"/>
            <p:cNvSpPr/>
            <p:nvPr/>
          </p:nvSpPr>
          <p:spPr>
            <a:xfrm>
              <a:off x="5567731" y="3524262"/>
              <a:ext cx="1329055" cy="1176020"/>
            </a:xfrm>
            <a:custGeom>
              <a:avLst/>
              <a:gdLst/>
              <a:ahLst/>
              <a:cxnLst/>
              <a:rect l="l" t="t" r="r" b="b"/>
              <a:pathLst>
                <a:path w="1329054" h="1176020">
                  <a:moveTo>
                    <a:pt x="29425" y="1165174"/>
                  </a:moveTo>
                  <a:lnTo>
                    <a:pt x="13093" y="1157046"/>
                  </a:lnTo>
                  <a:lnTo>
                    <a:pt x="0" y="1175537"/>
                  </a:lnTo>
                  <a:lnTo>
                    <a:pt x="29425" y="1165174"/>
                  </a:lnTo>
                  <a:close/>
                </a:path>
                <a:path w="1329054" h="1176020">
                  <a:moveTo>
                    <a:pt x="251244" y="906741"/>
                  </a:moveTo>
                  <a:lnTo>
                    <a:pt x="205511" y="884491"/>
                  </a:lnTo>
                  <a:lnTo>
                    <a:pt x="43573" y="1113294"/>
                  </a:lnTo>
                  <a:lnTo>
                    <a:pt x="99212" y="1140599"/>
                  </a:lnTo>
                  <a:lnTo>
                    <a:pt x="166611" y="1116863"/>
                  </a:lnTo>
                  <a:lnTo>
                    <a:pt x="118770" y="1093482"/>
                  </a:lnTo>
                  <a:lnTo>
                    <a:pt x="251244" y="906741"/>
                  </a:lnTo>
                  <a:close/>
                </a:path>
                <a:path w="1329054" h="1176020">
                  <a:moveTo>
                    <a:pt x="401751" y="999629"/>
                  </a:moveTo>
                  <a:lnTo>
                    <a:pt x="356019" y="977392"/>
                  </a:lnTo>
                  <a:lnTo>
                    <a:pt x="287515" y="1074280"/>
                  </a:lnTo>
                  <a:lnTo>
                    <a:pt x="369341" y="1045476"/>
                  </a:lnTo>
                  <a:lnTo>
                    <a:pt x="401751" y="999629"/>
                  </a:lnTo>
                  <a:close/>
                </a:path>
                <a:path w="1329054" h="1176020">
                  <a:moveTo>
                    <a:pt x="741629" y="799541"/>
                  </a:moveTo>
                  <a:lnTo>
                    <a:pt x="732878" y="762406"/>
                  </a:lnTo>
                  <a:lnTo>
                    <a:pt x="712990" y="728878"/>
                  </a:lnTo>
                  <a:lnTo>
                    <a:pt x="686066" y="700646"/>
                  </a:lnTo>
                  <a:lnTo>
                    <a:pt x="686066" y="828662"/>
                  </a:lnTo>
                  <a:lnTo>
                    <a:pt x="670509" y="862241"/>
                  </a:lnTo>
                  <a:lnTo>
                    <a:pt x="612343" y="944867"/>
                  </a:lnTo>
                  <a:lnTo>
                    <a:pt x="322745" y="802614"/>
                  </a:lnTo>
                  <a:lnTo>
                    <a:pt x="378002" y="723163"/>
                  </a:lnTo>
                  <a:lnTo>
                    <a:pt x="406400" y="693889"/>
                  </a:lnTo>
                  <a:lnTo>
                    <a:pt x="442061" y="676186"/>
                  </a:lnTo>
                  <a:lnTo>
                    <a:pt x="484466" y="670725"/>
                  </a:lnTo>
                  <a:lnTo>
                    <a:pt x="533133" y="678218"/>
                  </a:lnTo>
                  <a:lnTo>
                    <a:pt x="587616" y="699350"/>
                  </a:lnTo>
                  <a:lnTo>
                    <a:pt x="636574" y="728700"/>
                  </a:lnTo>
                  <a:lnTo>
                    <a:pt x="669239" y="760780"/>
                  </a:lnTo>
                  <a:lnTo>
                    <a:pt x="686066" y="828662"/>
                  </a:lnTo>
                  <a:lnTo>
                    <a:pt x="686066" y="700646"/>
                  </a:lnTo>
                  <a:lnTo>
                    <a:pt x="651319" y="674255"/>
                  </a:lnTo>
                  <a:lnTo>
                    <a:pt x="615264" y="653999"/>
                  </a:lnTo>
                  <a:lnTo>
                    <a:pt x="568807" y="635025"/>
                  </a:lnTo>
                  <a:lnTo>
                    <a:pt x="523151" y="624408"/>
                  </a:lnTo>
                  <a:lnTo>
                    <a:pt x="479209" y="622122"/>
                  </a:lnTo>
                  <a:lnTo>
                    <a:pt x="437883" y="628167"/>
                  </a:lnTo>
                  <a:lnTo>
                    <a:pt x="400113" y="642531"/>
                  </a:lnTo>
                  <a:lnTo>
                    <a:pt x="366801" y="665200"/>
                  </a:lnTo>
                  <a:lnTo>
                    <a:pt x="338874" y="696150"/>
                  </a:lnTo>
                  <a:lnTo>
                    <a:pt x="248450" y="823264"/>
                  </a:lnTo>
                  <a:lnTo>
                    <a:pt x="562533" y="977430"/>
                  </a:lnTo>
                  <a:lnTo>
                    <a:pt x="655015" y="944867"/>
                  </a:lnTo>
                  <a:lnTo>
                    <a:pt x="675716" y="937577"/>
                  </a:lnTo>
                  <a:lnTo>
                    <a:pt x="714324" y="882904"/>
                  </a:lnTo>
                  <a:lnTo>
                    <a:pt x="736409" y="839838"/>
                  </a:lnTo>
                  <a:lnTo>
                    <a:pt x="741629" y="799541"/>
                  </a:lnTo>
                  <a:close/>
                </a:path>
                <a:path w="1329054" h="1176020">
                  <a:moveTo>
                    <a:pt x="966825" y="526034"/>
                  </a:moveTo>
                  <a:lnTo>
                    <a:pt x="807681" y="447433"/>
                  </a:lnTo>
                  <a:lnTo>
                    <a:pt x="823074" y="425932"/>
                  </a:lnTo>
                  <a:lnTo>
                    <a:pt x="878179" y="348919"/>
                  </a:lnTo>
                  <a:lnTo>
                    <a:pt x="898486" y="300507"/>
                  </a:lnTo>
                  <a:lnTo>
                    <a:pt x="892733" y="258762"/>
                  </a:lnTo>
                  <a:lnTo>
                    <a:pt x="875144" y="234657"/>
                  </a:lnTo>
                  <a:lnTo>
                    <a:pt x="868045" y="224942"/>
                  </a:lnTo>
                  <a:lnTo>
                    <a:pt x="841908" y="207302"/>
                  </a:lnTo>
                  <a:lnTo>
                    <a:pt x="841908" y="288175"/>
                  </a:lnTo>
                  <a:lnTo>
                    <a:pt x="838873" y="313944"/>
                  </a:lnTo>
                  <a:lnTo>
                    <a:pt x="823937" y="341718"/>
                  </a:lnTo>
                  <a:lnTo>
                    <a:pt x="763866" y="425932"/>
                  </a:lnTo>
                  <a:lnTo>
                    <a:pt x="633298" y="361632"/>
                  </a:lnTo>
                  <a:lnTo>
                    <a:pt x="694385" y="275729"/>
                  </a:lnTo>
                  <a:lnTo>
                    <a:pt x="714819" y="252793"/>
                  </a:lnTo>
                  <a:lnTo>
                    <a:pt x="739267" y="238213"/>
                  </a:lnTo>
                  <a:lnTo>
                    <a:pt x="768172" y="234657"/>
                  </a:lnTo>
                  <a:lnTo>
                    <a:pt x="801966" y="244792"/>
                  </a:lnTo>
                  <a:lnTo>
                    <a:pt x="830478" y="264947"/>
                  </a:lnTo>
                  <a:lnTo>
                    <a:pt x="841908" y="288175"/>
                  </a:lnTo>
                  <a:lnTo>
                    <a:pt x="841908" y="207302"/>
                  </a:lnTo>
                  <a:lnTo>
                    <a:pt x="831557" y="200304"/>
                  </a:lnTo>
                  <a:lnTo>
                    <a:pt x="785177" y="185864"/>
                  </a:lnTo>
                  <a:lnTo>
                    <a:pt x="738619" y="187871"/>
                  </a:lnTo>
                  <a:lnTo>
                    <a:pt x="695642" y="206425"/>
                  </a:lnTo>
                  <a:lnTo>
                    <a:pt x="659968" y="241617"/>
                  </a:lnTo>
                  <a:lnTo>
                    <a:pt x="560006" y="383032"/>
                  </a:lnTo>
                  <a:lnTo>
                    <a:pt x="937234" y="568198"/>
                  </a:lnTo>
                  <a:lnTo>
                    <a:pt x="966825" y="526034"/>
                  </a:lnTo>
                  <a:close/>
                </a:path>
                <a:path w="1329054" h="1176020">
                  <a:moveTo>
                    <a:pt x="1328940" y="14300"/>
                  </a:moveTo>
                  <a:lnTo>
                    <a:pt x="1320304" y="10375"/>
                  </a:lnTo>
                  <a:lnTo>
                    <a:pt x="1308061" y="14986"/>
                  </a:lnTo>
                  <a:lnTo>
                    <a:pt x="1297139" y="15900"/>
                  </a:lnTo>
                  <a:lnTo>
                    <a:pt x="1289456" y="14122"/>
                  </a:lnTo>
                  <a:lnTo>
                    <a:pt x="1285671" y="13258"/>
                  </a:lnTo>
                  <a:lnTo>
                    <a:pt x="1254937" y="0"/>
                  </a:lnTo>
                  <a:lnTo>
                    <a:pt x="1054328" y="0"/>
                  </a:lnTo>
                  <a:lnTo>
                    <a:pt x="1052334" y="9385"/>
                  </a:lnTo>
                  <a:lnTo>
                    <a:pt x="1038339" y="33464"/>
                  </a:lnTo>
                  <a:lnTo>
                    <a:pt x="968730" y="131978"/>
                  </a:lnTo>
                  <a:lnTo>
                    <a:pt x="841082" y="69164"/>
                  </a:lnTo>
                  <a:lnTo>
                    <a:pt x="889711" y="0"/>
                  </a:lnTo>
                  <a:lnTo>
                    <a:pt x="830694" y="0"/>
                  </a:lnTo>
                  <a:lnTo>
                    <a:pt x="766787" y="89827"/>
                  </a:lnTo>
                  <a:lnTo>
                    <a:pt x="1144016" y="274980"/>
                  </a:lnTo>
                  <a:lnTo>
                    <a:pt x="1174496" y="232829"/>
                  </a:lnTo>
                  <a:lnTo>
                    <a:pt x="1012558" y="153377"/>
                  </a:lnTo>
                  <a:lnTo>
                    <a:pt x="1027557" y="131978"/>
                  </a:lnTo>
                  <a:lnTo>
                    <a:pt x="1084948" y="50101"/>
                  </a:lnTo>
                  <a:lnTo>
                    <a:pt x="1112608" y="23241"/>
                  </a:lnTo>
                  <a:lnTo>
                    <a:pt x="1140447" y="14122"/>
                  </a:lnTo>
                  <a:lnTo>
                    <a:pt x="1167206" y="17221"/>
                  </a:lnTo>
                  <a:lnTo>
                    <a:pt x="1191641" y="27012"/>
                  </a:lnTo>
                  <a:lnTo>
                    <a:pt x="1209459" y="35471"/>
                  </a:lnTo>
                  <a:lnTo>
                    <a:pt x="1236738" y="47409"/>
                  </a:lnTo>
                  <a:lnTo>
                    <a:pt x="1266482" y="58902"/>
                  </a:lnTo>
                  <a:lnTo>
                    <a:pt x="1291729" y="65989"/>
                  </a:lnTo>
                  <a:lnTo>
                    <a:pt x="1327797" y="15900"/>
                  </a:lnTo>
                  <a:lnTo>
                    <a:pt x="1328940" y="1430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550813" y="3595013"/>
              <a:ext cx="6154420" cy="5715"/>
            </a:xfrm>
            <a:custGeom>
              <a:avLst/>
              <a:gdLst/>
              <a:ahLst/>
              <a:cxnLst/>
              <a:rect l="l" t="t" r="r" b="b"/>
              <a:pathLst>
                <a:path w="6154420" h="5714">
                  <a:moveTo>
                    <a:pt x="6154127" y="0"/>
                  </a:moveTo>
                  <a:lnTo>
                    <a:pt x="0" y="0"/>
                  </a:lnTo>
                  <a:lnTo>
                    <a:pt x="6670" y="5614"/>
                  </a:lnTo>
                  <a:lnTo>
                    <a:pt x="6138185" y="5614"/>
                  </a:lnTo>
                  <a:lnTo>
                    <a:pt x="61541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550813" y="3595013"/>
              <a:ext cx="6154420" cy="5715"/>
            </a:xfrm>
            <a:custGeom>
              <a:avLst/>
              <a:gdLst/>
              <a:ahLst/>
              <a:cxnLst/>
              <a:rect l="l" t="t" r="r" b="b"/>
              <a:pathLst>
                <a:path w="6154420" h="5714">
                  <a:moveTo>
                    <a:pt x="0" y="0"/>
                  </a:moveTo>
                  <a:lnTo>
                    <a:pt x="6154128" y="0"/>
                  </a:lnTo>
                </a:path>
                <a:path w="6154420" h="5714">
                  <a:moveTo>
                    <a:pt x="6138185" y="5614"/>
                  </a:moveTo>
                  <a:lnTo>
                    <a:pt x="6670" y="561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550813" y="5720640"/>
              <a:ext cx="118110" cy="5715"/>
            </a:xfrm>
            <a:custGeom>
              <a:avLst/>
              <a:gdLst/>
              <a:ahLst/>
              <a:cxnLst/>
              <a:rect l="l" t="t" r="r" b="b"/>
              <a:pathLst>
                <a:path w="118110" h="5714">
                  <a:moveTo>
                    <a:pt x="118053" y="0"/>
                  </a:moveTo>
                  <a:lnTo>
                    <a:pt x="6670" y="0"/>
                  </a:lnTo>
                  <a:lnTo>
                    <a:pt x="0" y="5562"/>
                  </a:lnTo>
                  <a:lnTo>
                    <a:pt x="102258" y="5562"/>
                  </a:lnTo>
                  <a:lnTo>
                    <a:pt x="118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550813" y="5720640"/>
              <a:ext cx="118110" cy="5715"/>
            </a:xfrm>
            <a:custGeom>
              <a:avLst/>
              <a:gdLst/>
              <a:ahLst/>
              <a:cxnLst/>
              <a:rect l="l" t="t" r="r" b="b"/>
              <a:pathLst>
                <a:path w="118110" h="5714">
                  <a:moveTo>
                    <a:pt x="102258" y="5562"/>
                  </a:moveTo>
                  <a:lnTo>
                    <a:pt x="0" y="5562"/>
                  </a:lnTo>
                  <a:lnTo>
                    <a:pt x="6670" y="0"/>
                  </a:lnTo>
                  <a:lnTo>
                    <a:pt x="11805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550813" y="3595013"/>
              <a:ext cx="6985" cy="2131695"/>
            </a:xfrm>
            <a:custGeom>
              <a:avLst/>
              <a:gdLst/>
              <a:ahLst/>
              <a:cxnLst/>
              <a:rect l="l" t="t" r="r" b="b"/>
              <a:pathLst>
                <a:path w="6985" h="2131695">
                  <a:moveTo>
                    <a:pt x="0" y="0"/>
                  </a:moveTo>
                  <a:lnTo>
                    <a:pt x="0" y="2131189"/>
                  </a:lnTo>
                  <a:lnTo>
                    <a:pt x="6670" y="2125627"/>
                  </a:lnTo>
                  <a:lnTo>
                    <a:pt x="6670" y="5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550813" y="3595013"/>
              <a:ext cx="6985" cy="2131695"/>
            </a:xfrm>
            <a:custGeom>
              <a:avLst/>
              <a:gdLst/>
              <a:ahLst/>
              <a:cxnLst/>
              <a:rect l="l" t="t" r="r" b="b"/>
              <a:pathLst>
                <a:path w="6985" h="2131695">
                  <a:moveTo>
                    <a:pt x="0" y="2131189"/>
                  </a:moveTo>
                  <a:lnTo>
                    <a:pt x="0" y="0"/>
                  </a:lnTo>
                  <a:lnTo>
                    <a:pt x="6670" y="5614"/>
                  </a:lnTo>
                  <a:lnTo>
                    <a:pt x="6670" y="2125627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652284" y="3749137"/>
              <a:ext cx="471701" cy="108152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194478" y="3776149"/>
              <a:ext cx="173372" cy="81140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4428817" y="3749137"/>
              <a:ext cx="363003" cy="108152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4810873" y="3776149"/>
              <a:ext cx="295432" cy="81140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5125357" y="3749137"/>
              <a:ext cx="24765" cy="106045"/>
            </a:xfrm>
            <a:custGeom>
              <a:avLst/>
              <a:gdLst/>
              <a:ahLst/>
              <a:cxnLst/>
              <a:rect l="l" t="t" r="r" b="b"/>
              <a:pathLst>
                <a:path w="24764" h="106045">
                  <a:moveTo>
                    <a:pt x="24767" y="0"/>
                  </a:moveTo>
                  <a:lnTo>
                    <a:pt x="0" y="0"/>
                  </a:lnTo>
                  <a:lnTo>
                    <a:pt x="0" y="105715"/>
                  </a:lnTo>
                  <a:lnTo>
                    <a:pt x="24767" y="105715"/>
                  </a:lnTo>
                  <a:lnTo>
                    <a:pt x="247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212996" y="3749137"/>
              <a:ext cx="373545" cy="108152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5611304" y="3749141"/>
              <a:ext cx="24765" cy="106045"/>
            </a:xfrm>
            <a:custGeom>
              <a:avLst/>
              <a:gdLst/>
              <a:ahLst/>
              <a:cxnLst/>
              <a:rect l="l" t="t" r="r" b="b"/>
              <a:pathLst>
                <a:path w="24764" h="106045">
                  <a:moveTo>
                    <a:pt x="24765" y="28600"/>
                  </a:moveTo>
                  <a:lnTo>
                    <a:pt x="0" y="28600"/>
                  </a:lnTo>
                  <a:lnTo>
                    <a:pt x="0" y="105714"/>
                  </a:lnTo>
                  <a:lnTo>
                    <a:pt x="24765" y="105714"/>
                  </a:lnTo>
                  <a:lnTo>
                    <a:pt x="24765" y="28600"/>
                  </a:lnTo>
                  <a:close/>
                </a:path>
                <a:path w="24764" h="106045">
                  <a:moveTo>
                    <a:pt x="24765" y="0"/>
                  </a:moveTo>
                  <a:lnTo>
                    <a:pt x="0" y="0"/>
                  </a:lnTo>
                  <a:lnTo>
                    <a:pt x="0" y="18326"/>
                  </a:lnTo>
                  <a:lnTo>
                    <a:pt x="24765" y="18326"/>
                  </a:lnTo>
                  <a:lnTo>
                    <a:pt x="247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8" name="object 11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660845" y="3776149"/>
              <a:ext cx="84844" cy="78704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813261" y="3748396"/>
              <a:ext cx="184931" cy="108893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070589" y="3749137"/>
              <a:ext cx="405807" cy="137493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542189" y="3746807"/>
              <a:ext cx="166768" cy="110482"/>
            </a:xfrm>
            <a:prstGeom prst="rect">
              <a:avLst/>
            </a:prstGeom>
          </p:spPr>
        </p:pic>
        <p:sp>
          <p:nvSpPr>
            <p:cNvPr id="122" name="object 122"/>
            <p:cNvSpPr/>
            <p:nvPr/>
          </p:nvSpPr>
          <p:spPr>
            <a:xfrm>
              <a:off x="6768008" y="3749966"/>
              <a:ext cx="90170" cy="105410"/>
            </a:xfrm>
            <a:custGeom>
              <a:avLst/>
              <a:gdLst/>
              <a:ahLst/>
              <a:cxnLst/>
              <a:rect l="l" t="t" r="r" b="b"/>
              <a:pathLst>
                <a:path w="90170" h="105410">
                  <a:moveTo>
                    <a:pt x="89547" y="87782"/>
                  </a:moveTo>
                  <a:lnTo>
                    <a:pt x="25793" y="87782"/>
                  </a:lnTo>
                  <a:lnTo>
                    <a:pt x="25793" y="0"/>
                  </a:lnTo>
                  <a:lnTo>
                    <a:pt x="0" y="0"/>
                  </a:lnTo>
                  <a:lnTo>
                    <a:pt x="0" y="87782"/>
                  </a:lnTo>
                  <a:lnTo>
                    <a:pt x="0" y="105105"/>
                  </a:lnTo>
                  <a:lnTo>
                    <a:pt x="89547" y="105105"/>
                  </a:lnTo>
                  <a:lnTo>
                    <a:pt x="89547" y="877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3" name="object 12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876615" y="3749137"/>
              <a:ext cx="233450" cy="108152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134833" y="3776149"/>
              <a:ext cx="84844" cy="78704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238730" y="3776149"/>
              <a:ext cx="90560" cy="110482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402577" y="3746807"/>
              <a:ext cx="259233" cy="139824"/>
            </a:xfrm>
            <a:prstGeom prst="rect">
              <a:avLst/>
            </a:prstGeom>
          </p:spPr>
        </p:pic>
        <p:sp>
          <p:nvSpPr>
            <p:cNvPr id="127" name="object 127"/>
            <p:cNvSpPr/>
            <p:nvPr/>
          </p:nvSpPr>
          <p:spPr>
            <a:xfrm>
              <a:off x="2861436" y="3902520"/>
              <a:ext cx="4970780" cy="1581150"/>
            </a:xfrm>
            <a:custGeom>
              <a:avLst/>
              <a:gdLst/>
              <a:ahLst/>
              <a:cxnLst/>
              <a:rect l="l" t="t" r="r" b="b"/>
              <a:pathLst>
                <a:path w="4970780" h="1581150">
                  <a:moveTo>
                    <a:pt x="4970285" y="0"/>
                  </a:moveTo>
                  <a:lnTo>
                    <a:pt x="0" y="0"/>
                  </a:lnTo>
                  <a:lnTo>
                    <a:pt x="0" y="1580523"/>
                  </a:lnTo>
                  <a:lnTo>
                    <a:pt x="482125" y="1580523"/>
                  </a:lnTo>
                  <a:lnTo>
                    <a:pt x="4970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094863" y="3976458"/>
              <a:ext cx="4526915" cy="922655"/>
            </a:xfrm>
            <a:custGeom>
              <a:avLst/>
              <a:gdLst/>
              <a:ahLst/>
              <a:cxnLst/>
              <a:rect l="l" t="t" r="r" b="b"/>
              <a:pathLst>
                <a:path w="4526915" h="922654">
                  <a:moveTo>
                    <a:pt x="1920709" y="917778"/>
                  </a:moveTo>
                  <a:lnTo>
                    <a:pt x="0" y="917778"/>
                  </a:lnTo>
                  <a:lnTo>
                    <a:pt x="0" y="922553"/>
                  </a:lnTo>
                  <a:lnTo>
                    <a:pt x="1907171" y="922553"/>
                  </a:lnTo>
                  <a:lnTo>
                    <a:pt x="1920709" y="917778"/>
                  </a:lnTo>
                  <a:close/>
                </a:path>
                <a:path w="4526915" h="922654">
                  <a:moveTo>
                    <a:pt x="2209546" y="816076"/>
                  </a:moveTo>
                  <a:lnTo>
                    <a:pt x="0" y="816076"/>
                  </a:lnTo>
                  <a:lnTo>
                    <a:pt x="0" y="820839"/>
                  </a:lnTo>
                  <a:lnTo>
                    <a:pt x="2196007" y="820839"/>
                  </a:lnTo>
                  <a:lnTo>
                    <a:pt x="2209546" y="816076"/>
                  </a:lnTo>
                  <a:close/>
                </a:path>
                <a:path w="4526915" h="922654">
                  <a:moveTo>
                    <a:pt x="2498306" y="714375"/>
                  </a:moveTo>
                  <a:lnTo>
                    <a:pt x="0" y="714375"/>
                  </a:lnTo>
                  <a:lnTo>
                    <a:pt x="0" y="719150"/>
                  </a:lnTo>
                  <a:lnTo>
                    <a:pt x="2484767" y="719150"/>
                  </a:lnTo>
                  <a:lnTo>
                    <a:pt x="2498306" y="714375"/>
                  </a:lnTo>
                  <a:close/>
                </a:path>
                <a:path w="4526915" h="922654">
                  <a:moveTo>
                    <a:pt x="2789478" y="611847"/>
                  </a:moveTo>
                  <a:lnTo>
                    <a:pt x="0" y="611847"/>
                  </a:lnTo>
                  <a:lnTo>
                    <a:pt x="0" y="616610"/>
                  </a:lnTo>
                  <a:lnTo>
                    <a:pt x="2775940" y="616610"/>
                  </a:lnTo>
                  <a:lnTo>
                    <a:pt x="2789478" y="611847"/>
                  </a:lnTo>
                  <a:close/>
                </a:path>
                <a:path w="4526915" h="922654">
                  <a:moveTo>
                    <a:pt x="3078251" y="510146"/>
                  </a:moveTo>
                  <a:lnTo>
                    <a:pt x="0" y="510146"/>
                  </a:lnTo>
                  <a:lnTo>
                    <a:pt x="0" y="514921"/>
                  </a:lnTo>
                  <a:lnTo>
                    <a:pt x="3064713" y="514921"/>
                  </a:lnTo>
                  <a:lnTo>
                    <a:pt x="3078251" y="510146"/>
                  </a:lnTo>
                  <a:close/>
                </a:path>
                <a:path w="4526915" h="922654">
                  <a:moveTo>
                    <a:pt x="3367011" y="408457"/>
                  </a:moveTo>
                  <a:lnTo>
                    <a:pt x="0" y="408457"/>
                  </a:lnTo>
                  <a:lnTo>
                    <a:pt x="0" y="413232"/>
                  </a:lnTo>
                  <a:lnTo>
                    <a:pt x="3353473" y="413232"/>
                  </a:lnTo>
                  <a:lnTo>
                    <a:pt x="3367011" y="408457"/>
                  </a:lnTo>
                  <a:close/>
                </a:path>
                <a:path w="4526915" h="922654">
                  <a:moveTo>
                    <a:pt x="3658184" y="305930"/>
                  </a:moveTo>
                  <a:lnTo>
                    <a:pt x="0" y="305930"/>
                  </a:lnTo>
                  <a:lnTo>
                    <a:pt x="0" y="310692"/>
                  </a:lnTo>
                  <a:lnTo>
                    <a:pt x="3644646" y="310692"/>
                  </a:lnTo>
                  <a:lnTo>
                    <a:pt x="3658184" y="305930"/>
                  </a:lnTo>
                  <a:close/>
                </a:path>
                <a:path w="4526915" h="922654">
                  <a:moveTo>
                    <a:pt x="3946956" y="204228"/>
                  </a:moveTo>
                  <a:lnTo>
                    <a:pt x="0" y="204228"/>
                  </a:lnTo>
                  <a:lnTo>
                    <a:pt x="0" y="209003"/>
                  </a:lnTo>
                  <a:lnTo>
                    <a:pt x="3933418" y="209003"/>
                  </a:lnTo>
                  <a:lnTo>
                    <a:pt x="3946956" y="204228"/>
                  </a:lnTo>
                  <a:close/>
                </a:path>
                <a:path w="4526915" h="922654">
                  <a:moveTo>
                    <a:pt x="4238129" y="101701"/>
                  </a:moveTo>
                  <a:lnTo>
                    <a:pt x="0" y="101701"/>
                  </a:lnTo>
                  <a:lnTo>
                    <a:pt x="0" y="106464"/>
                  </a:lnTo>
                  <a:lnTo>
                    <a:pt x="4224591" y="106464"/>
                  </a:lnTo>
                  <a:lnTo>
                    <a:pt x="4238129" y="101701"/>
                  </a:lnTo>
                  <a:close/>
                </a:path>
                <a:path w="4526915" h="922654">
                  <a:moveTo>
                    <a:pt x="4526889" y="0"/>
                  </a:moveTo>
                  <a:lnTo>
                    <a:pt x="0" y="0"/>
                  </a:lnTo>
                  <a:lnTo>
                    <a:pt x="0" y="4775"/>
                  </a:lnTo>
                  <a:lnTo>
                    <a:pt x="4513364" y="4775"/>
                  </a:lnTo>
                  <a:lnTo>
                    <a:pt x="45268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183491" y="4105160"/>
              <a:ext cx="4072890" cy="894080"/>
            </a:xfrm>
            <a:custGeom>
              <a:avLst/>
              <a:gdLst/>
              <a:ahLst/>
              <a:cxnLst/>
              <a:rect l="l" t="t" r="r" b="b"/>
              <a:pathLst>
                <a:path w="4072890" h="894079">
                  <a:moveTo>
                    <a:pt x="239153" y="565758"/>
                  </a:moveTo>
                  <a:lnTo>
                    <a:pt x="0" y="565758"/>
                  </a:lnTo>
                  <a:lnTo>
                    <a:pt x="0" y="893964"/>
                  </a:lnTo>
                  <a:lnTo>
                    <a:pt x="239153" y="893964"/>
                  </a:lnTo>
                  <a:lnTo>
                    <a:pt x="239153" y="565758"/>
                  </a:lnTo>
                  <a:close/>
                </a:path>
                <a:path w="4072890" h="894079">
                  <a:moveTo>
                    <a:pt x="1552189" y="487902"/>
                  </a:moveTo>
                  <a:lnTo>
                    <a:pt x="1313024" y="487902"/>
                  </a:lnTo>
                  <a:lnTo>
                    <a:pt x="1313024" y="893964"/>
                  </a:lnTo>
                  <a:lnTo>
                    <a:pt x="1534240" y="893964"/>
                  </a:lnTo>
                  <a:lnTo>
                    <a:pt x="1552189" y="887643"/>
                  </a:lnTo>
                  <a:lnTo>
                    <a:pt x="1552189" y="487902"/>
                  </a:lnTo>
                  <a:close/>
                </a:path>
                <a:path w="4072890" h="894079">
                  <a:moveTo>
                    <a:pt x="2865124" y="263018"/>
                  </a:moveTo>
                  <a:lnTo>
                    <a:pt x="2625959" y="263018"/>
                  </a:lnTo>
                  <a:lnTo>
                    <a:pt x="2625959" y="509511"/>
                  </a:lnTo>
                  <a:lnTo>
                    <a:pt x="2865124" y="425288"/>
                  </a:lnTo>
                  <a:lnTo>
                    <a:pt x="2865124" y="263018"/>
                  </a:lnTo>
                  <a:close/>
                </a:path>
                <a:path w="4072890" h="894079">
                  <a:moveTo>
                    <a:pt x="4072802" y="0"/>
                  </a:moveTo>
                  <a:lnTo>
                    <a:pt x="3939021" y="0"/>
                  </a:lnTo>
                  <a:lnTo>
                    <a:pt x="3939021" y="47111"/>
                  </a:lnTo>
                  <a:lnTo>
                    <a:pt x="4072802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482671" y="4554080"/>
              <a:ext cx="1551305" cy="445134"/>
            </a:xfrm>
            <a:custGeom>
              <a:avLst/>
              <a:gdLst/>
              <a:ahLst/>
              <a:cxnLst/>
              <a:rect l="l" t="t" r="r" b="b"/>
              <a:pathLst>
                <a:path w="1551304" h="445135">
                  <a:moveTo>
                    <a:pt x="238213" y="38981"/>
                  </a:moveTo>
                  <a:lnTo>
                    <a:pt x="0" y="38981"/>
                  </a:lnTo>
                  <a:lnTo>
                    <a:pt x="0" y="445043"/>
                  </a:lnTo>
                  <a:lnTo>
                    <a:pt x="238213" y="445043"/>
                  </a:lnTo>
                  <a:lnTo>
                    <a:pt x="238213" y="38981"/>
                  </a:lnTo>
                  <a:close/>
                </a:path>
                <a:path w="1551304" h="445135">
                  <a:moveTo>
                    <a:pt x="1551237" y="0"/>
                  </a:moveTo>
                  <a:lnTo>
                    <a:pt x="1312071" y="0"/>
                  </a:lnTo>
                  <a:lnTo>
                    <a:pt x="1312071" y="417924"/>
                  </a:lnTo>
                  <a:lnTo>
                    <a:pt x="1551237" y="333701"/>
                  </a:lnTo>
                  <a:lnTo>
                    <a:pt x="1551237" y="0"/>
                  </a:lnTo>
                  <a:close/>
                </a:path>
              </a:pathLst>
            </a:custGeom>
            <a:solidFill>
              <a:srgbClr val="C4BC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780923" y="4566898"/>
              <a:ext cx="1551305" cy="432434"/>
            </a:xfrm>
            <a:custGeom>
              <a:avLst/>
              <a:gdLst/>
              <a:ahLst/>
              <a:cxnLst/>
              <a:rect l="l" t="t" r="r" b="b"/>
              <a:pathLst>
                <a:path w="1551304" h="432435">
                  <a:moveTo>
                    <a:pt x="238149" y="0"/>
                  </a:moveTo>
                  <a:lnTo>
                    <a:pt x="0" y="0"/>
                  </a:lnTo>
                  <a:lnTo>
                    <a:pt x="0" y="432226"/>
                  </a:lnTo>
                  <a:lnTo>
                    <a:pt x="238149" y="432226"/>
                  </a:lnTo>
                  <a:lnTo>
                    <a:pt x="238149" y="0"/>
                  </a:lnTo>
                  <a:close/>
                </a:path>
                <a:path w="1551304" h="432435">
                  <a:moveTo>
                    <a:pt x="1551211" y="1588"/>
                  </a:moveTo>
                  <a:lnTo>
                    <a:pt x="1312935" y="1588"/>
                  </a:lnTo>
                  <a:lnTo>
                    <a:pt x="1312935" y="299772"/>
                  </a:lnTo>
                  <a:lnTo>
                    <a:pt x="1551211" y="215862"/>
                  </a:lnTo>
                  <a:lnTo>
                    <a:pt x="1551211" y="1588"/>
                  </a:lnTo>
                  <a:close/>
                </a:path>
              </a:pathLst>
            </a:custGeom>
            <a:solidFill>
              <a:srgbClr val="006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079150" y="4535861"/>
              <a:ext cx="1551305" cy="463550"/>
            </a:xfrm>
            <a:custGeom>
              <a:avLst/>
              <a:gdLst/>
              <a:ahLst/>
              <a:cxnLst/>
              <a:rect l="l" t="t" r="r" b="b"/>
              <a:pathLst>
                <a:path w="1551304" h="463550">
                  <a:moveTo>
                    <a:pt x="238149" y="31036"/>
                  </a:moveTo>
                  <a:lnTo>
                    <a:pt x="0" y="31036"/>
                  </a:lnTo>
                  <a:lnTo>
                    <a:pt x="0" y="463263"/>
                  </a:lnTo>
                  <a:lnTo>
                    <a:pt x="238149" y="463263"/>
                  </a:lnTo>
                  <a:lnTo>
                    <a:pt x="238149" y="31036"/>
                  </a:lnTo>
                  <a:close/>
                </a:path>
                <a:path w="1551304" h="463550">
                  <a:moveTo>
                    <a:pt x="1551211" y="0"/>
                  </a:moveTo>
                  <a:lnTo>
                    <a:pt x="1312046" y="0"/>
                  </a:lnTo>
                  <a:lnTo>
                    <a:pt x="1312046" y="226100"/>
                  </a:lnTo>
                  <a:lnTo>
                    <a:pt x="1551211" y="141877"/>
                  </a:lnTo>
                  <a:lnTo>
                    <a:pt x="1551211" y="0"/>
                  </a:lnTo>
                  <a:close/>
                </a:path>
              </a:pathLst>
            </a:custGeom>
            <a:solidFill>
              <a:srgbClr val="255C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094874" y="4996741"/>
              <a:ext cx="1630045" cy="5080"/>
            </a:xfrm>
            <a:custGeom>
              <a:avLst/>
              <a:gdLst/>
              <a:ahLst/>
              <a:cxnLst/>
              <a:rect l="l" t="t" r="r" b="b"/>
              <a:pathLst>
                <a:path w="1630045" h="5079">
                  <a:moveTo>
                    <a:pt x="1629625" y="0"/>
                  </a:moveTo>
                  <a:lnTo>
                    <a:pt x="0" y="0"/>
                  </a:lnTo>
                  <a:lnTo>
                    <a:pt x="0" y="4766"/>
                  </a:lnTo>
                  <a:lnTo>
                    <a:pt x="1616089" y="4766"/>
                  </a:lnTo>
                  <a:lnTo>
                    <a:pt x="16296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912889" y="3962157"/>
              <a:ext cx="99095" cy="1061595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3418834" y="5111958"/>
              <a:ext cx="91474" cy="96944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3530313" y="5137392"/>
              <a:ext cx="86711" cy="73100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3661810" y="5110369"/>
              <a:ext cx="225804" cy="100122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3908571" y="5111958"/>
              <a:ext cx="178199" cy="96944"/>
            </a:xfrm>
            <a:prstGeom prst="rect">
              <a:avLst/>
            </a:prstGeom>
          </p:spPr>
        </p:pic>
        <p:sp>
          <p:nvSpPr>
            <p:cNvPr id="139" name="object 139"/>
            <p:cNvSpPr/>
            <p:nvPr/>
          </p:nvSpPr>
          <p:spPr>
            <a:xfrm>
              <a:off x="3334992" y="5334449"/>
              <a:ext cx="66040" cy="55244"/>
            </a:xfrm>
            <a:custGeom>
              <a:avLst/>
              <a:gdLst/>
              <a:ahLst/>
              <a:cxnLst/>
              <a:rect l="l" t="t" r="r" b="b"/>
              <a:pathLst>
                <a:path w="66039" h="55245">
                  <a:moveTo>
                    <a:pt x="65742" y="0"/>
                  </a:moveTo>
                  <a:lnTo>
                    <a:pt x="0" y="0"/>
                  </a:lnTo>
                  <a:lnTo>
                    <a:pt x="0" y="54838"/>
                  </a:lnTo>
                  <a:lnTo>
                    <a:pt x="65742" y="54838"/>
                  </a:lnTo>
                  <a:lnTo>
                    <a:pt x="65742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0" name="object 140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3438851" y="5322532"/>
              <a:ext cx="89556" cy="77083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3547465" y="5322544"/>
              <a:ext cx="231775" cy="77470"/>
            </a:xfrm>
            <a:custGeom>
              <a:avLst/>
              <a:gdLst/>
              <a:ahLst/>
              <a:cxnLst/>
              <a:rect l="l" t="t" r="r" b="b"/>
              <a:pathLst>
                <a:path w="231775" h="77470">
                  <a:moveTo>
                    <a:pt x="69557" y="0"/>
                  </a:moveTo>
                  <a:lnTo>
                    <a:pt x="0" y="0"/>
                  </a:lnTo>
                  <a:lnTo>
                    <a:pt x="0" y="77076"/>
                  </a:lnTo>
                  <a:lnTo>
                    <a:pt x="32994" y="77076"/>
                  </a:lnTo>
                  <a:lnTo>
                    <a:pt x="69126" y="64350"/>
                  </a:lnTo>
                  <a:lnTo>
                    <a:pt x="19050" y="64350"/>
                  </a:lnTo>
                  <a:lnTo>
                    <a:pt x="19050" y="42900"/>
                  </a:lnTo>
                  <a:lnTo>
                    <a:pt x="65747" y="42900"/>
                  </a:lnTo>
                  <a:lnTo>
                    <a:pt x="65747" y="30187"/>
                  </a:lnTo>
                  <a:lnTo>
                    <a:pt x="19050" y="30187"/>
                  </a:lnTo>
                  <a:lnTo>
                    <a:pt x="19050" y="12700"/>
                  </a:lnTo>
                  <a:lnTo>
                    <a:pt x="69557" y="12700"/>
                  </a:lnTo>
                  <a:lnTo>
                    <a:pt x="69557" y="0"/>
                  </a:lnTo>
                  <a:close/>
                </a:path>
                <a:path w="231775" h="77470">
                  <a:moveTo>
                    <a:pt x="106718" y="0"/>
                  </a:moveTo>
                  <a:lnTo>
                    <a:pt x="87655" y="0"/>
                  </a:lnTo>
                  <a:lnTo>
                    <a:pt x="87655" y="57835"/>
                  </a:lnTo>
                  <a:lnTo>
                    <a:pt x="106718" y="51117"/>
                  </a:lnTo>
                  <a:lnTo>
                    <a:pt x="106718" y="0"/>
                  </a:lnTo>
                  <a:close/>
                </a:path>
                <a:path w="231775" h="77470">
                  <a:moveTo>
                    <a:pt x="231508" y="7175"/>
                  </a:moveTo>
                  <a:lnTo>
                    <a:pt x="228625" y="4762"/>
                  </a:lnTo>
                  <a:lnTo>
                    <a:pt x="223926" y="2374"/>
                  </a:lnTo>
                  <a:lnTo>
                    <a:pt x="219100" y="787"/>
                  </a:lnTo>
                  <a:lnTo>
                    <a:pt x="214388" y="0"/>
                  </a:lnTo>
                  <a:lnTo>
                    <a:pt x="166738" y="0"/>
                  </a:lnTo>
                  <a:lnTo>
                    <a:pt x="166738" y="29984"/>
                  </a:lnTo>
                  <a:lnTo>
                    <a:pt x="185801" y="23266"/>
                  </a:lnTo>
                  <a:lnTo>
                    <a:pt x="185801" y="12700"/>
                  </a:lnTo>
                  <a:lnTo>
                    <a:pt x="206768" y="12700"/>
                  </a:lnTo>
                  <a:lnTo>
                    <a:pt x="211810" y="14109"/>
                  </a:lnTo>
                  <a:lnTo>
                    <a:pt x="215798" y="12700"/>
                  </a:lnTo>
                  <a:lnTo>
                    <a:pt x="231508" y="717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4639" y="1188157"/>
            <a:ext cx="701040" cy="354330"/>
            <a:chOff x="7814639" y="1188157"/>
            <a:chExt cx="701040" cy="354330"/>
          </a:xfrm>
        </p:grpSpPr>
        <p:sp>
          <p:nvSpPr>
            <p:cNvPr id="3" name="object 3"/>
            <p:cNvSpPr/>
            <p:nvPr/>
          </p:nvSpPr>
          <p:spPr>
            <a:xfrm>
              <a:off x="7814639" y="1260811"/>
              <a:ext cx="461645" cy="281305"/>
            </a:xfrm>
            <a:custGeom>
              <a:avLst/>
              <a:gdLst/>
              <a:ahLst/>
              <a:cxnLst/>
              <a:rect l="l" t="t" r="r" b="b"/>
              <a:pathLst>
                <a:path w="461645" h="281305">
                  <a:moveTo>
                    <a:pt x="206456" y="0"/>
                  </a:moveTo>
                  <a:lnTo>
                    <a:pt x="0" y="236976"/>
                  </a:lnTo>
                  <a:lnTo>
                    <a:pt x="110467" y="281086"/>
                  </a:lnTo>
                  <a:lnTo>
                    <a:pt x="333280" y="281086"/>
                  </a:lnTo>
                  <a:lnTo>
                    <a:pt x="337024" y="276761"/>
                  </a:lnTo>
                  <a:lnTo>
                    <a:pt x="256243" y="276761"/>
                  </a:lnTo>
                  <a:lnTo>
                    <a:pt x="100594" y="214489"/>
                  </a:lnTo>
                  <a:lnTo>
                    <a:pt x="266439" y="24217"/>
                  </a:lnTo>
                  <a:lnTo>
                    <a:pt x="206456" y="0"/>
                  </a:lnTo>
                  <a:close/>
                </a:path>
                <a:path w="461645" h="281305">
                  <a:moveTo>
                    <a:pt x="401527" y="108968"/>
                  </a:moveTo>
                  <a:lnTo>
                    <a:pt x="256243" y="276761"/>
                  </a:lnTo>
                  <a:lnTo>
                    <a:pt x="337024" y="276761"/>
                  </a:lnTo>
                  <a:lnTo>
                    <a:pt x="461340" y="133186"/>
                  </a:lnTo>
                  <a:lnTo>
                    <a:pt x="401527" y="108968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5030" y="1188157"/>
              <a:ext cx="222938" cy="1029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83627" y="1195945"/>
              <a:ext cx="431944" cy="9426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834037" y="637831"/>
            <a:ext cx="870585" cy="151130"/>
            <a:chOff x="1834037" y="637831"/>
            <a:chExt cx="870585" cy="151130"/>
          </a:xfrm>
        </p:grpSpPr>
        <p:sp>
          <p:nvSpPr>
            <p:cNvPr id="7" name="object 7"/>
            <p:cNvSpPr/>
            <p:nvPr/>
          </p:nvSpPr>
          <p:spPr>
            <a:xfrm>
              <a:off x="1834032" y="637831"/>
              <a:ext cx="636270" cy="151130"/>
            </a:xfrm>
            <a:custGeom>
              <a:avLst/>
              <a:gdLst/>
              <a:ahLst/>
              <a:cxnLst/>
              <a:rect l="l" t="t" r="r" b="b"/>
              <a:pathLst>
                <a:path w="636269" h="151129">
                  <a:moveTo>
                    <a:pt x="121094" y="0"/>
                  </a:moveTo>
                  <a:lnTo>
                    <a:pt x="0" y="0"/>
                  </a:lnTo>
                  <a:lnTo>
                    <a:pt x="0" y="24638"/>
                  </a:lnTo>
                  <a:lnTo>
                    <a:pt x="0" y="59537"/>
                  </a:lnTo>
                  <a:lnTo>
                    <a:pt x="0" y="83134"/>
                  </a:lnTo>
                  <a:lnTo>
                    <a:pt x="0" y="147802"/>
                  </a:lnTo>
                  <a:lnTo>
                    <a:pt x="43332" y="147802"/>
                  </a:lnTo>
                  <a:lnTo>
                    <a:pt x="43332" y="83134"/>
                  </a:lnTo>
                  <a:lnTo>
                    <a:pt x="117259" y="83134"/>
                  </a:lnTo>
                  <a:lnTo>
                    <a:pt x="117259" y="59537"/>
                  </a:lnTo>
                  <a:lnTo>
                    <a:pt x="43332" y="59537"/>
                  </a:lnTo>
                  <a:lnTo>
                    <a:pt x="43332" y="24638"/>
                  </a:lnTo>
                  <a:lnTo>
                    <a:pt x="121094" y="24638"/>
                  </a:lnTo>
                  <a:lnTo>
                    <a:pt x="121094" y="0"/>
                  </a:lnTo>
                  <a:close/>
                </a:path>
                <a:path w="636269" h="151129">
                  <a:moveTo>
                    <a:pt x="260019" y="147294"/>
                  </a:moveTo>
                  <a:lnTo>
                    <a:pt x="256197" y="141236"/>
                  </a:lnTo>
                  <a:lnTo>
                    <a:pt x="254927" y="136055"/>
                  </a:lnTo>
                  <a:lnTo>
                    <a:pt x="254927" y="130860"/>
                  </a:lnTo>
                  <a:lnTo>
                    <a:pt x="254927" y="91948"/>
                  </a:lnTo>
                  <a:lnTo>
                    <a:pt x="254927" y="67729"/>
                  </a:lnTo>
                  <a:lnTo>
                    <a:pt x="252552" y="53936"/>
                  </a:lnTo>
                  <a:lnTo>
                    <a:pt x="251815" y="53022"/>
                  </a:lnTo>
                  <a:lnTo>
                    <a:pt x="243611" y="42976"/>
                  </a:lnTo>
                  <a:lnTo>
                    <a:pt x="225348" y="35750"/>
                  </a:lnTo>
                  <a:lnTo>
                    <a:pt x="195008" y="33134"/>
                  </a:lnTo>
                  <a:lnTo>
                    <a:pt x="172605" y="34886"/>
                  </a:lnTo>
                  <a:lnTo>
                    <a:pt x="154393" y="40703"/>
                  </a:lnTo>
                  <a:lnTo>
                    <a:pt x="142138" y="51371"/>
                  </a:lnTo>
                  <a:lnTo>
                    <a:pt x="137668" y="67729"/>
                  </a:lnTo>
                  <a:lnTo>
                    <a:pt x="137668" y="70319"/>
                  </a:lnTo>
                  <a:lnTo>
                    <a:pt x="175895" y="70319"/>
                  </a:lnTo>
                  <a:lnTo>
                    <a:pt x="175895" y="58204"/>
                  </a:lnTo>
                  <a:lnTo>
                    <a:pt x="182270" y="53022"/>
                  </a:lnTo>
                  <a:lnTo>
                    <a:pt x="209029" y="53022"/>
                  </a:lnTo>
                  <a:lnTo>
                    <a:pt x="214134" y="58204"/>
                  </a:lnTo>
                  <a:lnTo>
                    <a:pt x="214134" y="73787"/>
                  </a:lnTo>
                  <a:lnTo>
                    <a:pt x="214134" y="91948"/>
                  </a:lnTo>
                  <a:lnTo>
                    <a:pt x="214134" y="113563"/>
                  </a:lnTo>
                  <a:lnTo>
                    <a:pt x="211759" y="121373"/>
                  </a:lnTo>
                  <a:lnTo>
                    <a:pt x="205689" y="126758"/>
                  </a:lnTo>
                  <a:lnTo>
                    <a:pt x="197459" y="129857"/>
                  </a:lnTo>
                  <a:lnTo>
                    <a:pt x="188645" y="130860"/>
                  </a:lnTo>
                  <a:lnTo>
                    <a:pt x="177165" y="130860"/>
                  </a:lnTo>
                  <a:lnTo>
                    <a:pt x="173342" y="123952"/>
                  </a:lnTo>
                  <a:lnTo>
                    <a:pt x="173342" y="115290"/>
                  </a:lnTo>
                  <a:lnTo>
                    <a:pt x="201383" y="96266"/>
                  </a:lnTo>
                  <a:lnTo>
                    <a:pt x="209029" y="94538"/>
                  </a:lnTo>
                  <a:lnTo>
                    <a:pt x="214134" y="91948"/>
                  </a:lnTo>
                  <a:lnTo>
                    <a:pt x="214134" y="73787"/>
                  </a:lnTo>
                  <a:lnTo>
                    <a:pt x="210299" y="77241"/>
                  </a:lnTo>
                  <a:lnTo>
                    <a:pt x="197561" y="79832"/>
                  </a:lnTo>
                  <a:lnTo>
                    <a:pt x="155689" y="88836"/>
                  </a:lnTo>
                  <a:lnTo>
                    <a:pt x="132562" y="118757"/>
                  </a:lnTo>
                  <a:lnTo>
                    <a:pt x="134620" y="129959"/>
                  </a:lnTo>
                  <a:lnTo>
                    <a:pt x="141325" y="140271"/>
                  </a:lnTo>
                  <a:lnTo>
                    <a:pt x="153530" y="147828"/>
                  </a:lnTo>
                  <a:lnTo>
                    <a:pt x="172072" y="150761"/>
                  </a:lnTo>
                  <a:lnTo>
                    <a:pt x="185813" y="150037"/>
                  </a:lnTo>
                  <a:lnTo>
                    <a:pt x="196926" y="147624"/>
                  </a:lnTo>
                  <a:lnTo>
                    <a:pt x="206121" y="143090"/>
                  </a:lnTo>
                  <a:lnTo>
                    <a:pt x="214134" y="136055"/>
                  </a:lnTo>
                  <a:lnTo>
                    <a:pt x="215404" y="139509"/>
                  </a:lnTo>
                  <a:lnTo>
                    <a:pt x="216674" y="143840"/>
                  </a:lnTo>
                  <a:lnTo>
                    <a:pt x="219240" y="147294"/>
                  </a:lnTo>
                  <a:lnTo>
                    <a:pt x="260019" y="147294"/>
                  </a:lnTo>
                  <a:close/>
                </a:path>
                <a:path w="636269" h="151129">
                  <a:moveTo>
                    <a:pt x="402780" y="76377"/>
                  </a:moveTo>
                  <a:lnTo>
                    <a:pt x="399173" y="58674"/>
                  </a:lnTo>
                  <a:lnTo>
                    <a:pt x="388277" y="45021"/>
                  </a:lnTo>
                  <a:lnTo>
                    <a:pt x="369976" y="36245"/>
                  </a:lnTo>
                  <a:lnTo>
                    <a:pt x="344157" y="33134"/>
                  </a:lnTo>
                  <a:lnTo>
                    <a:pt x="317665" y="35877"/>
                  </a:lnTo>
                  <a:lnTo>
                    <a:pt x="296672" y="45351"/>
                  </a:lnTo>
                  <a:lnTo>
                    <a:pt x="282841" y="63423"/>
                  </a:lnTo>
                  <a:lnTo>
                    <a:pt x="277863" y="91948"/>
                  </a:lnTo>
                  <a:lnTo>
                    <a:pt x="281711" y="120103"/>
                  </a:lnTo>
                  <a:lnTo>
                    <a:pt x="293319" y="138214"/>
                  </a:lnTo>
                  <a:lnTo>
                    <a:pt x="312826" y="147891"/>
                  </a:lnTo>
                  <a:lnTo>
                    <a:pt x="340334" y="150761"/>
                  </a:lnTo>
                  <a:lnTo>
                    <a:pt x="368909" y="147726"/>
                  </a:lnTo>
                  <a:lnTo>
                    <a:pt x="388277" y="138861"/>
                  </a:lnTo>
                  <a:lnTo>
                    <a:pt x="399288" y="124485"/>
                  </a:lnTo>
                  <a:lnTo>
                    <a:pt x="402780" y="104914"/>
                  </a:lnTo>
                  <a:lnTo>
                    <a:pt x="363270" y="104914"/>
                  </a:lnTo>
                  <a:lnTo>
                    <a:pt x="362051" y="116636"/>
                  </a:lnTo>
                  <a:lnTo>
                    <a:pt x="358330" y="124701"/>
                  </a:lnTo>
                  <a:lnTo>
                    <a:pt x="351980" y="129362"/>
                  </a:lnTo>
                  <a:lnTo>
                    <a:pt x="342874" y="130860"/>
                  </a:lnTo>
                  <a:lnTo>
                    <a:pt x="331228" y="128676"/>
                  </a:lnTo>
                  <a:lnTo>
                    <a:pt x="324231" y="121780"/>
                  </a:lnTo>
                  <a:lnTo>
                    <a:pt x="320827" y="109702"/>
                  </a:lnTo>
                  <a:lnTo>
                    <a:pt x="319925" y="91948"/>
                  </a:lnTo>
                  <a:lnTo>
                    <a:pt x="320840" y="75412"/>
                  </a:lnTo>
                  <a:lnTo>
                    <a:pt x="324396" y="63512"/>
                  </a:lnTo>
                  <a:lnTo>
                    <a:pt x="331762" y="56311"/>
                  </a:lnTo>
                  <a:lnTo>
                    <a:pt x="344157" y="53886"/>
                  </a:lnTo>
                  <a:lnTo>
                    <a:pt x="353593" y="55943"/>
                  </a:lnTo>
                  <a:lnTo>
                    <a:pt x="359448" y="61239"/>
                  </a:lnTo>
                  <a:lnTo>
                    <a:pt x="362432" y="68478"/>
                  </a:lnTo>
                  <a:lnTo>
                    <a:pt x="363270" y="76377"/>
                  </a:lnTo>
                  <a:lnTo>
                    <a:pt x="402780" y="76377"/>
                  </a:lnTo>
                  <a:close/>
                </a:path>
                <a:path w="636269" h="151129">
                  <a:moveTo>
                    <a:pt x="499656" y="36588"/>
                  </a:moveTo>
                  <a:lnTo>
                    <a:pt x="474167" y="36588"/>
                  </a:lnTo>
                  <a:lnTo>
                    <a:pt x="474167" y="4584"/>
                  </a:lnTo>
                  <a:lnTo>
                    <a:pt x="432104" y="4584"/>
                  </a:lnTo>
                  <a:lnTo>
                    <a:pt x="432104" y="36588"/>
                  </a:lnTo>
                  <a:lnTo>
                    <a:pt x="411695" y="36588"/>
                  </a:lnTo>
                  <a:lnTo>
                    <a:pt x="411695" y="55613"/>
                  </a:lnTo>
                  <a:lnTo>
                    <a:pt x="432104" y="55613"/>
                  </a:lnTo>
                  <a:lnTo>
                    <a:pt x="432104" y="119621"/>
                  </a:lnTo>
                  <a:lnTo>
                    <a:pt x="433616" y="133705"/>
                  </a:lnTo>
                  <a:lnTo>
                    <a:pt x="439432" y="142760"/>
                  </a:lnTo>
                  <a:lnTo>
                    <a:pt x="451459" y="147599"/>
                  </a:lnTo>
                  <a:lnTo>
                    <a:pt x="471614" y="149034"/>
                  </a:lnTo>
                  <a:lnTo>
                    <a:pt x="478866" y="148882"/>
                  </a:lnTo>
                  <a:lnTo>
                    <a:pt x="499656" y="147294"/>
                  </a:lnTo>
                  <a:lnTo>
                    <a:pt x="499656" y="127406"/>
                  </a:lnTo>
                  <a:lnTo>
                    <a:pt x="495820" y="127406"/>
                  </a:lnTo>
                  <a:lnTo>
                    <a:pt x="493280" y="128270"/>
                  </a:lnTo>
                  <a:lnTo>
                    <a:pt x="477989" y="128270"/>
                  </a:lnTo>
                  <a:lnTo>
                    <a:pt x="474167" y="124815"/>
                  </a:lnTo>
                  <a:lnTo>
                    <a:pt x="474167" y="55613"/>
                  </a:lnTo>
                  <a:lnTo>
                    <a:pt x="499656" y="55613"/>
                  </a:lnTo>
                  <a:lnTo>
                    <a:pt x="499656" y="36588"/>
                  </a:lnTo>
                  <a:close/>
                </a:path>
                <a:path w="636269" h="151129">
                  <a:moveTo>
                    <a:pt x="636041" y="91948"/>
                  </a:moveTo>
                  <a:lnTo>
                    <a:pt x="633056" y="66332"/>
                  </a:lnTo>
                  <a:lnTo>
                    <a:pt x="625525" y="53022"/>
                  </a:lnTo>
                  <a:lnTo>
                    <a:pt x="622655" y="47942"/>
                  </a:lnTo>
                  <a:lnTo>
                    <a:pt x="602703" y="36855"/>
                  </a:lnTo>
                  <a:lnTo>
                    <a:pt x="593979" y="35839"/>
                  </a:lnTo>
                  <a:lnTo>
                    <a:pt x="593979" y="91948"/>
                  </a:lnTo>
                  <a:lnTo>
                    <a:pt x="592899" y="109702"/>
                  </a:lnTo>
                  <a:lnTo>
                    <a:pt x="589191" y="121780"/>
                  </a:lnTo>
                  <a:lnTo>
                    <a:pt x="582142" y="128676"/>
                  </a:lnTo>
                  <a:lnTo>
                    <a:pt x="571030" y="130860"/>
                  </a:lnTo>
                  <a:lnTo>
                    <a:pt x="559041" y="127939"/>
                  </a:lnTo>
                  <a:lnTo>
                    <a:pt x="552551" y="119837"/>
                  </a:lnTo>
                  <a:lnTo>
                    <a:pt x="549884" y="107505"/>
                  </a:lnTo>
                  <a:lnTo>
                    <a:pt x="549363" y="91948"/>
                  </a:lnTo>
                  <a:lnTo>
                    <a:pt x="549884" y="76377"/>
                  </a:lnTo>
                  <a:lnTo>
                    <a:pt x="552551" y="64046"/>
                  </a:lnTo>
                  <a:lnTo>
                    <a:pt x="559041" y="55943"/>
                  </a:lnTo>
                  <a:lnTo>
                    <a:pt x="571030" y="53022"/>
                  </a:lnTo>
                  <a:lnTo>
                    <a:pt x="582142" y="55206"/>
                  </a:lnTo>
                  <a:lnTo>
                    <a:pt x="589191" y="62103"/>
                  </a:lnTo>
                  <a:lnTo>
                    <a:pt x="592899" y="74180"/>
                  </a:lnTo>
                  <a:lnTo>
                    <a:pt x="593979" y="91948"/>
                  </a:lnTo>
                  <a:lnTo>
                    <a:pt x="593979" y="35839"/>
                  </a:lnTo>
                  <a:lnTo>
                    <a:pt x="541172" y="36969"/>
                  </a:lnTo>
                  <a:lnTo>
                    <a:pt x="510616" y="66700"/>
                  </a:lnTo>
                  <a:lnTo>
                    <a:pt x="507301" y="91948"/>
                  </a:lnTo>
                  <a:lnTo>
                    <a:pt x="510260" y="117551"/>
                  </a:lnTo>
                  <a:lnTo>
                    <a:pt x="520522" y="135940"/>
                  </a:lnTo>
                  <a:lnTo>
                    <a:pt x="540105" y="147040"/>
                  </a:lnTo>
                  <a:lnTo>
                    <a:pt x="571030" y="150761"/>
                  </a:lnTo>
                  <a:lnTo>
                    <a:pt x="601624" y="146926"/>
                  </a:lnTo>
                  <a:lnTo>
                    <a:pt x="621703" y="135623"/>
                  </a:lnTo>
                  <a:lnTo>
                    <a:pt x="624535" y="130860"/>
                  </a:lnTo>
                  <a:lnTo>
                    <a:pt x="632701" y="117182"/>
                  </a:lnTo>
                  <a:lnTo>
                    <a:pt x="636041" y="91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91751" y="670963"/>
              <a:ext cx="212862" cy="11762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801486" y="636364"/>
            <a:ext cx="1305560" cy="152400"/>
            <a:chOff x="2801486" y="636364"/>
            <a:chExt cx="1305560" cy="152400"/>
          </a:xfrm>
        </p:grpSpPr>
        <p:sp>
          <p:nvSpPr>
            <p:cNvPr id="10" name="object 10"/>
            <p:cNvSpPr/>
            <p:nvPr/>
          </p:nvSpPr>
          <p:spPr>
            <a:xfrm>
              <a:off x="2801480" y="636371"/>
              <a:ext cx="777875" cy="152400"/>
            </a:xfrm>
            <a:custGeom>
              <a:avLst/>
              <a:gdLst/>
              <a:ahLst/>
              <a:cxnLst/>
              <a:rect l="l" t="t" r="r" b="b"/>
              <a:pathLst>
                <a:path w="777875" h="152400">
                  <a:moveTo>
                    <a:pt x="169519" y="148755"/>
                  </a:moveTo>
                  <a:lnTo>
                    <a:pt x="157378" y="117614"/>
                  </a:lnTo>
                  <a:lnTo>
                    <a:pt x="147929" y="93408"/>
                  </a:lnTo>
                  <a:lnTo>
                    <a:pt x="121945" y="26809"/>
                  </a:lnTo>
                  <a:lnTo>
                    <a:pt x="112166" y="1727"/>
                  </a:lnTo>
                  <a:lnTo>
                    <a:pt x="105791" y="1727"/>
                  </a:lnTo>
                  <a:lnTo>
                    <a:pt x="105791" y="93408"/>
                  </a:lnTo>
                  <a:lnTo>
                    <a:pt x="63715" y="93408"/>
                  </a:lnTo>
                  <a:lnTo>
                    <a:pt x="84112" y="26809"/>
                  </a:lnTo>
                  <a:lnTo>
                    <a:pt x="85382" y="26809"/>
                  </a:lnTo>
                  <a:lnTo>
                    <a:pt x="105791" y="93408"/>
                  </a:lnTo>
                  <a:lnTo>
                    <a:pt x="105791" y="1727"/>
                  </a:lnTo>
                  <a:lnTo>
                    <a:pt x="57353" y="1727"/>
                  </a:lnTo>
                  <a:lnTo>
                    <a:pt x="0" y="148755"/>
                  </a:lnTo>
                  <a:lnTo>
                    <a:pt x="45885" y="148755"/>
                  </a:lnTo>
                  <a:lnTo>
                    <a:pt x="56070" y="117614"/>
                  </a:lnTo>
                  <a:lnTo>
                    <a:pt x="113436" y="117614"/>
                  </a:lnTo>
                  <a:lnTo>
                    <a:pt x="123634" y="148755"/>
                  </a:lnTo>
                  <a:lnTo>
                    <a:pt x="169519" y="148755"/>
                  </a:lnTo>
                  <a:close/>
                </a:path>
                <a:path w="777875" h="152400">
                  <a:moveTo>
                    <a:pt x="295719" y="116751"/>
                  </a:moveTo>
                  <a:lnTo>
                    <a:pt x="260019" y="84747"/>
                  </a:lnTo>
                  <a:lnTo>
                    <a:pt x="234530" y="79565"/>
                  </a:lnTo>
                  <a:lnTo>
                    <a:pt x="220510" y="76111"/>
                  </a:lnTo>
                  <a:lnTo>
                    <a:pt x="216687" y="71780"/>
                  </a:lnTo>
                  <a:lnTo>
                    <a:pt x="216687" y="58801"/>
                  </a:lnTo>
                  <a:lnTo>
                    <a:pt x="225602" y="54483"/>
                  </a:lnTo>
                  <a:lnTo>
                    <a:pt x="249821" y="54483"/>
                  </a:lnTo>
                  <a:lnTo>
                    <a:pt x="254914" y="59664"/>
                  </a:lnTo>
                  <a:lnTo>
                    <a:pt x="254914" y="70916"/>
                  </a:lnTo>
                  <a:lnTo>
                    <a:pt x="293154" y="70916"/>
                  </a:lnTo>
                  <a:lnTo>
                    <a:pt x="293154" y="66598"/>
                  </a:lnTo>
                  <a:lnTo>
                    <a:pt x="289585" y="53200"/>
                  </a:lnTo>
                  <a:lnTo>
                    <a:pt x="278968" y="43129"/>
                  </a:lnTo>
                  <a:lnTo>
                    <a:pt x="261429" y="36804"/>
                  </a:lnTo>
                  <a:lnTo>
                    <a:pt x="237070" y="34594"/>
                  </a:lnTo>
                  <a:lnTo>
                    <a:pt x="209232" y="37312"/>
                  </a:lnTo>
                  <a:lnTo>
                    <a:pt x="190233" y="44653"/>
                  </a:lnTo>
                  <a:lnTo>
                    <a:pt x="179349" y="55397"/>
                  </a:lnTo>
                  <a:lnTo>
                    <a:pt x="175882" y="68326"/>
                  </a:lnTo>
                  <a:lnTo>
                    <a:pt x="178231" y="78905"/>
                  </a:lnTo>
                  <a:lnTo>
                    <a:pt x="185127" y="87452"/>
                  </a:lnTo>
                  <a:lnTo>
                    <a:pt x="196329" y="94234"/>
                  </a:lnTo>
                  <a:lnTo>
                    <a:pt x="211582" y="99466"/>
                  </a:lnTo>
                  <a:lnTo>
                    <a:pt x="240906" y="106375"/>
                  </a:lnTo>
                  <a:lnTo>
                    <a:pt x="256197" y="111569"/>
                  </a:lnTo>
                  <a:lnTo>
                    <a:pt x="256197" y="128003"/>
                  </a:lnTo>
                  <a:lnTo>
                    <a:pt x="247269" y="132321"/>
                  </a:lnTo>
                  <a:lnTo>
                    <a:pt x="234530" y="132321"/>
                  </a:lnTo>
                  <a:lnTo>
                    <a:pt x="225234" y="131216"/>
                  </a:lnTo>
                  <a:lnTo>
                    <a:pt x="218440" y="128003"/>
                  </a:lnTo>
                  <a:lnTo>
                    <a:pt x="214274" y="122834"/>
                  </a:lnTo>
                  <a:lnTo>
                    <a:pt x="212864" y="115887"/>
                  </a:lnTo>
                  <a:lnTo>
                    <a:pt x="212864" y="112433"/>
                  </a:lnTo>
                  <a:lnTo>
                    <a:pt x="174612" y="112433"/>
                  </a:lnTo>
                  <a:lnTo>
                    <a:pt x="174612" y="116751"/>
                  </a:lnTo>
                  <a:lnTo>
                    <a:pt x="177546" y="131051"/>
                  </a:lnTo>
                  <a:lnTo>
                    <a:pt x="187515" y="142278"/>
                  </a:lnTo>
                  <a:lnTo>
                    <a:pt x="206336" y="149593"/>
                  </a:lnTo>
                  <a:lnTo>
                    <a:pt x="235800" y="152222"/>
                  </a:lnTo>
                  <a:lnTo>
                    <a:pt x="259676" y="149961"/>
                  </a:lnTo>
                  <a:lnTo>
                    <a:pt x="278663" y="143243"/>
                  </a:lnTo>
                  <a:lnTo>
                    <a:pt x="291198" y="132156"/>
                  </a:lnTo>
                  <a:lnTo>
                    <a:pt x="295719" y="116751"/>
                  </a:lnTo>
                  <a:close/>
                </a:path>
                <a:path w="777875" h="152400">
                  <a:moveTo>
                    <a:pt x="429552" y="116751"/>
                  </a:moveTo>
                  <a:lnTo>
                    <a:pt x="392569" y="84747"/>
                  </a:lnTo>
                  <a:lnTo>
                    <a:pt x="368363" y="79565"/>
                  </a:lnTo>
                  <a:lnTo>
                    <a:pt x="354342" y="76111"/>
                  </a:lnTo>
                  <a:lnTo>
                    <a:pt x="349237" y="71780"/>
                  </a:lnTo>
                  <a:lnTo>
                    <a:pt x="349237" y="58801"/>
                  </a:lnTo>
                  <a:lnTo>
                    <a:pt x="358165" y="54483"/>
                  </a:lnTo>
                  <a:lnTo>
                    <a:pt x="383654" y="54483"/>
                  </a:lnTo>
                  <a:lnTo>
                    <a:pt x="387477" y="59664"/>
                  </a:lnTo>
                  <a:lnTo>
                    <a:pt x="387477" y="70916"/>
                  </a:lnTo>
                  <a:lnTo>
                    <a:pt x="425729" y="70916"/>
                  </a:lnTo>
                  <a:lnTo>
                    <a:pt x="425729" y="66598"/>
                  </a:lnTo>
                  <a:lnTo>
                    <a:pt x="422338" y="53200"/>
                  </a:lnTo>
                  <a:lnTo>
                    <a:pt x="412026" y="43129"/>
                  </a:lnTo>
                  <a:lnTo>
                    <a:pt x="394538" y="36804"/>
                  </a:lnTo>
                  <a:lnTo>
                    <a:pt x="369633" y="34594"/>
                  </a:lnTo>
                  <a:lnTo>
                    <a:pt x="341998" y="37312"/>
                  </a:lnTo>
                  <a:lnTo>
                    <a:pt x="323430" y="44653"/>
                  </a:lnTo>
                  <a:lnTo>
                    <a:pt x="313004" y="55397"/>
                  </a:lnTo>
                  <a:lnTo>
                    <a:pt x="309740" y="68326"/>
                  </a:lnTo>
                  <a:lnTo>
                    <a:pt x="311886" y="78905"/>
                  </a:lnTo>
                  <a:lnTo>
                    <a:pt x="318338" y="87452"/>
                  </a:lnTo>
                  <a:lnTo>
                    <a:pt x="329095" y="94234"/>
                  </a:lnTo>
                  <a:lnTo>
                    <a:pt x="344144" y="99466"/>
                  </a:lnTo>
                  <a:lnTo>
                    <a:pt x="373456" y="106375"/>
                  </a:lnTo>
                  <a:lnTo>
                    <a:pt x="382371" y="108966"/>
                  </a:lnTo>
                  <a:lnTo>
                    <a:pt x="388747" y="111569"/>
                  </a:lnTo>
                  <a:lnTo>
                    <a:pt x="388747" y="128003"/>
                  </a:lnTo>
                  <a:lnTo>
                    <a:pt x="381101" y="132321"/>
                  </a:lnTo>
                  <a:lnTo>
                    <a:pt x="368363" y="132321"/>
                  </a:lnTo>
                  <a:lnTo>
                    <a:pt x="358317" y="131216"/>
                  </a:lnTo>
                  <a:lnTo>
                    <a:pt x="351155" y="128003"/>
                  </a:lnTo>
                  <a:lnTo>
                    <a:pt x="346849" y="122834"/>
                  </a:lnTo>
                  <a:lnTo>
                    <a:pt x="345414" y="115887"/>
                  </a:lnTo>
                  <a:lnTo>
                    <a:pt x="345414" y="112433"/>
                  </a:lnTo>
                  <a:lnTo>
                    <a:pt x="308457" y="112433"/>
                  </a:lnTo>
                  <a:lnTo>
                    <a:pt x="308457" y="116751"/>
                  </a:lnTo>
                  <a:lnTo>
                    <a:pt x="311188" y="131051"/>
                  </a:lnTo>
                  <a:lnTo>
                    <a:pt x="320725" y="142278"/>
                  </a:lnTo>
                  <a:lnTo>
                    <a:pt x="339102" y="149593"/>
                  </a:lnTo>
                  <a:lnTo>
                    <a:pt x="368363" y="152222"/>
                  </a:lnTo>
                  <a:lnTo>
                    <a:pt x="392976" y="149961"/>
                  </a:lnTo>
                  <a:lnTo>
                    <a:pt x="412343" y="143243"/>
                  </a:lnTo>
                  <a:lnTo>
                    <a:pt x="425005" y="132156"/>
                  </a:lnTo>
                  <a:lnTo>
                    <a:pt x="429552" y="116751"/>
                  </a:lnTo>
                  <a:close/>
                </a:path>
                <a:path w="777875" h="152400">
                  <a:moveTo>
                    <a:pt x="572300" y="93408"/>
                  </a:moveTo>
                  <a:lnTo>
                    <a:pt x="569315" y="67792"/>
                  </a:lnTo>
                  <a:lnTo>
                    <a:pt x="561784" y="54483"/>
                  </a:lnTo>
                  <a:lnTo>
                    <a:pt x="558914" y="49403"/>
                  </a:lnTo>
                  <a:lnTo>
                    <a:pt x="538962" y="38315"/>
                  </a:lnTo>
                  <a:lnTo>
                    <a:pt x="530250" y="37299"/>
                  </a:lnTo>
                  <a:lnTo>
                    <a:pt x="530250" y="93408"/>
                  </a:lnTo>
                  <a:lnTo>
                    <a:pt x="529170" y="111163"/>
                  </a:lnTo>
                  <a:lnTo>
                    <a:pt x="525462" y="123240"/>
                  </a:lnTo>
                  <a:lnTo>
                    <a:pt x="518414" y="130136"/>
                  </a:lnTo>
                  <a:lnTo>
                    <a:pt x="507301" y="132321"/>
                  </a:lnTo>
                  <a:lnTo>
                    <a:pt x="495109" y="129400"/>
                  </a:lnTo>
                  <a:lnTo>
                    <a:pt x="488175" y="121297"/>
                  </a:lnTo>
                  <a:lnTo>
                    <a:pt x="485063" y="108966"/>
                  </a:lnTo>
                  <a:lnTo>
                    <a:pt x="484352" y="93408"/>
                  </a:lnTo>
                  <a:lnTo>
                    <a:pt x="485063" y="77838"/>
                  </a:lnTo>
                  <a:lnTo>
                    <a:pt x="488175" y="65506"/>
                  </a:lnTo>
                  <a:lnTo>
                    <a:pt x="495109" y="57404"/>
                  </a:lnTo>
                  <a:lnTo>
                    <a:pt x="507301" y="54483"/>
                  </a:lnTo>
                  <a:lnTo>
                    <a:pt x="518414" y="56667"/>
                  </a:lnTo>
                  <a:lnTo>
                    <a:pt x="525462" y="63563"/>
                  </a:lnTo>
                  <a:lnTo>
                    <a:pt x="529170" y="75641"/>
                  </a:lnTo>
                  <a:lnTo>
                    <a:pt x="530250" y="93408"/>
                  </a:lnTo>
                  <a:lnTo>
                    <a:pt x="530250" y="37299"/>
                  </a:lnTo>
                  <a:lnTo>
                    <a:pt x="476707" y="38430"/>
                  </a:lnTo>
                  <a:lnTo>
                    <a:pt x="445643" y="68160"/>
                  </a:lnTo>
                  <a:lnTo>
                    <a:pt x="442290" y="93408"/>
                  </a:lnTo>
                  <a:lnTo>
                    <a:pt x="445274" y="119011"/>
                  </a:lnTo>
                  <a:lnTo>
                    <a:pt x="455676" y="137401"/>
                  </a:lnTo>
                  <a:lnTo>
                    <a:pt x="475627" y="148501"/>
                  </a:lnTo>
                  <a:lnTo>
                    <a:pt x="507301" y="152222"/>
                  </a:lnTo>
                  <a:lnTo>
                    <a:pt x="537895" y="148386"/>
                  </a:lnTo>
                  <a:lnTo>
                    <a:pt x="557961" y="137083"/>
                  </a:lnTo>
                  <a:lnTo>
                    <a:pt x="560806" y="132321"/>
                  </a:lnTo>
                  <a:lnTo>
                    <a:pt x="568960" y="118643"/>
                  </a:lnTo>
                  <a:lnTo>
                    <a:pt x="572300" y="93408"/>
                  </a:lnTo>
                  <a:close/>
                </a:path>
                <a:path w="777875" h="152400">
                  <a:moveTo>
                    <a:pt x="713765" y="77838"/>
                  </a:moveTo>
                  <a:lnTo>
                    <a:pt x="709980" y="60134"/>
                  </a:lnTo>
                  <a:lnTo>
                    <a:pt x="698792" y="46482"/>
                  </a:lnTo>
                  <a:lnTo>
                    <a:pt x="680440" y="37706"/>
                  </a:lnTo>
                  <a:lnTo>
                    <a:pt x="655154" y="34594"/>
                  </a:lnTo>
                  <a:lnTo>
                    <a:pt x="628129" y="37338"/>
                  </a:lnTo>
                  <a:lnTo>
                    <a:pt x="607199" y="46812"/>
                  </a:lnTo>
                  <a:lnTo>
                    <a:pt x="593674" y="64884"/>
                  </a:lnTo>
                  <a:lnTo>
                    <a:pt x="588873" y="93408"/>
                  </a:lnTo>
                  <a:lnTo>
                    <a:pt x="592709" y="121564"/>
                  </a:lnTo>
                  <a:lnTo>
                    <a:pt x="604329" y="139674"/>
                  </a:lnTo>
                  <a:lnTo>
                    <a:pt x="623824" y="149352"/>
                  </a:lnTo>
                  <a:lnTo>
                    <a:pt x="651332" y="152222"/>
                  </a:lnTo>
                  <a:lnTo>
                    <a:pt x="679894" y="149186"/>
                  </a:lnTo>
                  <a:lnTo>
                    <a:pt x="699262" y="140322"/>
                  </a:lnTo>
                  <a:lnTo>
                    <a:pt x="710272" y="125945"/>
                  </a:lnTo>
                  <a:lnTo>
                    <a:pt x="713765" y="106375"/>
                  </a:lnTo>
                  <a:lnTo>
                    <a:pt x="672998" y="106375"/>
                  </a:lnTo>
                  <a:lnTo>
                    <a:pt x="671779" y="118097"/>
                  </a:lnTo>
                  <a:lnTo>
                    <a:pt x="668058" y="126161"/>
                  </a:lnTo>
                  <a:lnTo>
                    <a:pt x="661708" y="130822"/>
                  </a:lnTo>
                  <a:lnTo>
                    <a:pt x="652602" y="132321"/>
                  </a:lnTo>
                  <a:lnTo>
                    <a:pt x="641159" y="130136"/>
                  </a:lnTo>
                  <a:lnTo>
                    <a:pt x="634606" y="123240"/>
                  </a:lnTo>
                  <a:lnTo>
                    <a:pt x="631634" y="111163"/>
                  </a:lnTo>
                  <a:lnTo>
                    <a:pt x="630936" y="93408"/>
                  </a:lnTo>
                  <a:lnTo>
                    <a:pt x="631659" y="76873"/>
                  </a:lnTo>
                  <a:lnTo>
                    <a:pt x="634758" y="64973"/>
                  </a:lnTo>
                  <a:lnTo>
                    <a:pt x="641692" y="57772"/>
                  </a:lnTo>
                  <a:lnTo>
                    <a:pt x="653884" y="55346"/>
                  </a:lnTo>
                  <a:lnTo>
                    <a:pt x="663854" y="57404"/>
                  </a:lnTo>
                  <a:lnTo>
                    <a:pt x="669645" y="62699"/>
                  </a:lnTo>
                  <a:lnTo>
                    <a:pt x="672338" y="69938"/>
                  </a:lnTo>
                  <a:lnTo>
                    <a:pt x="672998" y="77838"/>
                  </a:lnTo>
                  <a:lnTo>
                    <a:pt x="713765" y="77838"/>
                  </a:lnTo>
                  <a:close/>
                </a:path>
                <a:path w="777875" h="152400">
                  <a:moveTo>
                    <a:pt x="777481" y="38049"/>
                  </a:moveTo>
                  <a:lnTo>
                    <a:pt x="735507" y="38049"/>
                  </a:lnTo>
                  <a:lnTo>
                    <a:pt x="735507" y="148755"/>
                  </a:lnTo>
                  <a:lnTo>
                    <a:pt x="777481" y="148755"/>
                  </a:lnTo>
                  <a:lnTo>
                    <a:pt x="777481" y="38049"/>
                  </a:lnTo>
                  <a:close/>
                </a:path>
                <a:path w="777875" h="152400">
                  <a:moveTo>
                    <a:pt x="777481" y="0"/>
                  </a:moveTo>
                  <a:lnTo>
                    <a:pt x="735507" y="0"/>
                  </a:lnTo>
                  <a:lnTo>
                    <a:pt x="735507" y="24218"/>
                  </a:lnTo>
                  <a:lnTo>
                    <a:pt x="777481" y="24218"/>
                  </a:lnTo>
                  <a:lnTo>
                    <a:pt x="7774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03268" y="638092"/>
              <a:ext cx="503481" cy="150492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4213796" y="636371"/>
            <a:ext cx="509905" cy="150495"/>
          </a:xfrm>
          <a:custGeom>
            <a:avLst/>
            <a:gdLst/>
            <a:ahLst/>
            <a:cxnLst/>
            <a:rect l="l" t="t" r="r" b="b"/>
            <a:pathLst>
              <a:path w="509904" h="150495">
                <a:moveTo>
                  <a:pt x="210362" y="38049"/>
                </a:moveTo>
                <a:lnTo>
                  <a:pt x="170776" y="38049"/>
                </a:lnTo>
                <a:lnTo>
                  <a:pt x="150380" y="116751"/>
                </a:lnTo>
                <a:lnTo>
                  <a:pt x="137477" y="70053"/>
                </a:lnTo>
                <a:lnTo>
                  <a:pt x="128625" y="38049"/>
                </a:lnTo>
                <a:lnTo>
                  <a:pt x="82753" y="38049"/>
                </a:lnTo>
                <a:lnTo>
                  <a:pt x="62357" y="116751"/>
                </a:lnTo>
                <a:lnTo>
                  <a:pt x="61175" y="116751"/>
                </a:lnTo>
                <a:lnTo>
                  <a:pt x="41973" y="38049"/>
                </a:lnTo>
                <a:lnTo>
                  <a:pt x="0" y="38049"/>
                </a:lnTo>
                <a:lnTo>
                  <a:pt x="35687" y="148755"/>
                </a:lnTo>
                <a:lnTo>
                  <a:pt x="84112" y="148755"/>
                </a:lnTo>
                <a:lnTo>
                  <a:pt x="92405" y="116751"/>
                </a:lnTo>
                <a:lnTo>
                  <a:pt x="104495" y="70053"/>
                </a:lnTo>
                <a:lnTo>
                  <a:pt x="105689" y="70053"/>
                </a:lnTo>
                <a:lnTo>
                  <a:pt x="127444" y="148755"/>
                </a:lnTo>
                <a:lnTo>
                  <a:pt x="174510" y="148755"/>
                </a:lnTo>
                <a:lnTo>
                  <a:pt x="184873" y="116751"/>
                </a:lnTo>
                <a:lnTo>
                  <a:pt x="210362" y="38049"/>
                </a:lnTo>
                <a:close/>
              </a:path>
              <a:path w="509904" h="150495">
                <a:moveTo>
                  <a:pt x="267627" y="38049"/>
                </a:moveTo>
                <a:lnTo>
                  <a:pt x="225653" y="38049"/>
                </a:lnTo>
                <a:lnTo>
                  <a:pt x="225653" y="148755"/>
                </a:lnTo>
                <a:lnTo>
                  <a:pt x="267627" y="148755"/>
                </a:lnTo>
                <a:lnTo>
                  <a:pt x="267627" y="38049"/>
                </a:lnTo>
                <a:close/>
              </a:path>
              <a:path w="509904" h="150495">
                <a:moveTo>
                  <a:pt x="267627" y="0"/>
                </a:moveTo>
                <a:lnTo>
                  <a:pt x="225653" y="0"/>
                </a:lnTo>
                <a:lnTo>
                  <a:pt x="225653" y="24218"/>
                </a:lnTo>
                <a:lnTo>
                  <a:pt x="267627" y="24218"/>
                </a:lnTo>
                <a:lnTo>
                  <a:pt x="267627" y="0"/>
                </a:lnTo>
                <a:close/>
              </a:path>
              <a:path w="509904" h="150495">
                <a:moveTo>
                  <a:pt x="373494" y="38049"/>
                </a:moveTo>
                <a:lnTo>
                  <a:pt x="348005" y="38049"/>
                </a:lnTo>
                <a:lnTo>
                  <a:pt x="348005" y="6045"/>
                </a:lnTo>
                <a:lnTo>
                  <a:pt x="305854" y="6045"/>
                </a:lnTo>
                <a:lnTo>
                  <a:pt x="305854" y="38049"/>
                </a:lnTo>
                <a:lnTo>
                  <a:pt x="285470" y="38049"/>
                </a:lnTo>
                <a:lnTo>
                  <a:pt x="285470" y="57073"/>
                </a:lnTo>
                <a:lnTo>
                  <a:pt x="305854" y="57073"/>
                </a:lnTo>
                <a:lnTo>
                  <a:pt x="305854" y="121081"/>
                </a:lnTo>
                <a:lnTo>
                  <a:pt x="307390" y="135166"/>
                </a:lnTo>
                <a:lnTo>
                  <a:pt x="313232" y="144221"/>
                </a:lnTo>
                <a:lnTo>
                  <a:pt x="325285" y="149059"/>
                </a:lnTo>
                <a:lnTo>
                  <a:pt x="345452" y="150495"/>
                </a:lnTo>
                <a:lnTo>
                  <a:pt x="352704" y="150342"/>
                </a:lnTo>
                <a:lnTo>
                  <a:pt x="373494" y="148755"/>
                </a:lnTo>
                <a:lnTo>
                  <a:pt x="373494" y="128866"/>
                </a:lnTo>
                <a:lnTo>
                  <a:pt x="369582" y="128866"/>
                </a:lnTo>
                <a:lnTo>
                  <a:pt x="367030" y="129730"/>
                </a:lnTo>
                <a:lnTo>
                  <a:pt x="351739" y="129730"/>
                </a:lnTo>
                <a:lnTo>
                  <a:pt x="348005" y="126276"/>
                </a:lnTo>
                <a:lnTo>
                  <a:pt x="348005" y="57073"/>
                </a:lnTo>
                <a:lnTo>
                  <a:pt x="373494" y="57073"/>
                </a:lnTo>
                <a:lnTo>
                  <a:pt x="373494" y="38049"/>
                </a:lnTo>
                <a:close/>
              </a:path>
              <a:path w="509904" h="150495">
                <a:moveTo>
                  <a:pt x="509765" y="66598"/>
                </a:moveTo>
                <a:lnTo>
                  <a:pt x="507885" y="57073"/>
                </a:lnTo>
                <a:lnTo>
                  <a:pt x="506984" y="52476"/>
                </a:lnTo>
                <a:lnTo>
                  <a:pt x="504418" y="49301"/>
                </a:lnTo>
                <a:lnTo>
                  <a:pt x="498932" y="42481"/>
                </a:lnTo>
                <a:lnTo>
                  <a:pt x="486105" y="36550"/>
                </a:lnTo>
                <a:lnTo>
                  <a:pt x="468985" y="34594"/>
                </a:lnTo>
                <a:lnTo>
                  <a:pt x="456349" y="35560"/>
                </a:lnTo>
                <a:lnTo>
                  <a:pt x="445287" y="38379"/>
                </a:lnTo>
                <a:lnTo>
                  <a:pt x="435864" y="42989"/>
                </a:lnTo>
                <a:lnTo>
                  <a:pt x="428205" y="49301"/>
                </a:lnTo>
                <a:lnTo>
                  <a:pt x="428205" y="1727"/>
                </a:lnTo>
                <a:lnTo>
                  <a:pt x="386232" y="1727"/>
                </a:lnTo>
                <a:lnTo>
                  <a:pt x="386232" y="148755"/>
                </a:lnTo>
                <a:lnTo>
                  <a:pt x="428205" y="148755"/>
                </a:lnTo>
                <a:lnTo>
                  <a:pt x="428205" y="75247"/>
                </a:lnTo>
                <a:lnTo>
                  <a:pt x="429615" y="67297"/>
                </a:lnTo>
                <a:lnTo>
                  <a:pt x="433793" y="61620"/>
                </a:lnTo>
                <a:lnTo>
                  <a:pt x="440601" y="58216"/>
                </a:lnTo>
                <a:lnTo>
                  <a:pt x="449961" y="57073"/>
                </a:lnTo>
                <a:lnTo>
                  <a:pt x="462699" y="57073"/>
                </a:lnTo>
                <a:lnTo>
                  <a:pt x="467791" y="61404"/>
                </a:lnTo>
                <a:lnTo>
                  <a:pt x="467791" y="148755"/>
                </a:lnTo>
                <a:lnTo>
                  <a:pt x="509765" y="148755"/>
                </a:lnTo>
                <a:lnTo>
                  <a:pt x="509765" y="66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4835719" y="634636"/>
            <a:ext cx="942340" cy="154305"/>
            <a:chOff x="4835719" y="634636"/>
            <a:chExt cx="942340" cy="154305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5719" y="634636"/>
              <a:ext cx="286829" cy="15394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150586" y="636371"/>
              <a:ext cx="627380" cy="152400"/>
            </a:xfrm>
            <a:custGeom>
              <a:avLst/>
              <a:gdLst/>
              <a:ahLst/>
              <a:cxnLst/>
              <a:rect l="l" t="t" r="r" b="b"/>
              <a:pathLst>
                <a:path w="627379" h="152400">
                  <a:moveTo>
                    <a:pt x="85471" y="35458"/>
                  </a:moveTo>
                  <a:lnTo>
                    <a:pt x="82918" y="35458"/>
                  </a:lnTo>
                  <a:lnTo>
                    <a:pt x="80365" y="34594"/>
                  </a:lnTo>
                  <a:lnTo>
                    <a:pt x="77812" y="34594"/>
                  </a:lnTo>
                  <a:lnTo>
                    <a:pt x="66078" y="35852"/>
                  </a:lnTo>
                  <a:lnTo>
                    <a:pt x="55918" y="39458"/>
                  </a:lnTo>
                  <a:lnTo>
                    <a:pt x="47447" y="45173"/>
                  </a:lnTo>
                  <a:lnTo>
                    <a:pt x="40779" y="52755"/>
                  </a:lnTo>
                  <a:lnTo>
                    <a:pt x="39585" y="52755"/>
                  </a:lnTo>
                  <a:lnTo>
                    <a:pt x="39585" y="38049"/>
                  </a:lnTo>
                  <a:lnTo>
                    <a:pt x="0" y="38049"/>
                  </a:lnTo>
                  <a:lnTo>
                    <a:pt x="0" y="148755"/>
                  </a:lnTo>
                  <a:lnTo>
                    <a:pt x="42138" y="148755"/>
                  </a:lnTo>
                  <a:lnTo>
                    <a:pt x="42138" y="82156"/>
                  </a:lnTo>
                  <a:lnTo>
                    <a:pt x="44932" y="72847"/>
                  </a:lnTo>
                  <a:lnTo>
                    <a:pt x="52133" y="66700"/>
                  </a:lnTo>
                  <a:lnTo>
                    <a:pt x="61988" y="63309"/>
                  </a:lnTo>
                  <a:lnTo>
                    <a:pt x="72720" y="62268"/>
                  </a:lnTo>
                  <a:lnTo>
                    <a:pt x="85471" y="62268"/>
                  </a:lnTo>
                  <a:lnTo>
                    <a:pt x="85471" y="38049"/>
                  </a:lnTo>
                  <a:lnTo>
                    <a:pt x="85471" y="35458"/>
                  </a:lnTo>
                  <a:close/>
                </a:path>
                <a:path w="627379" h="152400">
                  <a:moveTo>
                    <a:pt x="218008" y="38049"/>
                  </a:moveTo>
                  <a:lnTo>
                    <a:pt x="175869" y="38049"/>
                  </a:lnTo>
                  <a:lnTo>
                    <a:pt x="152920" y="117614"/>
                  </a:lnTo>
                  <a:lnTo>
                    <a:pt x="128790" y="38049"/>
                  </a:lnTo>
                  <a:lnTo>
                    <a:pt x="85471" y="38049"/>
                  </a:lnTo>
                  <a:lnTo>
                    <a:pt x="127431" y="148755"/>
                  </a:lnTo>
                  <a:lnTo>
                    <a:pt x="175869" y="148755"/>
                  </a:lnTo>
                  <a:lnTo>
                    <a:pt x="218008" y="38049"/>
                  </a:lnTo>
                  <a:close/>
                </a:path>
                <a:path w="627379" h="152400">
                  <a:moveTo>
                    <a:pt x="274078" y="38049"/>
                  </a:moveTo>
                  <a:lnTo>
                    <a:pt x="231940" y="38049"/>
                  </a:lnTo>
                  <a:lnTo>
                    <a:pt x="231940" y="148755"/>
                  </a:lnTo>
                  <a:lnTo>
                    <a:pt x="274078" y="148755"/>
                  </a:lnTo>
                  <a:lnTo>
                    <a:pt x="274078" y="38049"/>
                  </a:lnTo>
                  <a:close/>
                </a:path>
                <a:path w="627379" h="152400">
                  <a:moveTo>
                    <a:pt x="274078" y="0"/>
                  </a:moveTo>
                  <a:lnTo>
                    <a:pt x="231940" y="0"/>
                  </a:lnTo>
                  <a:lnTo>
                    <a:pt x="231940" y="24218"/>
                  </a:lnTo>
                  <a:lnTo>
                    <a:pt x="274078" y="24218"/>
                  </a:lnTo>
                  <a:lnTo>
                    <a:pt x="274078" y="0"/>
                  </a:lnTo>
                  <a:close/>
                </a:path>
                <a:path w="627379" h="152400">
                  <a:moveTo>
                    <a:pt x="423278" y="38049"/>
                  </a:moveTo>
                  <a:lnTo>
                    <a:pt x="381127" y="38049"/>
                  </a:lnTo>
                  <a:lnTo>
                    <a:pt x="359549" y="117614"/>
                  </a:lnTo>
                  <a:lnTo>
                    <a:pt x="358190" y="117614"/>
                  </a:lnTo>
                  <a:lnTo>
                    <a:pt x="335254" y="38049"/>
                  </a:lnTo>
                  <a:lnTo>
                    <a:pt x="291922" y="38049"/>
                  </a:lnTo>
                  <a:lnTo>
                    <a:pt x="334060" y="148755"/>
                  </a:lnTo>
                  <a:lnTo>
                    <a:pt x="382485" y="148755"/>
                  </a:lnTo>
                  <a:lnTo>
                    <a:pt x="423278" y="38049"/>
                  </a:lnTo>
                  <a:close/>
                </a:path>
                <a:path w="627379" h="152400">
                  <a:moveTo>
                    <a:pt x="558355" y="148755"/>
                  </a:moveTo>
                  <a:lnTo>
                    <a:pt x="554456" y="142697"/>
                  </a:lnTo>
                  <a:lnTo>
                    <a:pt x="553262" y="137515"/>
                  </a:lnTo>
                  <a:lnTo>
                    <a:pt x="553262" y="132321"/>
                  </a:lnTo>
                  <a:lnTo>
                    <a:pt x="553262" y="93408"/>
                  </a:lnTo>
                  <a:lnTo>
                    <a:pt x="553262" y="69189"/>
                  </a:lnTo>
                  <a:lnTo>
                    <a:pt x="551078" y="55397"/>
                  </a:lnTo>
                  <a:lnTo>
                    <a:pt x="550379" y="54483"/>
                  </a:lnTo>
                  <a:lnTo>
                    <a:pt x="542556" y="44437"/>
                  </a:lnTo>
                  <a:lnTo>
                    <a:pt x="524725" y="37211"/>
                  </a:lnTo>
                  <a:lnTo>
                    <a:pt x="494639" y="34594"/>
                  </a:lnTo>
                  <a:lnTo>
                    <a:pt x="472186" y="36347"/>
                  </a:lnTo>
                  <a:lnTo>
                    <a:pt x="453948" y="42164"/>
                  </a:lnTo>
                  <a:lnTo>
                    <a:pt x="441693" y="52832"/>
                  </a:lnTo>
                  <a:lnTo>
                    <a:pt x="437210" y="69189"/>
                  </a:lnTo>
                  <a:lnTo>
                    <a:pt x="437210" y="71780"/>
                  </a:lnTo>
                  <a:lnTo>
                    <a:pt x="474243" y="71780"/>
                  </a:lnTo>
                  <a:lnTo>
                    <a:pt x="474243" y="59664"/>
                  </a:lnTo>
                  <a:lnTo>
                    <a:pt x="481901" y="54483"/>
                  </a:lnTo>
                  <a:lnTo>
                    <a:pt x="508571" y="54483"/>
                  </a:lnTo>
                  <a:lnTo>
                    <a:pt x="513676" y="59664"/>
                  </a:lnTo>
                  <a:lnTo>
                    <a:pt x="513676" y="75247"/>
                  </a:lnTo>
                  <a:lnTo>
                    <a:pt x="513676" y="93408"/>
                  </a:lnTo>
                  <a:lnTo>
                    <a:pt x="513676" y="115023"/>
                  </a:lnTo>
                  <a:lnTo>
                    <a:pt x="511124" y="122834"/>
                  </a:lnTo>
                  <a:lnTo>
                    <a:pt x="504748" y="128219"/>
                  </a:lnTo>
                  <a:lnTo>
                    <a:pt x="496468" y="131318"/>
                  </a:lnTo>
                  <a:lnTo>
                    <a:pt x="488188" y="132321"/>
                  </a:lnTo>
                  <a:lnTo>
                    <a:pt x="476796" y="132321"/>
                  </a:lnTo>
                  <a:lnTo>
                    <a:pt x="471703" y="125412"/>
                  </a:lnTo>
                  <a:lnTo>
                    <a:pt x="471703" y="116751"/>
                  </a:lnTo>
                  <a:lnTo>
                    <a:pt x="500926" y="97726"/>
                  </a:lnTo>
                  <a:lnTo>
                    <a:pt x="507377" y="95999"/>
                  </a:lnTo>
                  <a:lnTo>
                    <a:pt x="513676" y="93408"/>
                  </a:lnTo>
                  <a:lnTo>
                    <a:pt x="513676" y="75247"/>
                  </a:lnTo>
                  <a:lnTo>
                    <a:pt x="509930" y="78701"/>
                  </a:lnTo>
                  <a:lnTo>
                    <a:pt x="497192" y="81292"/>
                  </a:lnTo>
                  <a:lnTo>
                    <a:pt x="454190" y="90297"/>
                  </a:lnTo>
                  <a:lnTo>
                    <a:pt x="432104" y="120218"/>
                  </a:lnTo>
                  <a:lnTo>
                    <a:pt x="434162" y="131419"/>
                  </a:lnTo>
                  <a:lnTo>
                    <a:pt x="440880" y="141732"/>
                  </a:lnTo>
                  <a:lnTo>
                    <a:pt x="453110" y="149288"/>
                  </a:lnTo>
                  <a:lnTo>
                    <a:pt x="471703" y="152222"/>
                  </a:lnTo>
                  <a:lnTo>
                    <a:pt x="484835" y="151498"/>
                  </a:lnTo>
                  <a:lnTo>
                    <a:pt x="495846" y="149085"/>
                  </a:lnTo>
                  <a:lnTo>
                    <a:pt x="504990" y="144551"/>
                  </a:lnTo>
                  <a:lnTo>
                    <a:pt x="512483" y="137515"/>
                  </a:lnTo>
                  <a:lnTo>
                    <a:pt x="513676" y="137515"/>
                  </a:lnTo>
                  <a:lnTo>
                    <a:pt x="515035" y="140970"/>
                  </a:lnTo>
                  <a:lnTo>
                    <a:pt x="516216" y="145300"/>
                  </a:lnTo>
                  <a:lnTo>
                    <a:pt x="518769" y="148755"/>
                  </a:lnTo>
                  <a:lnTo>
                    <a:pt x="558355" y="148755"/>
                  </a:lnTo>
                  <a:close/>
                </a:path>
                <a:path w="627379" h="152400">
                  <a:moveTo>
                    <a:pt x="627176" y="1727"/>
                  </a:moveTo>
                  <a:lnTo>
                    <a:pt x="585038" y="1727"/>
                  </a:lnTo>
                  <a:lnTo>
                    <a:pt x="585038" y="148755"/>
                  </a:lnTo>
                  <a:lnTo>
                    <a:pt x="627176" y="148755"/>
                  </a:lnTo>
                  <a:lnTo>
                    <a:pt x="627176" y="1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92470" y="634636"/>
            <a:ext cx="228206" cy="153948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6223820" y="636364"/>
            <a:ext cx="957580" cy="152400"/>
            <a:chOff x="6223820" y="636364"/>
            <a:chExt cx="957580" cy="152400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23820" y="636364"/>
              <a:ext cx="433473" cy="1522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80233" y="670963"/>
              <a:ext cx="124893" cy="11762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25517" y="642413"/>
              <a:ext cx="355648" cy="146171"/>
            </a:xfrm>
            <a:prstGeom prst="rect">
              <a:avLst/>
            </a:prstGeom>
          </p:spPr>
        </p:pic>
      </p:grpSp>
      <p:sp>
        <p:nvSpPr>
          <p:cNvPr id="21" name="object 21"/>
          <p:cNvSpPr/>
          <p:nvPr/>
        </p:nvSpPr>
        <p:spPr>
          <a:xfrm>
            <a:off x="7280567" y="636371"/>
            <a:ext cx="525145" cy="150495"/>
          </a:xfrm>
          <a:custGeom>
            <a:avLst/>
            <a:gdLst/>
            <a:ahLst/>
            <a:cxnLst/>
            <a:rect l="l" t="t" r="r" b="b"/>
            <a:pathLst>
              <a:path w="525145" h="150495">
                <a:moveTo>
                  <a:pt x="226847" y="1727"/>
                </a:moveTo>
                <a:lnTo>
                  <a:pt x="184708" y="1727"/>
                </a:lnTo>
                <a:lnTo>
                  <a:pt x="160578" y="110705"/>
                </a:lnTo>
                <a:lnTo>
                  <a:pt x="159219" y="110705"/>
                </a:lnTo>
                <a:lnTo>
                  <a:pt x="143027" y="41516"/>
                </a:lnTo>
                <a:lnTo>
                  <a:pt x="133731" y="1727"/>
                </a:lnTo>
                <a:lnTo>
                  <a:pt x="91757" y="1727"/>
                </a:lnTo>
                <a:lnTo>
                  <a:pt x="66268" y="110705"/>
                </a:lnTo>
                <a:lnTo>
                  <a:pt x="41973" y="1727"/>
                </a:lnTo>
                <a:lnTo>
                  <a:pt x="0" y="1727"/>
                </a:lnTo>
                <a:lnTo>
                  <a:pt x="39420" y="148755"/>
                </a:lnTo>
                <a:lnTo>
                  <a:pt x="87845" y="148755"/>
                </a:lnTo>
                <a:lnTo>
                  <a:pt x="96469" y="110705"/>
                </a:lnTo>
                <a:lnTo>
                  <a:pt x="112141" y="41516"/>
                </a:lnTo>
                <a:lnTo>
                  <a:pt x="113334" y="41516"/>
                </a:lnTo>
                <a:lnTo>
                  <a:pt x="137629" y="148755"/>
                </a:lnTo>
                <a:lnTo>
                  <a:pt x="186067" y="148755"/>
                </a:lnTo>
                <a:lnTo>
                  <a:pt x="196621" y="110705"/>
                </a:lnTo>
                <a:lnTo>
                  <a:pt x="226847" y="1727"/>
                </a:lnTo>
                <a:close/>
              </a:path>
              <a:path w="525145" h="150495">
                <a:moveTo>
                  <a:pt x="282917" y="38049"/>
                </a:moveTo>
                <a:lnTo>
                  <a:pt x="240779" y="38049"/>
                </a:lnTo>
                <a:lnTo>
                  <a:pt x="240779" y="148755"/>
                </a:lnTo>
                <a:lnTo>
                  <a:pt x="282917" y="148755"/>
                </a:lnTo>
                <a:lnTo>
                  <a:pt x="282917" y="38049"/>
                </a:lnTo>
                <a:close/>
              </a:path>
              <a:path w="525145" h="150495">
                <a:moveTo>
                  <a:pt x="282917" y="0"/>
                </a:moveTo>
                <a:lnTo>
                  <a:pt x="240779" y="0"/>
                </a:lnTo>
                <a:lnTo>
                  <a:pt x="240779" y="24218"/>
                </a:lnTo>
                <a:lnTo>
                  <a:pt x="282917" y="24218"/>
                </a:lnTo>
                <a:lnTo>
                  <a:pt x="282917" y="0"/>
                </a:lnTo>
                <a:close/>
              </a:path>
              <a:path w="525145" h="150495">
                <a:moveTo>
                  <a:pt x="388785" y="38049"/>
                </a:moveTo>
                <a:lnTo>
                  <a:pt x="363296" y="38049"/>
                </a:lnTo>
                <a:lnTo>
                  <a:pt x="363296" y="6045"/>
                </a:lnTo>
                <a:lnTo>
                  <a:pt x="321157" y="6045"/>
                </a:lnTo>
                <a:lnTo>
                  <a:pt x="321157" y="38049"/>
                </a:lnTo>
                <a:lnTo>
                  <a:pt x="300761" y="38049"/>
                </a:lnTo>
                <a:lnTo>
                  <a:pt x="300761" y="57073"/>
                </a:lnTo>
                <a:lnTo>
                  <a:pt x="321157" y="57073"/>
                </a:lnTo>
                <a:lnTo>
                  <a:pt x="321157" y="121081"/>
                </a:lnTo>
                <a:lnTo>
                  <a:pt x="322681" y="135166"/>
                </a:lnTo>
                <a:lnTo>
                  <a:pt x="328523" y="144221"/>
                </a:lnTo>
                <a:lnTo>
                  <a:pt x="340575" y="149059"/>
                </a:lnTo>
                <a:lnTo>
                  <a:pt x="360743" y="150495"/>
                </a:lnTo>
                <a:lnTo>
                  <a:pt x="367995" y="150342"/>
                </a:lnTo>
                <a:lnTo>
                  <a:pt x="388785" y="148755"/>
                </a:lnTo>
                <a:lnTo>
                  <a:pt x="388785" y="128866"/>
                </a:lnTo>
                <a:lnTo>
                  <a:pt x="384873" y="128866"/>
                </a:lnTo>
                <a:lnTo>
                  <a:pt x="382320" y="129730"/>
                </a:lnTo>
                <a:lnTo>
                  <a:pt x="367030" y="129730"/>
                </a:lnTo>
                <a:lnTo>
                  <a:pt x="363296" y="126276"/>
                </a:lnTo>
                <a:lnTo>
                  <a:pt x="363296" y="57073"/>
                </a:lnTo>
                <a:lnTo>
                  <a:pt x="388785" y="57073"/>
                </a:lnTo>
                <a:lnTo>
                  <a:pt x="388785" y="38049"/>
                </a:lnTo>
                <a:close/>
              </a:path>
              <a:path w="525145" h="150495">
                <a:moveTo>
                  <a:pt x="525056" y="66598"/>
                </a:moveTo>
                <a:lnTo>
                  <a:pt x="523176" y="57073"/>
                </a:lnTo>
                <a:lnTo>
                  <a:pt x="522274" y="52476"/>
                </a:lnTo>
                <a:lnTo>
                  <a:pt x="519722" y="49301"/>
                </a:lnTo>
                <a:lnTo>
                  <a:pt x="514223" y="42481"/>
                </a:lnTo>
                <a:lnTo>
                  <a:pt x="501408" y="36550"/>
                </a:lnTo>
                <a:lnTo>
                  <a:pt x="484276" y="34594"/>
                </a:lnTo>
                <a:lnTo>
                  <a:pt x="471639" y="35560"/>
                </a:lnTo>
                <a:lnTo>
                  <a:pt x="460578" y="38379"/>
                </a:lnTo>
                <a:lnTo>
                  <a:pt x="451154" y="42989"/>
                </a:lnTo>
                <a:lnTo>
                  <a:pt x="443496" y="49301"/>
                </a:lnTo>
                <a:lnTo>
                  <a:pt x="443496" y="1727"/>
                </a:lnTo>
                <a:lnTo>
                  <a:pt x="401523" y="1727"/>
                </a:lnTo>
                <a:lnTo>
                  <a:pt x="401523" y="148755"/>
                </a:lnTo>
                <a:lnTo>
                  <a:pt x="443496" y="148755"/>
                </a:lnTo>
                <a:lnTo>
                  <a:pt x="443496" y="75247"/>
                </a:lnTo>
                <a:lnTo>
                  <a:pt x="444906" y="67297"/>
                </a:lnTo>
                <a:lnTo>
                  <a:pt x="449084" y="61620"/>
                </a:lnTo>
                <a:lnTo>
                  <a:pt x="455904" y="58216"/>
                </a:lnTo>
                <a:lnTo>
                  <a:pt x="465251" y="57073"/>
                </a:lnTo>
                <a:lnTo>
                  <a:pt x="477989" y="57073"/>
                </a:lnTo>
                <a:lnTo>
                  <a:pt x="483095" y="61404"/>
                </a:lnTo>
                <a:lnTo>
                  <a:pt x="483095" y="148755"/>
                </a:lnTo>
                <a:lnTo>
                  <a:pt x="525056" y="148755"/>
                </a:lnTo>
                <a:lnTo>
                  <a:pt x="525056" y="665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7917782" y="634636"/>
            <a:ext cx="791845" cy="154305"/>
            <a:chOff x="7917782" y="634636"/>
            <a:chExt cx="791845" cy="154305"/>
          </a:xfrm>
        </p:grpSpPr>
        <p:sp>
          <p:nvSpPr>
            <p:cNvPr id="23" name="object 23"/>
            <p:cNvSpPr/>
            <p:nvPr/>
          </p:nvSpPr>
          <p:spPr>
            <a:xfrm>
              <a:off x="7917777" y="634644"/>
              <a:ext cx="554990" cy="154305"/>
            </a:xfrm>
            <a:custGeom>
              <a:avLst/>
              <a:gdLst/>
              <a:ahLst/>
              <a:cxnLst/>
              <a:rect l="l" t="t" r="r" b="b"/>
              <a:pathLst>
                <a:path w="554990" h="154304">
                  <a:moveTo>
                    <a:pt x="144094" y="108102"/>
                  </a:moveTo>
                  <a:lnTo>
                    <a:pt x="103314" y="69189"/>
                  </a:lnTo>
                  <a:lnTo>
                    <a:pt x="68821" y="59664"/>
                  </a:lnTo>
                  <a:lnTo>
                    <a:pt x="57924" y="55206"/>
                  </a:lnTo>
                  <a:lnTo>
                    <a:pt x="51333" y="50584"/>
                  </a:lnTo>
                  <a:lnTo>
                    <a:pt x="48094" y="45313"/>
                  </a:lnTo>
                  <a:lnTo>
                    <a:pt x="47244" y="38912"/>
                  </a:lnTo>
                  <a:lnTo>
                    <a:pt x="48336" y="32702"/>
                  </a:lnTo>
                  <a:lnTo>
                    <a:pt x="52171" y="27457"/>
                  </a:lnTo>
                  <a:lnTo>
                    <a:pt x="59563" y="23825"/>
                  </a:lnTo>
                  <a:lnTo>
                    <a:pt x="71361" y="22479"/>
                  </a:lnTo>
                  <a:lnTo>
                    <a:pt x="82194" y="23914"/>
                  </a:lnTo>
                  <a:lnTo>
                    <a:pt x="89763" y="28105"/>
                  </a:lnTo>
                  <a:lnTo>
                    <a:pt x="94208" y="34886"/>
                  </a:lnTo>
                  <a:lnTo>
                    <a:pt x="95669" y="44107"/>
                  </a:lnTo>
                  <a:lnTo>
                    <a:pt x="137642" y="44107"/>
                  </a:lnTo>
                  <a:lnTo>
                    <a:pt x="137642" y="39776"/>
                  </a:lnTo>
                  <a:lnTo>
                    <a:pt x="132638" y="21526"/>
                  </a:lnTo>
                  <a:lnTo>
                    <a:pt x="118694" y="9182"/>
                  </a:lnTo>
                  <a:lnTo>
                    <a:pt x="97345" y="2197"/>
                  </a:lnTo>
                  <a:lnTo>
                    <a:pt x="70180" y="0"/>
                  </a:lnTo>
                  <a:lnTo>
                    <a:pt x="41833" y="2743"/>
                  </a:lnTo>
                  <a:lnTo>
                    <a:pt x="20561" y="10922"/>
                  </a:lnTo>
                  <a:lnTo>
                    <a:pt x="7188" y="24447"/>
                  </a:lnTo>
                  <a:lnTo>
                    <a:pt x="2552" y="43243"/>
                  </a:lnTo>
                  <a:lnTo>
                    <a:pt x="5956" y="59626"/>
                  </a:lnTo>
                  <a:lnTo>
                    <a:pt x="16421" y="71894"/>
                  </a:lnTo>
                  <a:lnTo>
                    <a:pt x="34302" y="81064"/>
                  </a:lnTo>
                  <a:lnTo>
                    <a:pt x="78282" y="93230"/>
                  </a:lnTo>
                  <a:lnTo>
                    <a:pt x="90055" y="98488"/>
                  </a:lnTo>
                  <a:lnTo>
                    <a:pt x="96354" y="104876"/>
                  </a:lnTo>
                  <a:lnTo>
                    <a:pt x="98209" y="113296"/>
                  </a:lnTo>
                  <a:lnTo>
                    <a:pt x="96024" y="121615"/>
                  </a:lnTo>
                  <a:lnTo>
                    <a:pt x="90246" y="127241"/>
                  </a:lnTo>
                  <a:lnTo>
                    <a:pt x="82080" y="130441"/>
                  </a:lnTo>
                  <a:lnTo>
                    <a:pt x="72720" y="131457"/>
                  </a:lnTo>
                  <a:lnTo>
                    <a:pt x="58458" y="129882"/>
                  </a:lnTo>
                  <a:lnTo>
                    <a:pt x="49428" y="125399"/>
                  </a:lnTo>
                  <a:lnTo>
                    <a:pt x="44691" y="118313"/>
                  </a:lnTo>
                  <a:lnTo>
                    <a:pt x="43332" y="108966"/>
                  </a:lnTo>
                  <a:lnTo>
                    <a:pt x="43332" y="104648"/>
                  </a:lnTo>
                  <a:lnTo>
                    <a:pt x="0" y="104648"/>
                  </a:lnTo>
                  <a:lnTo>
                    <a:pt x="0" y="110693"/>
                  </a:lnTo>
                  <a:lnTo>
                    <a:pt x="3771" y="128765"/>
                  </a:lnTo>
                  <a:lnTo>
                    <a:pt x="15798" y="142379"/>
                  </a:lnTo>
                  <a:lnTo>
                    <a:pt x="37134" y="150964"/>
                  </a:lnTo>
                  <a:lnTo>
                    <a:pt x="68821" y="153949"/>
                  </a:lnTo>
                  <a:lnTo>
                    <a:pt x="100507" y="151168"/>
                  </a:lnTo>
                  <a:lnTo>
                    <a:pt x="124167" y="142697"/>
                  </a:lnTo>
                  <a:lnTo>
                    <a:pt x="138976" y="128409"/>
                  </a:lnTo>
                  <a:lnTo>
                    <a:pt x="144094" y="108102"/>
                  </a:lnTo>
                  <a:close/>
                </a:path>
                <a:path w="554990" h="154304">
                  <a:moveTo>
                    <a:pt x="281736" y="93395"/>
                  </a:moveTo>
                  <a:lnTo>
                    <a:pt x="280517" y="82156"/>
                  </a:lnTo>
                  <a:lnTo>
                    <a:pt x="279196" y="69888"/>
                  </a:lnTo>
                  <a:lnTo>
                    <a:pt x="272199" y="56210"/>
                  </a:lnTo>
                  <a:lnTo>
                    <a:pt x="269989" y="51892"/>
                  </a:lnTo>
                  <a:lnTo>
                    <a:pt x="251701" y="40373"/>
                  </a:lnTo>
                  <a:lnTo>
                    <a:pt x="240944" y="38912"/>
                  </a:lnTo>
                  <a:lnTo>
                    <a:pt x="240944" y="82156"/>
                  </a:lnTo>
                  <a:lnTo>
                    <a:pt x="198983" y="82156"/>
                  </a:lnTo>
                  <a:lnTo>
                    <a:pt x="198983" y="77838"/>
                  </a:lnTo>
                  <a:lnTo>
                    <a:pt x="199847" y="70078"/>
                  </a:lnTo>
                  <a:lnTo>
                    <a:pt x="203073" y="63131"/>
                  </a:lnTo>
                  <a:lnTo>
                    <a:pt x="209664" y="58127"/>
                  </a:lnTo>
                  <a:lnTo>
                    <a:pt x="220560" y="56210"/>
                  </a:lnTo>
                  <a:lnTo>
                    <a:pt x="230771" y="57950"/>
                  </a:lnTo>
                  <a:lnTo>
                    <a:pt x="236994" y="63017"/>
                  </a:lnTo>
                  <a:lnTo>
                    <a:pt x="240106" y="71170"/>
                  </a:lnTo>
                  <a:lnTo>
                    <a:pt x="240944" y="82156"/>
                  </a:lnTo>
                  <a:lnTo>
                    <a:pt x="240944" y="38912"/>
                  </a:lnTo>
                  <a:lnTo>
                    <a:pt x="187515" y="41122"/>
                  </a:lnTo>
                  <a:lnTo>
                    <a:pt x="158927" y="72440"/>
                  </a:lnTo>
                  <a:lnTo>
                    <a:pt x="156832" y="94272"/>
                  </a:lnTo>
                  <a:lnTo>
                    <a:pt x="158178" y="115265"/>
                  </a:lnTo>
                  <a:lnTo>
                    <a:pt x="165608" y="134480"/>
                  </a:lnTo>
                  <a:lnTo>
                    <a:pt x="184289" y="148513"/>
                  </a:lnTo>
                  <a:lnTo>
                    <a:pt x="219367" y="153949"/>
                  </a:lnTo>
                  <a:lnTo>
                    <a:pt x="245173" y="151244"/>
                  </a:lnTo>
                  <a:lnTo>
                    <a:pt x="263613" y="143357"/>
                  </a:lnTo>
                  <a:lnTo>
                    <a:pt x="271830" y="134048"/>
                  </a:lnTo>
                  <a:lnTo>
                    <a:pt x="274878" y="130594"/>
                  </a:lnTo>
                  <a:lnTo>
                    <a:pt x="279184" y="113296"/>
                  </a:lnTo>
                  <a:lnTo>
                    <a:pt x="240944" y="113296"/>
                  </a:lnTo>
                  <a:lnTo>
                    <a:pt x="238467" y="122377"/>
                  </a:lnTo>
                  <a:lnTo>
                    <a:pt x="234429" y="128866"/>
                  </a:lnTo>
                  <a:lnTo>
                    <a:pt x="228257" y="132753"/>
                  </a:lnTo>
                  <a:lnTo>
                    <a:pt x="219367" y="134048"/>
                  </a:lnTo>
                  <a:lnTo>
                    <a:pt x="209727" y="131813"/>
                  </a:lnTo>
                  <a:lnTo>
                    <a:pt x="203441" y="125945"/>
                  </a:lnTo>
                  <a:lnTo>
                    <a:pt x="200012" y="117627"/>
                  </a:lnTo>
                  <a:lnTo>
                    <a:pt x="198983" y="108102"/>
                  </a:lnTo>
                  <a:lnTo>
                    <a:pt x="198983" y="99453"/>
                  </a:lnTo>
                  <a:lnTo>
                    <a:pt x="281736" y="99453"/>
                  </a:lnTo>
                  <a:lnTo>
                    <a:pt x="281736" y="93395"/>
                  </a:lnTo>
                  <a:close/>
                </a:path>
                <a:path w="554990" h="154304">
                  <a:moveTo>
                    <a:pt x="421919" y="39776"/>
                  </a:moveTo>
                  <a:lnTo>
                    <a:pt x="379945" y="39776"/>
                  </a:lnTo>
                  <a:lnTo>
                    <a:pt x="357009" y="119341"/>
                  </a:lnTo>
                  <a:lnTo>
                    <a:pt x="334073" y="39776"/>
                  </a:lnTo>
                  <a:lnTo>
                    <a:pt x="289382" y="39776"/>
                  </a:lnTo>
                  <a:lnTo>
                    <a:pt x="331520" y="150482"/>
                  </a:lnTo>
                  <a:lnTo>
                    <a:pt x="381139" y="150482"/>
                  </a:lnTo>
                  <a:lnTo>
                    <a:pt x="421919" y="39776"/>
                  </a:lnTo>
                  <a:close/>
                </a:path>
                <a:path w="554990" h="154304">
                  <a:moveTo>
                    <a:pt x="554456" y="93395"/>
                  </a:moveTo>
                  <a:lnTo>
                    <a:pt x="544918" y="56210"/>
                  </a:lnTo>
                  <a:lnTo>
                    <a:pt x="513676" y="38912"/>
                  </a:lnTo>
                  <a:lnTo>
                    <a:pt x="513676" y="82156"/>
                  </a:lnTo>
                  <a:lnTo>
                    <a:pt x="471703" y="82156"/>
                  </a:lnTo>
                  <a:lnTo>
                    <a:pt x="471703" y="77838"/>
                  </a:lnTo>
                  <a:lnTo>
                    <a:pt x="472567" y="70078"/>
                  </a:lnTo>
                  <a:lnTo>
                    <a:pt x="475805" y="63131"/>
                  </a:lnTo>
                  <a:lnTo>
                    <a:pt x="482384" y="58127"/>
                  </a:lnTo>
                  <a:lnTo>
                    <a:pt x="493280" y="56210"/>
                  </a:lnTo>
                  <a:lnTo>
                    <a:pt x="503491" y="57950"/>
                  </a:lnTo>
                  <a:lnTo>
                    <a:pt x="509727" y="63017"/>
                  </a:lnTo>
                  <a:lnTo>
                    <a:pt x="512826" y="71170"/>
                  </a:lnTo>
                  <a:lnTo>
                    <a:pt x="513676" y="82156"/>
                  </a:lnTo>
                  <a:lnTo>
                    <a:pt x="513676" y="38912"/>
                  </a:lnTo>
                  <a:lnTo>
                    <a:pt x="460248" y="41122"/>
                  </a:lnTo>
                  <a:lnTo>
                    <a:pt x="431660" y="72440"/>
                  </a:lnTo>
                  <a:lnTo>
                    <a:pt x="429564" y="94272"/>
                  </a:lnTo>
                  <a:lnTo>
                    <a:pt x="430898" y="115265"/>
                  </a:lnTo>
                  <a:lnTo>
                    <a:pt x="438340" y="134480"/>
                  </a:lnTo>
                  <a:lnTo>
                    <a:pt x="457022" y="148513"/>
                  </a:lnTo>
                  <a:lnTo>
                    <a:pt x="492099" y="153949"/>
                  </a:lnTo>
                  <a:lnTo>
                    <a:pt x="517906" y="151244"/>
                  </a:lnTo>
                  <a:lnTo>
                    <a:pt x="536333" y="143357"/>
                  </a:lnTo>
                  <a:lnTo>
                    <a:pt x="544550" y="134048"/>
                  </a:lnTo>
                  <a:lnTo>
                    <a:pt x="547611" y="130594"/>
                  </a:lnTo>
                  <a:lnTo>
                    <a:pt x="551903" y="113296"/>
                  </a:lnTo>
                  <a:lnTo>
                    <a:pt x="513676" y="113296"/>
                  </a:lnTo>
                  <a:lnTo>
                    <a:pt x="511187" y="122377"/>
                  </a:lnTo>
                  <a:lnTo>
                    <a:pt x="507161" y="128866"/>
                  </a:lnTo>
                  <a:lnTo>
                    <a:pt x="500989" y="132753"/>
                  </a:lnTo>
                  <a:lnTo>
                    <a:pt x="492099" y="134048"/>
                  </a:lnTo>
                  <a:lnTo>
                    <a:pt x="482460" y="131813"/>
                  </a:lnTo>
                  <a:lnTo>
                    <a:pt x="476161" y="125945"/>
                  </a:lnTo>
                  <a:lnTo>
                    <a:pt x="472744" y="117627"/>
                  </a:lnTo>
                  <a:lnTo>
                    <a:pt x="471703" y="108102"/>
                  </a:lnTo>
                  <a:lnTo>
                    <a:pt x="471703" y="99453"/>
                  </a:lnTo>
                  <a:lnTo>
                    <a:pt x="554456" y="99453"/>
                  </a:lnTo>
                  <a:lnTo>
                    <a:pt x="554456" y="933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92632" y="670963"/>
              <a:ext cx="216821" cy="117621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8806309" y="638092"/>
            <a:ext cx="789305" cy="150495"/>
            <a:chOff x="8806309" y="638092"/>
            <a:chExt cx="789305" cy="150495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06309" y="638092"/>
              <a:ext cx="302123" cy="15049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28823" y="642413"/>
              <a:ext cx="360576" cy="14617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508601" y="713338"/>
              <a:ext cx="86995" cy="24765"/>
            </a:xfrm>
            <a:custGeom>
              <a:avLst/>
              <a:gdLst/>
              <a:ahLst/>
              <a:cxnLst/>
              <a:rect l="l" t="t" r="r" b="b"/>
              <a:pathLst>
                <a:path w="86995" h="24765">
                  <a:moveTo>
                    <a:pt x="86660" y="0"/>
                  </a:moveTo>
                  <a:lnTo>
                    <a:pt x="0" y="0"/>
                  </a:lnTo>
                  <a:lnTo>
                    <a:pt x="0" y="24217"/>
                  </a:lnTo>
                  <a:lnTo>
                    <a:pt x="86660" y="24217"/>
                  </a:lnTo>
                  <a:lnTo>
                    <a:pt x="866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828939" y="864694"/>
            <a:ext cx="1338580" cy="154305"/>
            <a:chOff x="1828939" y="864694"/>
            <a:chExt cx="1338580" cy="154305"/>
          </a:xfrm>
        </p:grpSpPr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28939" y="864695"/>
              <a:ext cx="147860" cy="15394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01013" y="901021"/>
              <a:ext cx="123635" cy="11416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152686" y="943397"/>
              <a:ext cx="85725" cy="24765"/>
            </a:xfrm>
            <a:custGeom>
              <a:avLst/>
              <a:gdLst/>
              <a:ahLst/>
              <a:cxnLst/>
              <a:rect l="l" t="t" r="r" b="b"/>
              <a:pathLst>
                <a:path w="85725" h="24765">
                  <a:moveTo>
                    <a:pt x="85403" y="0"/>
                  </a:moveTo>
                  <a:lnTo>
                    <a:pt x="0" y="0"/>
                  </a:lnTo>
                  <a:lnTo>
                    <a:pt x="0" y="24217"/>
                  </a:lnTo>
                  <a:lnTo>
                    <a:pt x="85403" y="24217"/>
                  </a:lnTo>
                  <a:lnTo>
                    <a:pt x="854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61046" y="864694"/>
              <a:ext cx="142752" cy="15394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25464" y="868151"/>
              <a:ext cx="124910" cy="14703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78429" y="901021"/>
              <a:ext cx="221783" cy="11762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21877" y="901021"/>
              <a:ext cx="124910" cy="11416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2976092" y="866431"/>
              <a:ext cx="42545" cy="149225"/>
            </a:xfrm>
            <a:custGeom>
              <a:avLst/>
              <a:gdLst/>
              <a:ahLst/>
              <a:cxnLst/>
              <a:rect l="l" t="t" r="r" b="b"/>
              <a:pathLst>
                <a:path w="42544" h="149225">
                  <a:moveTo>
                    <a:pt x="42075" y="38049"/>
                  </a:moveTo>
                  <a:lnTo>
                    <a:pt x="0" y="38049"/>
                  </a:lnTo>
                  <a:lnTo>
                    <a:pt x="0" y="148755"/>
                  </a:lnTo>
                  <a:lnTo>
                    <a:pt x="42075" y="148755"/>
                  </a:lnTo>
                  <a:lnTo>
                    <a:pt x="42075" y="38049"/>
                  </a:lnTo>
                  <a:close/>
                </a:path>
                <a:path w="42544" h="149225">
                  <a:moveTo>
                    <a:pt x="42075" y="0"/>
                  </a:moveTo>
                  <a:lnTo>
                    <a:pt x="0" y="0"/>
                  </a:lnTo>
                  <a:lnTo>
                    <a:pt x="0" y="24218"/>
                  </a:lnTo>
                  <a:lnTo>
                    <a:pt x="42075" y="24218"/>
                  </a:lnTo>
                  <a:lnTo>
                    <a:pt x="420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41112" y="901021"/>
              <a:ext cx="126184" cy="117621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3289658" y="866423"/>
            <a:ext cx="570230" cy="152400"/>
            <a:chOff x="3289658" y="866423"/>
            <a:chExt cx="570230" cy="152400"/>
          </a:xfrm>
        </p:grpSpPr>
        <p:sp>
          <p:nvSpPr>
            <p:cNvPr id="40" name="object 40"/>
            <p:cNvSpPr/>
            <p:nvPr/>
          </p:nvSpPr>
          <p:spPr>
            <a:xfrm>
              <a:off x="3289655" y="867739"/>
              <a:ext cx="121285" cy="147955"/>
            </a:xfrm>
            <a:custGeom>
              <a:avLst/>
              <a:gdLst/>
              <a:ahLst/>
              <a:cxnLst/>
              <a:rect l="l" t="t" r="r" b="b"/>
              <a:pathLst>
                <a:path w="121285" h="147955">
                  <a:moveTo>
                    <a:pt x="121094" y="123151"/>
                  </a:moveTo>
                  <a:lnTo>
                    <a:pt x="43345" y="123151"/>
                  </a:lnTo>
                  <a:lnTo>
                    <a:pt x="43345" y="0"/>
                  </a:lnTo>
                  <a:lnTo>
                    <a:pt x="0" y="0"/>
                  </a:lnTo>
                  <a:lnTo>
                    <a:pt x="0" y="123151"/>
                  </a:lnTo>
                  <a:lnTo>
                    <a:pt x="0" y="147789"/>
                  </a:lnTo>
                  <a:lnTo>
                    <a:pt x="121094" y="147789"/>
                  </a:lnTo>
                  <a:lnTo>
                    <a:pt x="121094" y="1231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29878" y="866423"/>
              <a:ext cx="323771" cy="1522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74040" y="901021"/>
              <a:ext cx="85301" cy="114165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3974210" y="866423"/>
            <a:ext cx="800735" cy="152400"/>
            <a:chOff x="3974210" y="866423"/>
            <a:chExt cx="800735" cy="152400"/>
          </a:xfrm>
        </p:grpSpPr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974210" y="867728"/>
              <a:ext cx="261171" cy="15091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4260862" y="866431"/>
              <a:ext cx="114935" cy="149225"/>
            </a:xfrm>
            <a:custGeom>
              <a:avLst/>
              <a:gdLst/>
              <a:ahLst/>
              <a:cxnLst/>
              <a:rect l="l" t="t" r="r" b="b"/>
              <a:pathLst>
                <a:path w="114935" h="149225">
                  <a:moveTo>
                    <a:pt x="42138" y="38049"/>
                  </a:moveTo>
                  <a:lnTo>
                    <a:pt x="0" y="38049"/>
                  </a:lnTo>
                  <a:lnTo>
                    <a:pt x="0" y="148755"/>
                  </a:lnTo>
                  <a:lnTo>
                    <a:pt x="42138" y="148755"/>
                  </a:lnTo>
                  <a:lnTo>
                    <a:pt x="42138" y="38049"/>
                  </a:lnTo>
                  <a:close/>
                </a:path>
                <a:path w="114935" h="149225">
                  <a:moveTo>
                    <a:pt x="42138" y="0"/>
                  </a:moveTo>
                  <a:lnTo>
                    <a:pt x="0" y="0"/>
                  </a:lnTo>
                  <a:lnTo>
                    <a:pt x="0" y="24218"/>
                  </a:lnTo>
                  <a:lnTo>
                    <a:pt x="42138" y="24218"/>
                  </a:lnTo>
                  <a:lnTo>
                    <a:pt x="42138" y="0"/>
                  </a:lnTo>
                  <a:close/>
                </a:path>
                <a:path w="114935" h="149225">
                  <a:moveTo>
                    <a:pt x="114693" y="1727"/>
                  </a:moveTo>
                  <a:lnTo>
                    <a:pt x="72732" y="1727"/>
                  </a:lnTo>
                  <a:lnTo>
                    <a:pt x="72732" y="148755"/>
                  </a:lnTo>
                  <a:lnTo>
                    <a:pt x="114693" y="148755"/>
                  </a:lnTo>
                  <a:lnTo>
                    <a:pt x="114693" y="17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404964" y="904478"/>
              <a:ext cx="123703" cy="11416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56706" y="901021"/>
              <a:ext cx="217841" cy="117621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4896892" y="864694"/>
            <a:ext cx="758825" cy="154305"/>
            <a:chOff x="4896892" y="864694"/>
            <a:chExt cx="758825" cy="154305"/>
          </a:xfrm>
        </p:grpSpPr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96892" y="868151"/>
              <a:ext cx="141545" cy="14703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057639" y="864694"/>
              <a:ext cx="358027" cy="15394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37417" y="901021"/>
              <a:ext cx="218011" cy="117621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5771315" y="868151"/>
            <a:ext cx="428625" cy="150495"/>
            <a:chOff x="5771315" y="868151"/>
            <a:chExt cx="428625" cy="150495"/>
          </a:xfrm>
        </p:grpSpPr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771315" y="901021"/>
              <a:ext cx="127442" cy="11762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923056" y="901021"/>
              <a:ext cx="124893" cy="114165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070889" y="868151"/>
              <a:ext cx="128801" cy="150492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6314389" y="864694"/>
            <a:ext cx="585470" cy="154305"/>
            <a:chOff x="6314389" y="864694"/>
            <a:chExt cx="585470" cy="154305"/>
          </a:xfrm>
        </p:grpSpPr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14389" y="864694"/>
              <a:ext cx="477993" cy="153948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813963" y="901021"/>
              <a:ext cx="85471" cy="114165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7014132" y="866423"/>
            <a:ext cx="571500" cy="152400"/>
            <a:chOff x="7014132" y="866423"/>
            <a:chExt cx="571500" cy="152400"/>
          </a:xfrm>
        </p:grpSpPr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014132" y="866423"/>
              <a:ext cx="463889" cy="15222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498412" y="901021"/>
              <a:ext cx="86830" cy="114165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7687197" y="866423"/>
            <a:ext cx="1876425" cy="185420"/>
            <a:chOff x="7687197" y="866423"/>
            <a:chExt cx="1876425" cy="185420"/>
          </a:xfrm>
        </p:grpSpPr>
        <p:pic>
          <p:nvPicPr>
            <p:cNvPr id="63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687197" y="867728"/>
              <a:ext cx="376039" cy="150914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087365" y="901021"/>
              <a:ext cx="124893" cy="11416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232650" y="901021"/>
              <a:ext cx="268987" cy="15048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8527126" y="868151"/>
              <a:ext cx="42545" cy="147320"/>
            </a:xfrm>
            <a:custGeom>
              <a:avLst/>
              <a:gdLst/>
              <a:ahLst/>
              <a:cxnLst/>
              <a:rect l="l" t="t" r="r" b="b"/>
              <a:pathLst>
                <a:path w="42545" h="147319">
                  <a:moveTo>
                    <a:pt x="41970" y="0"/>
                  </a:moveTo>
                  <a:lnTo>
                    <a:pt x="0" y="0"/>
                  </a:lnTo>
                  <a:lnTo>
                    <a:pt x="0" y="147035"/>
                  </a:lnTo>
                  <a:lnTo>
                    <a:pt x="41970" y="147035"/>
                  </a:lnTo>
                  <a:lnTo>
                    <a:pt x="419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593396" y="901021"/>
              <a:ext cx="126252" cy="117621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8743772" y="866431"/>
              <a:ext cx="520700" cy="152400"/>
            </a:xfrm>
            <a:custGeom>
              <a:avLst/>
              <a:gdLst/>
              <a:ahLst/>
              <a:cxnLst/>
              <a:rect l="l" t="t" r="r" b="b"/>
              <a:pathLst>
                <a:path w="520700" h="152400">
                  <a:moveTo>
                    <a:pt x="124891" y="66586"/>
                  </a:moveTo>
                  <a:lnTo>
                    <a:pt x="122999" y="57073"/>
                  </a:lnTo>
                  <a:lnTo>
                    <a:pt x="122085" y="52463"/>
                  </a:lnTo>
                  <a:lnTo>
                    <a:pt x="120904" y="51028"/>
                  </a:lnTo>
                  <a:lnTo>
                    <a:pt x="113906" y="42481"/>
                  </a:lnTo>
                  <a:lnTo>
                    <a:pt x="100736" y="36550"/>
                  </a:lnTo>
                  <a:lnTo>
                    <a:pt x="82918" y="34594"/>
                  </a:lnTo>
                  <a:lnTo>
                    <a:pt x="70078" y="35585"/>
                  </a:lnTo>
                  <a:lnTo>
                    <a:pt x="58534" y="38595"/>
                  </a:lnTo>
                  <a:lnTo>
                    <a:pt x="48653" y="43713"/>
                  </a:lnTo>
                  <a:lnTo>
                    <a:pt x="40779" y="51028"/>
                  </a:lnTo>
                  <a:lnTo>
                    <a:pt x="40779" y="38049"/>
                  </a:lnTo>
                  <a:lnTo>
                    <a:pt x="0" y="38049"/>
                  </a:lnTo>
                  <a:lnTo>
                    <a:pt x="0" y="148755"/>
                  </a:lnTo>
                  <a:lnTo>
                    <a:pt x="42138" y="148755"/>
                  </a:lnTo>
                  <a:lnTo>
                    <a:pt x="42138" y="75247"/>
                  </a:lnTo>
                  <a:lnTo>
                    <a:pt x="43738" y="67297"/>
                  </a:lnTo>
                  <a:lnTo>
                    <a:pt x="48323" y="61620"/>
                  </a:lnTo>
                  <a:lnTo>
                    <a:pt x="55549" y="58204"/>
                  </a:lnTo>
                  <a:lnTo>
                    <a:pt x="65074" y="57073"/>
                  </a:lnTo>
                  <a:lnTo>
                    <a:pt x="77825" y="57073"/>
                  </a:lnTo>
                  <a:lnTo>
                    <a:pt x="82918" y="61404"/>
                  </a:lnTo>
                  <a:lnTo>
                    <a:pt x="82918" y="148755"/>
                  </a:lnTo>
                  <a:lnTo>
                    <a:pt x="124891" y="148755"/>
                  </a:lnTo>
                  <a:lnTo>
                    <a:pt x="124891" y="66586"/>
                  </a:lnTo>
                  <a:close/>
                </a:path>
                <a:path w="520700" h="152400">
                  <a:moveTo>
                    <a:pt x="228206" y="38049"/>
                  </a:moveTo>
                  <a:lnTo>
                    <a:pt x="203911" y="38049"/>
                  </a:lnTo>
                  <a:lnTo>
                    <a:pt x="203911" y="6045"/>
                  </a:lnTo>
                  <a:lnTo>
                    <a:pt x="161937" y="6045"/>
                  </a:lnTo>
                  <a:lnTo>
                    <a:pt x="161937" y="38049"/>
                  </a:lnTo>
                  <a:lnTo>
                    <a:pt x="140182" y="38049"/>
                  </a:lnTo>
                  <a:lnTo>
                    <a:pt x="140182" y="57073"/>
                  </a:lnTo>
                  <a:lnTo>
                    <a:pt x="161937" y="57073"/>
                  </a:lnTo>
                  <a:lnTo>
                    <a:pt x="161937" y="121069"/>
                  </a:lnTo>
                  <a:lnTo>
                    <a:pt x="163436" y="135153"/>
                  </a:lnTo>
                  <a:lnTo>
                    <a:pt x="169227" y="144221"/>
                  </a:lnTo>
                  <a:lnTo>
                    <a:pt x="181216" y="149059"/>
                  </a:lnTo>
                  <a:lnTo>
                    <a:pt x="201358" y="150495"/>
                  </a:lnTo>
                  <a:lnTo>
                    <a:pt x="208089" y="150342"/>
                  </a:lnTo>
                  <a:lnTo>
                    <a:pt x="228206" y="148755"/>
                  </a:lnTo>
                  <a:lnTo>
                    <a:pt x="228206" y="128866"/>
                  </a:lnTo>
                  <a:lnTo>
                    <a:pt x="225653" y="129730"/>
                  </a:lnTo>
                  <a:lnTo>
                    <a:pt x="206451" y="129730"/>
                  </a:lnTo>
                  <a:lnTo>
                    <a:pt x="203911" y="126276"/>
                  </a:lnTo>
                  <a:lnTo>
                    <a:pt x="203911" y="57073"/>
                  </a:lnTo>
                  <a:lnTo>
                    <a:pt x="228206" y="57073"/>
                  </a:lnTo>
                  <a:lnTo>
                    <a:pt x="228206" y="38049"/>
                  </a:lnTo>
                  <a:close/>
                </a:path>
                <a:path w="520700" h="152400">
                  <a:moveTo>
                    <a:pt x="363296" y="148755"/>
                  </a:moveTo>
                  <a:lnTo>
                    <a:pt x="359562" y="142697"/>
                  </a:lnTo>
                  <a:lnTo>
                    <a:pt x="358203" y="137515"/>
                  </a:lnTo>
                  <a:lnTo>
                    <a:pt x="358203" y="132321"/>
                  </a:lnTo>
                  <a:lnTo>
                    <a:pt x="358203" y="93395"/>
                  </a:lnTo>
                  <a:lnTo>
                    <a:pt x="358203" y="69176"/>
                  </a:lnTo>
                  <a:lnTo>
                    <a:pt x="355993" y="55384"/>
                  </a:lnTo>
                  <a:lnTo>
                    <a:pt x="355269" y="54483"/>
                  </a:lnTo>
                  <a:lnTo>
                    <a:pt x="347319" y="44437"/>
                  </a:lnTo>
                  <a:lnTo>
                    <a:pt x="329095" y="37198"/>
                  </a:lnTo>
                  <a:lnTo>
                    <a:pt x="298208" y="34594"/>
                  </a:lnTo>
                  <a:lnTo>
                    <a:pt x="276364" y="36347"/>
                  </a:lnTo>
                  <a:lnTo>
                    <a:pt x="258114" y="42164"/>
                  </a:lnTo>
                  <a:lnTo>
                    <a:pt x="245592" y="52832"/>
                  </a:lnTo>
                  <a:lnTo>
                    <a:pt x="240944" y="69176"/>
                  </a:lnTo>
                  <a:lnTo>
                    <a:pt x="240944" y="71793"/>
                  </a:lnTo>
                  <a:lnTo>
                    <a:pt x="279184" y="71793"/>
                  </a:lnTo>
                  <a:lnTo>
                    <a:pt x="279184" y="59677"/>
                  </a:lnTo>
                  <a:lnTo>
                    <a:pt x="285470" y="54483"/>
                  </a:lnTo>
                  <a:lnTo>
                    <a:pt x="312318" y="54483"/>
                  </a:lnTo>
                  <a:lnTo>
                    <a:pt x="317411" y="59677"/>
                  </a:lnTo>
                  <a:lnTo>
                    <a:pt x="317411" y="75247"/>
                  </a:lnTo>
                  <a:lnTo>
                    <a:pt x="317411" y="93395"/>
                  </a:lnTo>
                  <a:lnTo>
                    <a:pt x="317411" y="115023"/>
                  </a:lnTo>
                  <a:lnTo>
                    <a:pt x="315036" y="122834"/>
                  </a:lnTo>
                  <a:lnTo>
                    <a:pt x="308940" y="128219"/>
                  </a:lnTo>
                  <a:lnTo>
                    <a:pt x="300710" y="131318"/>
                  </a:lnTo>
                  <a:lnTo>
                    <a:pt x="291922" y="132321"/>
                  </a:lnTo>
                  <a:lnTo>
                    <a:pt x="280377" y="132321"/>
                  </a:lnTo>
                  <a:lnTo>
                    <a:pt x="276631" y="125412"/>
                  </a:lnTo>
                  <a:lnTo>
                    <a:pt x="276631" y="116751"/>
                  </a:lnTo>
                  <a:lnTo>
                    <a:pt x="304673" y="97739"/>
                  </a:lnTo>
                  <a:lnTo>
                    <a:pt x="312318" y="95999"/>
                  </a:lnTo>
                  <a:lnTo>
                    <a:pt x="317411" y="93395"/>
                  </a:lnTo>
                  <a:lnTo>
                    <a:pt x="317411" y="75247"/>
                  </a:lnTo>
                  <a:lnTo>
                    <a:pt x="313512" y="78701"/>
                  </a:lnTo>
                  <a:lnTo>
                    <a:pt x="300761" y="81292"/>
                  </a:lnTo>
                  <a:lnTo>
                    <a:pt x="258940" y="90297"/>
                  </a:lnTo>
                  <a:lnTo>
                    <a:pt x="235851" y="120205"/>
                  </a:lnTo>
                  <a:lnTo>
                    <a:pt x="237896" y="131419"/>
                  </a:lnTo>
                  <a:lnTo>
                    <a:pt x="244602" y="141732"/>
                  </a:lnTo>
                  <a:lnTo>
                    <a:pt x="256781" y="149288"/>
                  </a:lnTo>
                  <a:lnTo>
                    <a:pt x="275272" y="152222"/>
                  </a:lnTo>
                  <a:lnTo>
                    <a:pt x="289026" y="151498"/>
                  </a:lnTo>
                  <a:lnTo>
                    <a:pt x="300164" y="149085"/>
                  </a:lnTo>
                  <a:lnTo>
                    <a:pt x="309397" y="144551"/>
                  </a:lnTo>
                  <a:lnTo>
                    <a:pt x="317411" y="137515"/>
                  </a:lnTo>
                  <a:lnTo>
                    <a:pt x="318604" y="140970"/>
                  </a:lnTo>
                  <a:lnTo>
                    <a:pt x="319963" y="145288"/>
                  </a:lnTo>
                  <a:lnTo>
                    <a:pt x="323697" y="148755"/>
                  </a:lnTo>
                  <a:lnTo>
                    <a:pt x="363296" y="148755"/>
                  </a:lnTo>
                  <a:close/>
                </a:path>
                <a:path w="520700" h="152400">
                  <a:moveTo>
                    <a:pt x="462699" y="38049"/>
                  </a:moveTo>
                  <a:lnTo>
                    <a:pt x="438569" y="38049"/>
                  </a:lnTo>
                  <a:lnTo>
                    <a:pt x="438569" y="6045"/>
                  </a:lnTo>
                  <a:lnTo>
                    <a:pt x="396430" y="6045"/>
                  </a:lnTo>
                  <a:lnTo>
                    <a:pt x="396430" y="38049"/>
                  </a:lnTo>
                  <a:lnTo>
                    <a:pt x="374853" y="38049"/>
                  </a:lnTo>
                  <a:lnTo>
                    <a:pt x="374853" y="57073"/>
                  </a:lnTo>
                  <a:lnTo>
                    <a:pt x="396430" y="57073"/>
                  </a:lnTo>
                  <a:lnTo>
                    <a:pt x="396430" y="121069"/>
                  </a:lnTo>
                  <a:lnTo>
                    <a:pt x="397954" y="135153"/>
                  </a:lnTo>
                  <a:lnTo>
                    <a:pt x="403796" y="144221"/>
                  </a:lnTo>
                  <a:lnTo>
                    <a:pt x="415861" y="149059"/>
                  </a:lnTo>
                  <a:lnTo>
                    <a:pt x="436016" y="150495"/>
                  </a:lnTo>
                  <a:lnTo>
                    <a:pt x="442671" y="150342"/>
                  </a:lnTo>
                  <a:lnTo>
                    <a:pt x="462699" y="148755"/>
                  </a:lnTo>
                  <a:lnTo>
                    <a:pt x="462699" y="128866"/>
                  </a:lnTo>
                  <a:lnTo>
                    <a:pt x="460146" y="129730"/>
                  </a:lnTo>
                  <a:lnTo>
                    <a:pt x="441121" y="129730"/>
                  </a:lnTo>
                  <a:lnTo>
                    <a:pt x="438569" y="126276"/>
                  </a:lnTo>
                  <a:lnTo>
                    <a:pt x="438569" y="57073"/>
                  </a:lnTo>
                  <a:lnTo>
                    <a:pt x="462699" y="57073"/>
                  </a:lnTo>
                  <a:lnTo>
                    <a:pt x="462699" y="38049"/>
                  </a:lnTo>
                  <a:close/>
                </a:path>
                <a:path w="520700" h="152400">
                  <a:moveTo>
                    <a:pt x="520128" y="38049"/>
                  </a:moveTo>
                  <a:lnTo>
                    <a:pt x="477989" y="38049"/>
                  </a:lnTo>
                  <a:lnTo>
                    <a:pt x="477989" y="148755"/>
                  </a:lnTo>
                  <a:lnTo>
                    <a:pt x="520128" y="148755"/>
                  </a:lnTo>
                  <a:lnTo>
                    <a:pt x="520128" y="38049"/>
                  </a:lnTo>
                  <a:close/>
                </a:path>
                <a:path w="520700" h="152400">
                  <a:moveTo>
                    <a:pt x="520128" y="0"/>
                  </a:moveTo>
                  <a:lnTo>
                    <a:pt x="477989" y="0"/>
                  </a:lnTo>
                  <a:lnTo>
                    <a:pt x="477989" y="24218"/>
                  </a:lnTo>
                  <a:lnTo>
                    <a:pt x="520128" y="24218"/>
                  </a:lnTo>
                  <a:lnTo>
                    <a:pt x="5201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9286852" y="901021"/>
              <a:ext cx="129991" cy="117621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9438423" y="901021"/>
              <a:ext cx="124893" cy="114165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1817467" y="1162211"/>
            <a:ext cx="3839210" cy="316865"/>
            <a:chOff x="1817467" y="1162211"/>
            <a:chExt cx="3839210" cy="316865"/>
          </a:xfrm>
        </p:grpSpPr>
        <p:pic>
          <p:nvPicPr>
            <p:cNvPr id="72" name="object 7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817467" y="1190749"/>
              <a:ext cx="168252" cy="9773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007385" y="1215831"/>
              <a:ext cx="330126" cy="9773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817467" y="1351622"/>
              <a:ext cx="231973" cy="9773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068575" y="1351622"/>
              <a:ext cx="99421" cy="99461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3538187" y="1216695"/>
              <a:ext cx="17145" cy="24765"/>
            </a:xfrm>
            <a:custGeom>
              <a:avLst/>
              <a:gdLst/>
              <a:ahLst/>
              <a:cxnLst/>
              <a:rect l="l" t="t" r="r" b="b"/>
              <a:pathLst>
                <a:path w="17145" h="24765">
                  <a:moveTo>
                    <a:pt x="16652" y="0"/>
                  </a:moveTo>
                  <a:lnTo>
                    <a:pt x="0" y="0"/>
                  </a:lnTo>
                  <a:lnTo>
                    <a:pt x="0" y="10380"/>
                  </a:lnTo>
                  <a:lnTo>
                    <a:pt x="9005" y="10380"/>
                  </a:lnTo>
                  <a:lnTo>
                    <a:pt x="9005" y="13848"/>
                  </a:lnTo>
                  <a:lnTo>
                    <a:pt x="7646" y="18169"/>
                  </a:lnTo>
                  <a:lnTo>
                    <a:pt x="0" y="19033"/>
                  </a:lnTo>
                  <a:lnTo>
                    <a:pt x="0" y="24217"/>
                  </a:lnTo>
                  <a:lnTo>
                    <a:pt x="11554" y="21625"/>
                  </a:lnTo>
                  <a:lnTo>
                    <a:pt x="16652" y="16440"/>
                  </a:lnTo>
                  <a:lnTo>
                    <a:pt x="16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563676" y="1190749"/>
              <a:ext cx="61594" cy="38100"/>
            </a:xfrm>
            <a:custGeom>
              <a:avLst/>
              <a:gdLst/>
              <a:ahLst/>
              <a:cxnLst/>
              <a:rect l="l" t="t" r="r" b="b"/>
              <a:pathLst>
                <a:path w="61595" h="38100">
                  <a:moveTo>
                    <a:pt x="35683" y="0"/>
                  </a:moveTo>
                  <a:lnTo>
                    <a:pt x="24298" y="0"/>
                  </a:lnTo>
                  <a:lnTo>
                    <a:pt x="24298" y="15576"/>
                  </a:lnTo>
                  <a:lnTo>
                    <a:pt x="3908" y="9516"/>
                  </a:lnTo>
                  <a:lnTo>
                    <a:pt x="0" y="16440"/>
                  </a:lnTo>
                  <a:lnTo>
                    <a:pt x="21750" y="21625"/>
                  </a:lnTo>
                  <a:lnTo>
                    <a:pt x="7646" y="33734"/>
                  </a:lnTo>
                  <a:lnTo>
                    <a:pt x="16652" y="38055"/>
                  </a:lnTo>
                  <a:lnTo>
                    <a:pt x="30586" y="25082"/>
                  </a:lnTo>
                  <a:lnTo>
                    <a:pt x="44689" y="38055"/>
                  </a:lnTo>
                  <a:lnTo>
                    <a:pt x="52336" y="33734"/>
                  </a:lnTo>
                  <a:lnTo>
                    <a:pt x="39592" y="21625"/>
                  </a:lnTo>
                  <a:lnTo>
                    <a:pt x="61172" y="16440"/>
                  </a:lnTo>
                  <a:lnTo>
                    <a:pt x="57433" y="9516"/>
                  </a:lnTo>
                  <a:lnTo>
                    <a:pt x="35683" y="15576"/>
                  </a:lnTo>
                  <a:lnTo>
                    <a:pt x="35683" y="0"/>
                  </a:lnTo>
                  <a:close/>
                </a:path>
              </a:pathLst>
            </a:custGeom>
            <a:solidFill>
              <a:srgbClr val="317D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407622" y="1162211"/>
              <a:ext cx="3248995" cy="31654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192210" y="1376704"/>
              <a:ext cx="311010" cy="74379"/>
            </a:xfrm>
            <a:prstGeom prst="rect">
              <a:avLst/>
            </a:prstGeom>
          </p:spPr>
        </p:pic>
      </p:grpSp>
      <p:grpSp>
        <p:nvGrpSpPr>
          <p:cNvPr id="80" name="object 80"/>
          <p:cNvGrpSpPr/>
          <p:nvPr/>
        </p:nvGrpSpPr>
        <p:grpSpPr>
          <a:xfrm>
            <a:off x="5729344" y="1162211"/>
            <a:ext cx="429895" cy="147320"/>
            <a:chOff x="5729344" y="1162211"/>
            <a:chExt cx="429895" cy="147320"/>
          </a:xfrm>
        </p:grpSpPr>
        <p:pic>
          <p:nvPicPr>
            <p:cNvPr id="81" name="object 81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729344" y="1190749"/>
              <a:ext cx="284281" cy="99463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042852" y="1273784"/>
              <a:ext cx="22225" cy="35560"/>
            </a:xfrm>
            <a:custGeom>
              <a:avLst/>
              <a:gdLst/>
              <a:ahLst/>
              <a:cxnLst/>
              <a:rect l="l" t="t" r="r" b="b"/>
              <a:pathLst>
                <a:path w="22225" h="35559">
                  <a:moveTo>
                    <a:pt x="21750" y="0"/>
                  </a:moveTo>
                  <a:lnTo>
                    <a:pt x="0" y="0"/>
                  </a:lnTo>
                  <a:lnTo>
                    <a:pt x="0" y="14701"/>
                  </a:lnTo>
                  <a:lnTo>
                    <a:pt x="11554" y="14701"/>
                  </a:lnTo>
                  <a:lnTo>
                    <a:pt x="11554" y="19021"/>
                  </a:lnTo>
                  <a:lnTo>
                    <a:pt x="9005" y="25946"/>
                  </a:lnTo>
                  <a:lnTo>
                    <a:pt x="0" y="28538"/>
                  </a:lnTo>
                  <a:lnTo>
                    <a:pt x="0" y="35462"/>
                  </a:lnTo>
                  <a:lnTo>
                    <a:pt x="9850" y="32080"/>
                  </a:lnTo>
                  <a:lnTo>
                    <a:pt x="16609" y="27242"/>
                  </a:lnTo>
                  <a:lnTo>
                    <a:pt x="20502" y="21107"/>
                  </a:lnTo>
                  <a:lnTo>
                    <a:pt x="21750" y="13837"/>
                  </a:lnTo>
                  <a:lnTo>
                    <a:pt x="21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086182" y="1162211"/>
              <a:ext cx="72727" cy="65729"/>
            </a:xfrm>
            <a:prstGeom prst="rect">
              <a:avLst/>
            </a:prstGeom>
          </p:spPr>
        </p:pic>
      </p:grpSp>
      <p:grpSp>
        <p:nvGrpSpPr>
          <p:cNvPr id="84" name="object 84"/>
          <p:cNvGrpSpPr/>
          <p:nvPr/>
        </p:nvGrpSpPr>
        <p:grpSpPr>
          <a:xfrm>
            <a:off x="6248119" y="1190749"/>
            <a:ext cx="670560" cy="99695"/>
            <a:chOff x="6248119" y="1190749"/>
            <a:chExt cx="670560" cy="99695"/>
          </a:xfrm>
        </p:grpSpPr>
        <p:pic>
          <p:nvPicPr>
            <p:cNvPr id="85" name="object 8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248119" y="1190749"/>
              <a:ext cx="143924" cy="97735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6421437" y="1190751"/>
              <a:ext cx="18415" cy="97790"/>
            </a:xfrm>
            <a:custGeom>
              <a:avLst/>
              <a:gdLst/>
              <a:ahLst/>
              <a:cxnLst/>
              <a:rect l="l" t="t" r="r" b="b"/>
              <a:pathLst>
                <a:path w="18414" h="97790">
                  <a:moveTo>
                    <a:pt x="17843" y="26809"/>
                  </a:moveTo>
                  <a:lnTo>
                    <a:pt x="0" y="26809"/>
                  </a:lnTo>
                  <a:lnTo>
                    <a:pt x="0" y="97739"/>
                  </a:lnTo>
                  <a:lnTo>
                    <a:pt x="17843" y="97739"/>
                  </a:lnTo>
                  <a:lnTo>
                    <a:pt x="17843" y="26809"/>
                  </a:lnTo>
                  <a:close/>
                </a:path>
                <a:path w="18414" h="97790">
                  <a:moveTo>
                    <a:pt x="17843" y="0"/>
                  </a:moveTo>
                  <a:lnTo>
                    <a:pt x="0" y="0"/>
                  </a:lnTo>
                  <a:lnTo>
                    <a:pt x="0" y="13843"/>
                  </a:lnTo>
                  <a:lnTo>
                    <a:pt x="17843" y="13843"/>
                  </a:lnTo>
                  <a:lnTo>
                    <a:pt x="178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459673" y="1190749"/>
              <a:ext cx="458792" cy="99463"/>
            </a:xfrm>
            <a:prstGeom prst="rect">
              <a:avLst/>
            </a:prstGeom>
          </p:spPr>
        </p:pic>
      </p:grpSp>
      <p:sp>
        <p:nvSpPr>
          <p:cNvPr id="88" name="object 88"/>
          <p:cNvSpPr/>
          <p:nvPr/>
        </p:nvSpPr>
        <p:spPr>
          <a:xfrm>
            <a:off x="7015480" y="1191031"/>
            <a:ext cx="136525" cy="97790"/>
          </a:xfrm>
          <a:custGeom>
            <a:avLst/>
            <a:gdLst/>
            <a:ahLst/>
            <a:cxnLst/>
            <a:rect l="l" t="t" r="r" b="b"/>
            <a:pathLst>
              <a:path w="136525" h="97790">
                <a:moveTo>
                  <a:pt x="96862" y="87236"/>
                </a:moveTo>
                <a:lnTo>
                  <a:pt x="20396" y="87236"/>
                </a:lnTo>
                <a:lnTo>
                  <a:pt x="20396" y="0"/>
                </a:lnTo>
                <a:lnTo>
                  <a:pt x="0" y="0"/>
                </a:lnTo>
                <a:lnTo>
                  <a:pt x="0" y="87236"/>
                </a:lnTo>
                <a:lnTo>
                  <a:pt x="0" y="97497"/>
                </a:lnTo>
                <a:lnTo>
                  <a:pt x="96862" y="97497"/>
                </a:lnTo>
                <a:lnTo>
                  <a:pt x="96862" y="87236"/>
                </a:lnTo>
                <a:close/>
              </a:path>
              <a:path w="136525" h="97790">
                <a:moveTo>
                  <a:pt x="136283" y="82753"/>
                </a:moveTo>
                <a:lnTo>
                  <a:pt x="113347" y="82753"/>
                </a:lnTo>
                <a:lnTo>
                  <a:pt x="113347" y="97459"/>
                </a:lnTo>
                <a:lnTo>
                  <a:pt x="136283" y="97459"/>
                </a:lnTo>
                <a:lnTo>
                  <a:pt x="136283" y="82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9" name="object 89"/>
          <p:cNvGrpSpPr/>
          <p:nvPr/>
        </p:nvGrpSpPr>
        <p:grpSpPr>
          <a:xfrm>
            <a:off x="7234692" y="1162211"/>
            <a:ext cx="520065" cy="147320"/>
            <a:chOff x="7234692" y="1162211"/>
            <a:chExt cx="520065" cy="147320"/>
          </a:xfrm>
        </p:grpSpPr>
        <p:pic>
          <p:nvPicPr>
            <p:cNvPr id="90" name="object 9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234692" y="1190749"/>
              <a:ext cx="231944" cy="99463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7487028" y="1190749"/>
              <a:ext cx="18415" cy="97790"/>
            </a:xfrm>
            <a:custGeom>
              <a:avLst/>
              <a:gdLst/>
              <a:ahLst/>
              <a:cxnLst/>
              <a:rect l="l" t="t" r="r" b="b"/>
              <a:pathLst>
                <a:path w="18415" h="97790">
                  <a:moveTo>
                    <a:pt x="17841" y="0"/>
                  </a:moveTo>
                  <a:lnTo>
                    <a:pt x="0" y="0"/>
                  </a:lnTo>
                  <a:lnTo>
                    <a:pt x="0" y="97735"/>
                  </a:lnTo>
                  <a:lnTo>
                    <a:pt x="17841" y="97735"/>
                  </a:lnTo>
                  <a:lnTo>
                    <a:pt x="178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531547" y="1190749"/>
              <a:ext cx="128801" cy="118497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680740" y="1162211"/>
              <a:ext cx="73916" cy="64865"/>
            </a:xfrm>
            <a:prstGeom prst="rect">
              <a:avLst/>
            </a:prstGeom>
          </p:spPr>
        </p:pic>
      </p:grpSp>
      <p:sp>
        <p:nvSpPr>
          <p:cNvPr id="94" name="object 94"/>
          <p:cNvSpPr/>
          <p:nvPr/>
        </p:nvSpPr>
        <p:spPr>
          <a:xfrm>
            <a:off x="8606129" y="1190751"/>
            <a:ext cx="158115" cy="97790"/>
          </a:xfrm>
          <a:custGeom>
            <a:avLst/>
            <a:gdLst/>
            <a:ahLst/>
            <a:cxnLst/>
            <a:rect l="l" t="t" r="r" b="b"/>
            <a:pathLst>
              <a:path w="158115" h="97790">
                <a:moveTo>
                  <a:pt x="119799" y="97739"/>
                </a:moveTo>
                <a:lnTo>
                  <a:pt x="56083" y="39801"/>
                </a:lnTo>
                <a:lnTo>
                  <a:pt x="117246" y="0"/>
                </a:lnTo>
                <a:lnTo>
                  <a:pt x="91757" y="0"/>
                </a:lnTo>
                <a:lnTo>
                  <a:pt x="19202" y="48437"/>
                </a:lnTo>
                <a:lnTo>
                  <a:pt x="19202" y="0"/>
                </a:lnTo>
                <a:lnTo>
                  <a:pt x="0" y="0"/>
                </a:lnTo>
                <a:lnTo>
                  <a:pt x="0" y="97739"/>
                </a:lnTo>
                <a:lnTo>
                  <a:pt x="19202" y="97739"/>
                </a:lnTo>
                <a:lnTo>
                  <a:pt x="19202" y="63144"/>
                </a:lnTo>
                <a:lnTo>
                  <a:pt x="43332" y="48437"/>
                </a:lnTo>
                <a:lnTo>
                  <a:pt x="95669" y="97739"/>
                </a:lnTo>
                <a:lnTo>
                  <a:pt x="119799" y="97739"/>
                </a:lnTo>
                <a:close/>
              </a:path>
              <a:path w="158115" h="97790">
                <a:moveTo>
                  <a:pt x="158038" y="83032"/>
                </a:moveTo>
                <a:lnTo>
                  <a:pt x="136448" y="83032"/>
                </a:lnTo>
                <a:lnTo>
                  <a:pt x="136448" y="97739"/>
                </a:lnTo>
                <a:lnTo>
                  <a:pt x="158038" y="97739"/>
                </a:lnTo>
                <a:lnTo>
                  <a:pt x="158038" y="830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5" name="object 95"/>
          <p:cNvGrpSpPr/>
          <p:nvPr/>
        </p:nvGrpSpPr>
        <p:grpSpPr>
          <a:xfrm>
            <a:off x="8845732" y="1163075"/>
            <a:ext cx="697230" cy="146685"/>
            <a:chOff x="8845732" y="1163075"/>
            <a:chExt cx="697230" cy="146685"/>
          </a:xfrm>
        </p:grpSpPr>
        <p:pic>
          <p:nvPicPr>
            <p:cNvPr id="96" name="object 96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8845732" y="1190749"/>
              <a:ext cx="507390" cy="99463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9379788" y="1190751"/>
              <a:ext cx="69215" cy="118745"/>
            </a:xfrm>
            <a:custGeom>
              <a:avLst/>
              <a:gdLst/>
              <a:ahLst/>
              <a:cxnLst/>
              <a:rect l="l" t="t" r="r" b="b"/>
              <a:pathLst>
                <a:path w="69215" h="118744">
                  <a:moveTo>
                    <a:pt x="16662" y="26809"/>
                  </a:moveTo>
                  <a:lnTo>
                    <a:pt x="0" y="26809"/>
                  </a:lnTo>
                  <a:lnTo>
                    <a:pt x="0" y="97739"/>
                  </a:lnTo>
                  <a:lnTo>
                    <a:pt x="16662" y="97739"/>
                  </a:lnTo>
                  <a:lnTo>
                    <a:pt x="16662" y="26809"/>
                  </a:lnTo>
                  <a:close/>
                </a:path>
                <a:path w="69215" h="118744">
                  <a:moveTo>
                    <a:pt x="16662" y="0"/>
                  </a:moveTo>
                  <a:lnTo>
                    <a:pt x="0" y="0"/>
                  </a:lnTo>
                  <a:lnTo>
                    <a:pt x="0" y="13843"/>
                  </a:lnTo>
                  <a:lnTo>
                    <a:pt x="16662" y="13843"/>
                  </a:lnTo>
                  <a:lnTo>
                    <a:pt x="16662" y="0"/>
                  </a:lnTo>
                  <a:close/>
                </a:path>
                <a:path w="69215" h="118744">
                  <a:moveTo>
                    <a:pt x="68821" y="83032"/>
                  </a:moveTo>
                  <a:lnTo>
                    <a:pt x="47244" y="83032"/>
                  </a:lnTo>
                  <a:lnTo>
                    <a:pt x="47244" y="97739"/>
                  </a:lnTo>
                  <a:lnTo>
                    <a:pt x="58623" y="97739"/>
                  </a:lnTo>
                  <a:lnTo>
                    <a:pt x="58623" y="102057"/>
                  </a:lnTo>
                  <a:lnTo>
                    <a:pt x="56083" y="108978"/>
                  </a:lnTo>
                  <a:lnTo>
                    <a:pt x="47244" y="111582"/>
                  </a:lnTo>
                  <a:lnTo>
                    <a:pt x="47244" y="118503"/>
                  </a:lnTo>
                  <a:lnTo>
                    <a:pt x="57073" y="115112"/>
                  </a:lnTo>
                  <a:lnTo>
                    <a:pt x="63766" y="110286"/>
                  </a:lnTo>
                  <a:lnTo>
                    <a:pt x="67602" y="104140"/>
                  </a:lnTo>
                  <a:lnTo>
                    <a:pt x="68821" y="96875"/>
                  </a:lnTo>
                  <a:lnTo>
                    <a:pt x="68821" y="830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471558" y="1163075"/>
              <a:ext cx="71367" cy="64865"/>
            </a:xfrm>
            <a:prstGeom prst="rect">
              <a:avLst/>
            </a:prstGeom>
          </p:spPr>
        </p:pic>
      </p:grpSp>
      <p:grpSp>
        <p:nvGrpSpPr>
          <p:cNvPr id="99" name="object 99"/>
          <p:cNvGrpSpPr/>
          <p:nvPr/>
        </p:nvGrpSpPr>
        <p:grpSpPr>
          <a:xfrm>
            <a:off x="2762250" y="1811711"/>
            <a:ext cx="6499225" cy="4424680"/>
            <a:chOff x="2762250" y="1811711"/>
            <a:chExt cx="6499225" cy="4424680"/>
          </a:xfrm>
        </p:grpSpPr>
        <p:pic>
          <p:nvPicPr>
            <p:cNvPr id="100" name="object 10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797346" y="1811711"/>
              <a:ext cx="6463956" cy="4424670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2771775" y="4638675"/>
              <a:ext cx="6448425" cy="723900"/>
            </a:xfrm>
            <a:custGeom>
              <a:avLst/>
              <a:gdLst/>
              <a:ahLst/>
              <a:cxnLst/>
              <a:rect l="l" t="t" r="r" b="b"/>
              <a:pathLst>
                <a:path w="6448425" h="723900">
                  <a:moveTo>
                    <a:pt x="0" y="9525"/>
                  </a:moveTo>
                  <a:lnTo>
                    <a:pt x="2083180" y="35941"/>
                  </a:lnTo>
                </a:path>
                <a:path w="6448425" h="723900">
                  <a:moveTo>
                    <a:pt x="0" y="723900"/>
                  </a:moveTo>
                  <a:lnTo>
                    <a:pt x="2083180" y="723900"/>
                  </a:lnTo>
                </a:path>
                <a:path w="6448425" h="723900">
                  <a:moveTo>
                    <a:pt x="4933950" y="0"/>
                  </a:moveTo>
                  <a:lnTo>
                    <a:pt x="644829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724775" y="4924425"/>
              <a:ext cx="1514475" cy="0"/>
            </a:xfrm>
            <a:custGeom>
              <a:avLst/>
              <a:gdLst/>
              <a:ahLst/>
              <a:cxnLst/>
              <a:rect l="l" t="t" r="r" b="b"/>
              <a:pathLst>
                <a:path w="1514475">
                  <a:moveTo>
                    <a:pt x="0" y="0"/>
                  </a:moveTo>
                  <a:lnTo>
                    <a:pt x="1514348" y="0"/>
                  </a:lnTo>
                </a:path>
              </a:pathLst>
            </a:custGeom>
            <a:ln w="1905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743825" y="5353050"/>
              <a:ext cx="1514475" cy="0"/>
            </a:xfrm>
            <a:custGeom>
              <a:avLst/>
              <a:gdLst/>
              <a:ahLst/>
              <a:cxnLst/>
              <a:rect l="l" t="t" r="r" b="b"/>
              <a:pathLst>
                <a:path w="1514475">
                  <a:moveTo>
                    <a:pt x="0" y="0"/>
                  </a:moveTo>
                  <a:lnTo>
                    <a:pt x="151434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847975" y="4886325"/>
              <a:ext cx="1904364" cy="247650"/>
            </a:xfrm>
            <a:custGeom>
              <a:avLst/>
              <a:gdLst/>
              <a:ahLst/>
              <a:cxnLst/>
              <a:rect l="l" t="t" r="r" b="b"/>
              <a:pathLst>
                <a:path w="1904364" h="247650">
                  <a:moveTo>
                    <a:pt x="323850" y="247650"/>
                  </a:moveTo>
                  <a:lnTo>
                    <a:pt x="1904364" y="247650"/>
                  </a:lnTo>
                </a:path>
                <a:path w="1904364" h="247650">
                  <a:moveTo>
                    <a:pt x="0" y="0"/>
                  </a:moveTo>
                  <a:lnTo>
                    <a:pt x="1580514" y="0"/>
                  </a:lnTo>
                </a:path>
              </a:pathLst>
            </a:custGeom>
            <a:ln w="19050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5" name="object 10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7528" y="1695450"/>
            <a:ext cx="7869096" cy="42576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3006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130"/>
              </a:spcBef>
            </a:pPr>
            <a:r>
              <a:rPr spc="-635" dirty="0">
                <a:solidFill>
                  <a:srgbClr val="6FAC46"/>
                </a:solidFill>
              </a:rPr>
              <a:t>ACLF:</a:t>
            </a:r>
            <a:r>
              <a:rPr spc="-254" dirty="0">
                <a:solidFill>
                  <a:srgbClr val="6FAC46"/>
                </a:solidFill>
              </a:rPr>
              <a:t> </a:t>
            </a:r>
            <a:r>
              <a:rPr spc="-390" dirty="0">
                <a:solidFill>
                  <a:srgbClr val="6FAC46"/>
                </a:solidFill>
              </a:rPr>
              <a:t>Evaluación</a:t>
            </a:r>
            <a:r>
              <a:rPr spc="-210" dirty="0">
                <a:solidFill>
                  <a:srgbClr val="6FAC46"/>
                </a:solidFill>
              </a:rPr>
              <a:t> </a:t>
            </a:r>
            <a:r>
              <a:rPr spc="-325" dirty="0">
                <a:solidFill>
                  <a:srgbClr val="6FAC46"/>
                </a:solidFill>
              </a:rPr>
              <a:t>dinámica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0562" y="2071751"/>
            <a:ext cx="2105025" cy="1504950"/>
          </a:xfrm>
          <a:prstGeom prst="rect">
            <a:avLst/>
          </a:prstGeom>
          <a:ln w="12700">
            <a:solidFill>
              <a:srgbClr val="EC7C3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200"/>
              </a:spcBef>
            </a:pPr>
            <a:r>
              <a:rPr sz="2000" b="1" spc="-260" dirty="0">
                <a:solidFill>
                  <a:srgbClr val="EC7C30"/>
                </a:solidFill>
                <a:latin typeface="Arial"/>
                <a:cs typeface="Arial"/>
              </a:rPr>
              <a:t>OLT-</a:t>
            </a:r>
            <a:r>
              <a:rPr sz="2000" b="1" spc="-160" dirty="0">
                <a:solidFill>
                  <a:srgbClr val="EC7C30"/>
                </a:solidFill>
                <a:latin typeface="Arial"/>
                <a:cs typeface="Arial"/>
              </a:rPr>
              <a:t>Survival</a:t>
            </a:r>
            <a:r>
              <a:rPr sz="2000" b="1" spc="-6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EC7C30"/>
                </a:solidFill>
                <a:latin typeface="Arial"/>
                <a:cs typeface="Arial"/>
              </a:rPr>
              <a:t>score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Arial"/>
              <a:cs typeface="Arial"/>
            </a:endParaRPr>
          </a:p>
          <a:p>
            <a:pPr marL="210820" indent="-122555">
              <a:lnSpc>
                <a:spcPct val="100000"/>
              </a:lnSpc>
              <a:spcBef>
                <a:spcPts val="5"/>
              </a:spcBef>
              <a:buChar char="-"/>
              <a:tabLst>
                <a:tab pos="210820" algn="l"/>
              </a:tabLst>
            </a:pPr>
            <a:r>
              <a:rPr sz="1800" spc="-204" dirty="0">
                <a:latin typeface="Arial"/>
                <a:cs typeface="Arial"/>
              </a:rPr>
              <a:t>CLIF-</a:t>
            </a:r>
            <a:r>
              <a:rPr sz="1800" spc="-355" dirty="0">
                <a:latin typeface="Arial"/>
                <a:cs typeface="Arial"/>
              </a:rPr>
              <a:t>C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60" dirty="0">
                <a:latin typeface="Arial"/>
                <a:cs typeface="Arial"/>
              </a:rPr>
              <a:t>ACLF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score</a:t>
            </a:r>
            <a:endParaRPr sz="1800">
              <a:latin typeface="Arial"/>
              <a:cs typeface="Arial"/>
            </a:endParaRPr>
          </a:p>
          <a:p>
            <a:pPr marR="443230" algn="ctr">
              <a:lnSpc>
                <a:spcPct val="100000"/>
              </a:lnSpc>
              <a:spcBef>
                <a:spcPts val="15"/>
              </a:spcBef>
            </a:pPr>
            <a:r>
              <a:rPr sz="1800" spc="-155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  <a:p>
            <a:pPr marL="121920" marR="441325" indent="-122555" algn="ctr">
              <a:lnSpc>
                <a:spcPct val="100000"/>
              </a:lnSpc>
              <a:spcBef>
                <a:spcPts val="20"/>
              </a:spcBef>
              <a:buChar char="-"/>
              <a:tabLst>
                <a:tab pos="122555" algn="l"/>
              </a:tabLst>
            </a:pPr>
            <a:r>
              <a:rPr sz="1800" spc="-50" dirty="0">
                <a:latin typeface="Arial"/>
                <a:cs typeface="Arial"/>
              </a:rPr>
              <a:t>Mejoría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clínica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95815" y="5979477"/>
            <a:ext cx="186880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75" dirty="0">
                <a:latin typeface="Arial"/>
                <a:cs typeface="Arial"/>
              </a:rPr>
              <a:t>Huebener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al.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90" dirty="0">
                <a:latin typeface="Arial"/>
                <a:cs typeface="Arial"/>
              </a:rPr>
              <a:t>APT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2018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8150" y="224853"/>
            <a:ext cx="8682355" cy="84010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83185" marR="5080" indent="-71120">
              <a:lnSpc>
                <a:spcPts val="3080"/>
              </a:lnSpc>
              <a:spcBef>
                <a:spcPts val="409"/>
              </a:spcBef>
            </a:pPr>
            <a:r>
              <a:rPr sz="2750" i="1" spc="-220" dirty="0">
                <a:solidFill>
                  <a:srgbClr val="538235"/>
                </a:solidFill>
                <a:latin typeface="Arial-BoldItalicMT"/>
                <a:cs typeface="Arial-BoldItalicMT"/>
              </a:rPr>
              <a:t>Liver</a:t>
            </a:r>
            <a:r>
              <a:rPr sz="2750" i="1" spc="-85" dirty="0">
                <a:solidFill>
                  <a:srgbClr val="538235"/>
                </a:solidFill>
                <a:latin typeface="Arial-BoldItalicMT"/>
                <a:cs typeface="Arial-BoldItalicMT"/>
              </a:rPr>
              <a:t> </a:t>
            </a:r>
            <a:r>
              <a:rPr sz="2750" i="1" spc="-125" dirty="0">
                <a:solidFill>
                  <a:srgbClr val="538235"/>
                </a:solidFill>
                <a:latin typeface="Arial-BoldItalicMT"/>
                <a:cs typeface="Arial-BoldItalicMT"/>
              </a:rPr>
              <a:t>transplantation</a:t>
            </a:r>
            <a:r>
              <a:rPr sz="2750" i="1" spc="-80" dirty="0">
                <a:solidFill>
                  <a:srgbClr val="538235"/>
                </a:solidFill>
                <a:latin typeface="Arial-BoldItalicMT"/>
                <a:cs typeface="Arial-BoldItalicMT"/>
              </a:rPr>
              <a:t> </a:t>
            </a:r>
            <a:r>
              <a:rPr sz="2750" i="1" spc="-135" dirty="0">
                <a:solidFill>
                  <a:srgbClr val="538235"/>
                </a:solidFill>
                <a:latin typeface="Arial-BoldItalicMT"/>
                <a:cs typeface="Arial-BoldItalicMT"/>
              </a:rPr>
              <a:t>for</a:t>
            </a:r>
            <a:r>
              <a:rPr sz="2750" i="1" spc="-55" dirty="0">
                <a:solidFill>
                  <a:srgbClr val="538235"/>
                </a:solidFill>
                <a:latin typeface="Arial-BoldItalicMT"/>
                <a:cs typeface="Arial-BoldItalicMT"/>
              </a:rPr>
              <a:t> </a:t>
            </a:r>
            <a:r>
              <a:rPr sz="2750" i="1" spc="-155" dirty="0">
                <a:solidFill>
                  <a:srgbClr val="538235"/>
                </a:solidFill>
                <a:latin typeface="Arial-BoldItalicMT"/>
                <a:cs typeface="Arial-BoldItalicMT"/>
              </a:rPr>
              <a:t>critically</a:t>
            </a:r>
            <a:r>
              <a:rPr sz="2750" i="1" spc="-80" dirty="0">
                <a:solidFill>
                  <a:srgbClr val="538235"/>
                </a:solidFill>
                <a:latin typeface="Arial-BoldItalicMT"/>
                <a:cs typeface="Arial-BoldItalicMT"/>
              </a:rPr>
              <a:t> </a:t>
            </a:r>
            <a:r>
              <a:rPr sz="2750" i="1" spc="-95" dirty="0">
                <a:solidFill>
                  <a:srgbClr val="538235"/>
                </a:solidFill>
                <a:latin typeface="Arial-BoldItalicMT"/>
                <a:cs typeface="Arial-BoldItalicMT"/>
              </a:rPr>
              <a:t>ill</a:t>
            </a:r>
            <a:r>
              <a:rPr sz="2750" i="1" spc="-55" dirty="0">
                <a:solidFill>
                  <a:srgbClr val="538235"/>
                </a:solidFill>
                <a:latin typeface="Arial-BoldItalicMT"/>
                <a:cs typeface="Arial-BoldItalicMT"/>
              </a:rPr>
              <a:t> </a:t>
            </a:r>
            <a:r>
              <a:rPr sz="2750" i="1" spc="-145" dirty="0">
                <a:solidFill>
                  <a:srgbClr val="538235"/>
                </a:solidFill>
                <a:latin typeface="Arial-BoldItalicMT"/>
                <a:cs typeface="Arial-BoldItalicMT"/>
              </a:rPr>
              <a:t>patients</a:t>
            </a:r>
            <a:r>
              <a:rPr sz="2750" i="1" spc="-50" dirty="0">
                <a:solidFill>
                  <a:srgbClr val="538235"/>
                </a:solidFill>
                <a:latin typeface="Arial-BoldItalicMT"/>
                <a:cs typeface="Arial-BoldItalicMT"/>
              </a:rPr>
              <a:t> </a:t>
            </a:r>
            <a:r>
              <a:rPr sz="2750" i="1" spc="-85" dirty="0">
                <a:solidFill>
                  <a:srgbClr val="538235"/>
                </a:solidFill>
                <a:latin typeface="Arial-BoldItalicMT"/>
                <a:cs typeface="Arial-BoldItalicMT"/>
              </a:rPr>
              <a:t>with</a:t>
            </a:r>
            <a:r>
              <a:rPr sz="2750" i="1" spc="-75" dirty="0">
                <a:solidFill>
                  <a:srgbClr val="538235"/>
                </a:solidFill>
                <a:latin typeface="Arial-BoldItalicMT"/>
                <a:cs typeface="Arial-BoldItalicMT"/>
              </a:rPr>
              <a:t> </a:t>
            </a:r>
            <a:r>
              <a:rPr sz="2750" i="1" spc="-175" dirty="0">
                <a:solidFill>
                  <a:srgbClr val="538235"/>
                </a:solidFill>
                <a:latin typeface="Arial-BoldItalicMT"/>
                <a:cs typeface="Arial-BoldItalicMT"/>
              </a:rPr>
              <a:t>acute</a:t>
            </a:r>
            <a:r>
              <a:rPr sz="2750" i="1" spc="-50" dirty="0">
                <a:solidFill>
                  <a:srgbClr val="538235"/>
                </a:solidFill>
                <a:latin typeface="Arial-BoldItalicMT"/>
                <a:cs typeface="Arial-BoldItalicMT"/>
              </a:rPr>
              <a:t> </a:t>
            </a:r>
            <a:r>
              <a:rPr sz="2750" i="1" spc="-25" dirty="0">
                <a:solidFill>
                  <a:srgbClr val="538235"/>
                </a:solidFill>
                <a:latin typeface="Arial-BoldItalicMT"/>
                <a:cs typeface="Arial-BoldItalicMT"/>
              </a:rPr>
              <a:t>on </a:t>
            </a:r>
            <a:r>
              <a:rPr sz="2750" i="1" spc="-229" dirty="0">
                <a:solidFill>
                  <a:srgbClr val="538235"/>
                </a:solidFill>
                <a:latin typeface="Arial-BoldItalicMT"/>
                <a:cs typeface="Arial-BoldItalicMT"/>
              </a:rPr>
              <a:t>chronic</a:t>
            </a:r>
            <a:r>
              <a:rPr sz="2750" i="1" spc="-95" dirty="0">
                <a:solidFill>
                  <a:srgbClr val="538235"/>
                </a:solidFill>
                <a:latin typeface="Arial-BoldItalicMT"/>
                <a:cs typeface="Arial-BoldItalicMT"/>
              </a:rPr>
              <a:t> </a:t>
            </a:r>
            <a:r>
              <a:rPr sz="2750" i="1" spc="-135" dirty="0">
                <a:solidFill>
                  <a:srgbClr val="538235"/>
                </a:solidFill>
                <a:latin typeface="Arial-BoldItalicMT"/>
                <a:cs typeface="Arial-BoldItalicMT"/>
              </a:rPr>
              <a:t>liver</a:t>
            </a:r>
            <a:r>
              <a:rPr sz="2750" i="1" spc="-65" dirty="0">
                <a:solidFill>
                  <a:srgbClr val="538235"/>
                </a:solidFill>
                <a:latin typeface="Arial-BoldItalicMT"/>
                <a:cs typeface="Arial-BoldItalicMT"/>
              </a:rPr>
              <a:t> </a:t>
            </a:r>
            <a:r>
              <a:rPr sz="2750" i="1" spc="-120" dirty="0">
                <a:solidFill>
                  <a:srgbClr val="538235"/>
                </a:solidFill>
                <a:latin typeface="Arial-BoldItalicMT"/>
                <a:cs typeface="Arial-BoldItalicMT"/>
              </a:rPr>
              <a:t>failure:</a:t>
            </a:r>
            <a:r>
              <a:rPr sz="2750" i="1" spc="-65" dirty="0">
                <a:solidFill>
                  <a:srgbClr val="538235"/>
                </a:solidFill>
                <a:latin typeface="Arial-BoldItalicMT"/>
                <a:cs typeface="Arial-BoldItalicMT"/>
              </a:rPr>
              <a:t> </a:t>
            </a:r>
            <a:r>
              <a:rPr sz="2750" i="1" spc="-85" dirty="0">
                <a:solidFill>
                  <a:srgbClr val="538235"/>
                </a:solidFill>
                <a:latin typeface="Arial-BoldItalicMT"/>
                <a:cs typeface="Arial-BoldItalicMT"/>
              </a:rPr>
              <a:t>a</a:t>
            </a:r>
            <a:r>
              <a:rPr sz="2750" i="1" spc="-90" dirty="0">
                <a:solidFill>
                  <a:srgbClr val="538235"/>
                </a:solidFill>
                <a:latin typeface="Arial-BoldItalicMT"/>
                <a:cs typeface="Arial-BoldItalicMT"/>
              </a:rPr>
              <a:t> </a:t>
            </a:r>
            <a:r>
              <a:rPr sz="2750" i="1" spc="-204" dirty="0">
                <a:solidFill>
                  <a:srgbClr val="538235"/>
                </a:solidFill>
                <a:latin typeface="Arial-BoldItalicMT"/>
                <a:cs typeface="Arial-BoldItalicMT"/>
              </a:rPr>
              <a:t>prospective</a:t>
            </a:r>
            <a:r>
              <a:rPr sz="2750" i="1" spc="-60" dirty="0">
                <a:solidFill>
                  <a:srgbClr val="538235"/>
                </a:solidFill>
                <a:latin typeface="Arial-BoldItalicMT"/>
                <a:cs typeface="Arial-BoldItalicMT"/>
              </a:rPr>
              <a:t> </a:t>
            </a:r>
            <a:r>
              <a:rPr sz="2750" i="1" spc="-110" dirty="0">
                <a:solidFill>
                  <a:srgbClr val="538235"/>
                </a:solidFill>
                <a:latin typeface="Arial-BoldItalicMT"/>
                <a:cs typeface="Arial-BoldItalicMT"/>
              </a:rPr>
              <a:t>national</a:t>
            </a:r>
            <a:r>
              <a:rPr sz="2750" i="1" spc="-105" dirty="0">
                <a:solidFill>
                  <a:srgbClr val="538235"/>
                </a:solidFill>
                <a:latin typeface="Arial-BoldItalicMT"/>
                <a:cs typeface="Arial-BoldItalicMT"/>
              </a:rPr>
              <a:t> </a:t>
            </a:r>
            <a:r>
              <a:rPr sz="2750" i="1" spc="-175" dirty="0">
                <a:solidFill>
                  <a:srgbClr val="538235"/>
                </a:solidFill>
                <a:latin typeface="Arial-BoldItalicMT"/>
                <a:cs typeface="Arial-BoldItalicMT"/>
              </a:rPr>
              <a:t>programme</a:t>
            </a:r>
            <a:r>
              <a:rPr sz="2750" i="1" spc="-50" dirty="0">
                <a:solidFill>
                  <a:srgbClr val="538235"/>
                </a:solidFill>
                <a:latin typeface="Arial-BoldItalicMT"/>
                <a:cs typeface="Arial-BoldItalicMT"/>
              </a:rPr>
              <a:t> </a:t>
            </a:r>
            <a:r>
              <a:rPr sz="2750" i="1" spc="-25" dirty="0">
                <a:solidFill>
                  <a:srgbClr val="538235"/>
                </a:solidFill>
                <a:latin typeface="Arial-BoldItalicMT"/>
                <a:cs typeface="Arial-BoldItalicMT"/>
              </a:rPr>
              <a:t>of</a:t>
            </a:r>
            <a:endParaRPr sz="2750">
              <a:latin typeface="Arial-BoldItalicMT"/>
              <a:cs typeface="Arial-BoldItalic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1309" y="996949"/>
            <a:ext cx="3829685" cy="449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b="1" i="1" spc="-105" dirty="0">
                <a:solidFill>
                  <a:srgbClr val="538235"/>
                </a:solidFill>
                <a:latin typeface="Arial-BoldItalicMT"/>
                <a:cs typeface="Arial-BoldItalicMT"/>
              </a:rPr>
              <a:t>waitlist</a:t>
            </a:r>
            <a:r>
              <a:rPr sz="2750" b="1" i="1" spc="-45" dirty="0">
                <a:solidFill>
                  <a:srgbClr val="538235"/>
                </a:solidFill>
                <a:latin typeface="Arial-BoldItalicMT"/>
                <a:cs typeface="Arial-BoldItalicMT"/>
              </a:rPr>
              <a:t> </a:t>
            </a:r>
            <a:r>
              <a:rPr sz="2750" b="1" i="1" spc="-120" dirty="0">
                <a:solidFill>
                  <a:srgbClr val="538235"/>
                </a:solidFill>
                <a:latin typeface="Arial-BoldItalicMT"/>
                <a:cs typeface="Arial-BoldItalicMT"/>
              </a:rPr>
              <a:t>prioritisation.</a:t>
            </a:r>
            <a:r>
              <a:rPr sz="2750" b="1" i="1" spc="-75" dirty="0">
                <a:solidFill>
                  <a:srgbClr val="538235"/>
                </a:solidFill>
                <a:latin typeface="Arial-BoldItalicMT"/>
                <a:cs typeface="Arial-BoldItalicMT"/>
              </a:rPr>
              <a:t> </a:t>
            </a:r>
            <a:r>
              <a:rPr sz="2750" b="1" spc="-140" dirty="0">
                <a:solidFill>
                  <a:srgbClr val="385622"/>
                </a:solidFill>
                <a:latin typeface="Arial"/>
                <a:cs typeface="Arial"/>
              </a:rPr>
              <a:t>UK.</a:t>
            </a:r>
            <a:endParaRPr sz="2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0445" y="5661025"/>
            <a:ext cx="9685655" cy="5803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75"/>
              </a:spcBef>
            </a:pPr>
            <a:r>
              <a:rPr sz="1200" spc="-65" dirty="0">
                <a:solidFill>
                  <a:srgbClr val="202020"/>
                </a:solidFill>
                <a:latin typeface="Arial"/>
                <a:cs typeface="Arial"/>
              </a:rPr>
              <a:t>Bernal,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10" dirty="0">
                <a:solidFill>
                  <a:srgbClr val="202020"/>
                </a:solidFill>
                <a:latin typeface="Arial"/>
                <a:cs typeface="Arial"/>
              </a:rPr>
              <a:t>W.,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202020"/>
                </a:solidFill>
                <a:latin typeface="Arial"/>
                <a:cs typeface="Arial"/>
              </a:rPr>
              <a:t>Taylor,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02020"/>
                </a:solidFill>
                <a:latin typeface="Arial"/>
                <a:cs typeface="Arial"/>
              </a:rPr>
              <a:t>R., Rowe,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02020"/>
                </a:solidFill>
                <a:latin typeface="Arial"/>
                <a:cs typeface="Arial"/>
              </a:rPr>
              <a:t>I.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02020"/>
                </a:solidFill>
                <a:latin typeface="Arial"/>
                <a:cs typeface="Arial"/>
              </a:rPr>
              <a:t>A.,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02020"/>
                </a:solidFill>
                <a:latin typeface="Arial"/>
                <a:cs typeface="Arial"/>
              </a:rPr>
              <a:t>Chauhan,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02020"/>
                </a:solidFill>
                <a:latin typeface="Arial"/>
                <a:cs typeface="Arial"/>
              </a:rPr>
              <a:t>A.,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Armstrong,</a:t>
            </a:r>
            <a:r>
              <a:rPr sz="1200" spc="-8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M.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10" dirty="0">
                <a:solidFill>
                  <a:srgbClr val="202020"/>
                </a:solidFill>
                <a:latin typeface="Arial"/>
                <a:cs typeface="Arial"/>
              </a:rPr>
              <a:t>J.,</a:t>
            </a:r>
            <a:r>
              <a:rPr sz="1200" spc="-9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02020"/>
                </a:solidFill>
                <a:latin typeface="Arial"/>
                <a:cs typeface="Arial"/>
              </a:rPr>
              <a:t>Allison,</a:t>
            </a:r>
            <a:r>
              <a:rPr sz="1200" spc="-8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M.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rgbClr val="202020"/>
                </a:solidFill>
                <a:latin typeface="Arial"/>
                <a:cs typeface="Arial"/>
              </a:rPr>
              <a:t>E.</a:t>
            </a:r>
            <a:r>
              <a:rPr sz="1200" spc="-9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02020"/>
                </a:solidFill>
                <a:latin typeface="Arial"/>
                <a:cs typeface="Arial"/>
              </a:rPr>
              <a:t>D.,</a:t>
            </a:r>
            <a:r>
              <a:rPr sz="1200" spc="-9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Webb,</a:t>
            </a:r>
            <a:r>
              <a:rPr sz="1200" spc="-8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02020"/>
                </a:solidFill>
                <a:latin typeface="Arial"/>
                <a:cs typeface="Arial"/>
              </a:rPr>
              <a:t>G.,</a:t>
            </a:r>
            <a:r>
              <a:rPr sz="1200" spc="-9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Pirani,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30" dirty="0">
                <a:solidFill>
                  <a:srgbClr val="202020"/>
                </a:solidFill>
                <a:latin typeface="Arial"/>
                <a:cs typeface="Arial"/>
              </a:rPr>
              <a:t>T.,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02020"/>
                </a:solidFill>
                <a:latin typeface="Arial"/>
                <a:cs typeface="Arial"/>
              </a:rPr>
              <a:t>Moore,</a:t>
            </a:r>
            <a:r>
              <a:rPr sz="1200" spc="-8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10" dirty="0">
                <a:solidFill>
                  <a:srgbClr val="202020"/>
                </a:solidFill>
                <a:latin typeface="Arial"/>
                <a:cs typeface="Arial"/>
              </a:rPr>
              <a:t>J.,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02020"/>
                </a:solidFill>
                <a:latin typeface="Arial"/>
                <a:cs typeface="Arial"/>
              </a:rPr>
              <a:t>Burke,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02020"/>
                </a:solidFill>
                <a:latin typeface="Arial"/>
                <a:cs typeface="Arial"/>
              </a:rPr>
              <a:t>L.,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02020"/>
                </a:solidFill>
                <a:latin typeface="Arial"/>
                <a:cs typeface="Arial"/>
              </a:rPr>
              <a:t>Masson,</a:t>
            </a:r>
            <a:r>
              <a:rPr sz="1200" spc="-8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202020"/>
                </a:solidFill>
                <a:latin typeface="Arial"/>
                <a:cs typeface="Arial"/>
              </a:rPr>
              <a:t>S.,</a:t>
            </a:r>
            <a:r>
              <a:rPr sz="1200" spc="-8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14" dirty="0">
                <a:solidFill>
                  <a:srgbClr val="202020"/>
                </a:solidFill>
                <a:latin typeface="Arial"/>
                <a:cs typeface="Arial"/>
              </a:rPr>
              <a:t>Cressy,</a:t>
            </a:r>
            <a:r>
              <a:rPr sz="1200" spc="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02020"/>
                </a:solidFill>
                <a:latin typeface="Arial"/>
                <a:cs typeface="Arial"/>
              </a:rPr>
              <a:t>D.,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02020"/>
                </a:solidFill>
                <a:latin typeface="Arial"/>
                <a:cs typeface="Arial"/>
              </a:rPr>
              <a:t>Hogan,</a:t>
            </a:r>
            <a:r>
              <a:rPr sz="1200" spc="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30" dirty="0">
                <a:solidFill>
                  <a:srgbClr val="202020"/>
                </a:solidFill>
                <a:latin typeface="Arial"/>
                <a:cs typeface="Arial"/>
              </a:rPr>
              <a:t>B.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02020"/>
                </a:solidFill>
                <a:latin typeface="Arial"/>
                <a:cs typeface="Arial"/>
              </a:rPr>
              <a:t>J., 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Westbrook,</a:t>
            </a:r>
            <a:r>
              <a:rPr sz="1200" spc="-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20" dirty="0">
                <a:solidFill>
                  <a:srgbClr val="202020"/>
                </a:solidFill>
                <a:latin typeface="Arial"/>
                <a:cs typeface="Arial"/>
              </a:rPr>
              <a:t>R.,</a:t>
            </a:r>
            <a:r>
              <a:rPr sz="1200" spc="-2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202020"/>
                </a:solidFill>
                <a:latin typeface="Arial"/>
                <a:cs typeface="Arial"/>
              </a:rPr>
              <a:t>Jalan,</a:t>
            </a:r>
            <a:r>
              <a:rPr sz="1200" spc="-95" dirty="0">
                <a:solidFill>
                  <a:srgbClr val="202020"/>
                </a:solidFill>
                <a:latin typeface="Arial"/>
                <a:cs typeface="Arial"/>
              </a:rPr>
              <a:t> R.,</a:t>
            </a:r>
            <a:r>
              <a:rPr sz="1200" spc="-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02020"/>
                </a:solidFill>
                <a:latin typeface="Arial"/>
                <a:cs typeface="Arial"/>
              </a:rPr>
              <a:t>Simpson,</a:t>
            </a:r>
            <a:r>
              <a:rPr sz="1200" spc="-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30" dirty="0">
                <a:solidFill>
                  <a:srgbClr val="202020"/>
                </a:solidFill>
                <a:latin typeface="Arial"/>
                <a:cs typeface="Arial"/>
              </a:rPr>
              <a:t>K.</a:t>
            </a:r>
            <a:r>
              <a:rPr sz="1200" spc="-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10" dirty="0">
                <a:solidFill>
                  <a:srgbClr val="202020"/>
                </a:solidFill>
                <a:latin typeface="Arial"/>
                <a:cs typeface="Arial"/>
              </a:rPr>
              <a:t>J.,</a:t>
            </a:r>
            <a:r>
              <a:rPr sz="1200" spc="-10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202020"/>
                </a:solidFill>
                <a:latin typeface="Arial"/>
                <a:cs typeface="Arial"/>
              </a:rPr>
              <a:t>Isaac,</a:t>
            </a:r>
            <a:r>
              <a:rPr sz="1200" spc="-9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10" dirty="0">
                <a:solidFill>
                  <a:srgbClr val="202020"/>
                </a:solidFill>
                <a:latin typeface="Arial"/>
                <a:cs typeface="Arial"/>
              </a:rPr>
              <a:t>J.,</a:t>
            </a:r>
            <a:r>
              <a:rPr sz="1200" spc="-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&amp;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Thorburn,</a:t>
            </a:r>
            <a:r>
              <a:rPr sz="1200" spc="-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20" dirty="0">
                <a:solidFill>
                  <a:srgbClr val="202020"/>
                </a:solidFill>
                <a:latin typeface="Arial"/>
                <a:cs typeface="Arial"/>
              </a:rPr>
              <a:t>D.</a:t>
            </a:r>
            <a:r>
              <a:rPr sz="1200" spc="-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(2024).</a:t>
            </a:r>
            <a:r>
              <a:rPr sz="1200" spc="-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02020"/>
                </a:solidFill>
                <a:latin typeface="Arial"/>
                <a:cs typeface="Arial"/>
              </a:rPr>
              <a:t>Liver</a:t>
            </a:r>
            <a:r>
              <a:rPr sz="1200" spc="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02020"/>
                </a:solidFill>
                <a:latin typeface="Arial"/>
                <a:cs typeface="Arial"/>
              </a:rPr>
              <a:t>transplantation 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for</a:t>
            </a:r>
            <a:r>
              <a:rPr sz="1200" spc="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02020"/>
                </a:solidFill>
                <a:latin typeface="Arial"/>
                <a:cs typeface="Arial"/>
              </a:rPr>
              <a:t>critically 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ill</a:t>
            </a:r>
            <a:r>
              <a:rPr sz="1200" spc="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02020"/>
                </a:solidFill>
                <a:latin typeface="Arial"/>
                <a:cs typeface="Arial"/>
              </a:rPr>
              <a:t>patients</a:t>
            </a:r>
            <a:r>
              <a:rPr sz="1200" spc="10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with</a:t>
            </a:r>
            <a:r>
              <a:rPr sz="1200" spc="-4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02020"/>
                </a:solidFill>
                <a:latin typeface="Arial"/>
                <a:cs typeface="Arial"/>
              </a:rPr>
              <a:t>acute</a:t>
            </a:r>
            <a:r>
              <a:rPr sz="1200" spc="-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02020"/>
                </a:solidFill>
                <a:latin typeface="Arial"/>
                <a:cs typeface="Arial"/>
              </a:rPr>
              <a:t>on</a:t>
            </a:r>
            <a:r>
              <a:rPr sz="1200" spc="-5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02020"/>
                </a:solidFill>
                <a:latin typeface="Arial"/>
                <a:cs typeface="Arial"/>
              </a:rPr>
              <a:t>chronic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02020"/>
                </a:solidFill>
                <a:latin typeface="Arial"/>
                <a:cs typeface="Arial"/>
              </a:rPr>
              <a:t>liver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02020"/>
                </a:solidFill>
                <a:latin typeface="Arial"/>
                <a:cs typeface="Arial"/>
              </a:rPr>
              <a:t>failure:</a:t>
            </a:r>
            <a:r>
              <a:rPr sz="1200" spc="-4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02020"/>
                </a:solidFill>
                <a:latin typeface="Arial"/>
                <a:cs typeface="Arial"/>
              </a:rPr>
              <a:t>a 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prospective</a:t>
            </a:r>
            <a:r>
              <a:rPr sz="1200" spc="-8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02020"/>
                </a:solidFill>
                <a:latin typeface="Arial"/>
                <a:cs typeface="Arial"/>
              </a:rPr>
              <a:t>national</a:t>
            </a:r>
            <a:r>
              <a:rPr sz="1200" spc="-5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programme</a:t>
            </a:r>
            <a:r>
              <a:rPr sz="1200" spc="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of</a:t>
            </a:r>
            <a:r>
              <a:rPr sz="1200" spc="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202020"/>
                </a:solidFill>
                <a:latin typeface="Arial"/>
                <a:cs typeface="Arial"/>
              </a:rPr>
              <a:t>waitlist </a:t>
            </a:r>
            <a:r>
              <a:rPr sz="1200" spc="-20" dirty="0">
                <a:solidFill>
                  <a:srgbClr val="202020"/>
                </a:solidFill>
                <a:latin typeface="Arial"/>
                <a:cs typeface="Arial"/>
              </a:rPr>
              <a:t>prioritisation.</a:t>
            </a:r>
            <a:r>
              <a:rPr sz="1200" spc="4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110" dirty="0">
                <a:solidFill>
                  <a:srgbClr val="202020"/>
                </a:solidFill>
                <a:latin typeface="Arial"/>
                <a:cs typeface="Arial"/>
              </a:rPr>
              <a:t>The</a:t>
            </a:r>
            <a:r>
              <a:rPr sz="1200" i="1" spc="-4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80" dirty="0">
                <a:solidFill>
                  <a:srgbClr val="202020"/>
                </a:solidFill>
                <a:latin typeface="Arial"/>
                <a:cs typeface="Arial"/>
              </a:rPr>
              <a:t>Lancet</a:t>
            </a:r>
            <a:r>
              <a:rPr sz="1200" i="1" spc="-2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45" dirty="0">
                <a:solidFill>
                  <a:srgbClr val="202020"/>
                </a:solidFill>
                <a:latin typeface="Arial"/>
                <a:cs typeface="Arial"/>
              </a:rPr>
              <a:t>regional</a:t>
            </a:r>
            <a:r>
              <a:rPr sz="1200" i="1" spc="-5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40" dirty="0">
                <a:solidFill>
                  <a:srgbClr val="202020"/>
                </a:solidFill>
                <a:latin typeface="Arial"/>
                <a:cs typeface="Arial"/>
              </a:rPr>
              <a:t>health.</a:t>
            </a:r>
            <a:r>
              <a:rPr sz="1200" i="1" spc="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75" dirty="0">
                <a:solidFill>
                  <a:srgbClr val="202020"/>
                </a:solidFill>
                <a:latin typeface="Arial"/>
                <a:cs typeface="Arial"/>
              </a:rPr>
              <a:t>Europe</a:t>
            </a:r>
            <a:r>
              <a:rPr sz="1200" spc="-75" dirty="0">
                <a:solidFill>
                  <a:srgbClr val="202020"/>
                </a:solidFill>
                <a:latin typeface="Arial"/>
                <a:cs typeface="Arial"/>
              </a:rPr>
              <a:t>,</a:t>
            </a:r>
            <a:r>
              <a:rPr sz="1200" spc="-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60" dirty="0">
                <a:solidFill>
                  <a:srgbClr val="202020"/>
                </a:solidFill>
                <a:latin typeface="Arial"/>
                <a:cs typeface="Arial"/>
              </a:rPr>
              <a:t>46</a:t>
            </a:r>
            <a:r>
              <a:rPr sz="1200" spc="-60" dirty="0">
                <a:solidFill>
                  <a:srgbClr val="202020"/>
                </a:solidFill>
                <a:latin typeface="Arial"/>
                <a:cs typeface="Arial"/>
              </a:rPr>
              <a:t>,</a:t>
            </a:r>
            <a:r>
              <a:rPr sz="1200" spc="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02020"/>
                </a:solidFill>
                <a:latin typeface="Arial"/>
                <a:cs typeface="Arial"/>
              </a:rPr>
              <a:t>101067.</a:t>
            </a:r>
            <a:r>
              <a:rPr sz="1200" spc="-8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02020"/>
                </a:solidFill>
                <a:latin typeface="Arial"/>
                <a:cs typeface="Arial"/>
              </a:rPr>
              <a:t>https://doi.org</a:t>
            </a:r>
            <a:r>
              <a:rPr sz="1200" spc="-2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/10.1016/j.lanepe.2024.101067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50" y="1598770"/>
            <a:ext cx="7962900" cy="38019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29751" y="1290700"/>
            <a:ext cx="2714625" cy="42386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968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55"/>
              </a:spcBef>
            </a:pPr>
            <a:r>
              <a:rPr sz="1800" spc="-165" dirty="0">
                <a:latin typeface="Arial"/>
                <a:cs typeface="Arial"/>
              </a:rPr>
              <a:t>UK.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7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centros.</a:t>
            </a:r>
            <a:endParaRPr sz="18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spcBef>
                <a:spcPts val="15"/>
              </a:spcBef>
            </a:pPr>
            <a:r>
              <a:rPr sz="1800" b="1" spc="-65" dirty="0">
                <a:latin typeface="Arial"/>
                <a:cs typeface="Arial"/>
              </a:rPr>
              <a:t>Prospectivo.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sz="1800" spc="-125" dirty="0">
                <a:latin typeface="Arial"/>
                <a:cs typeface="Arial"/>
              </a:rPr>
              <a:t>N=52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225" dirty="0">
                <a:latin typeface="Arial"/>
                <a:cs typeface="Arial"/>
              </a:rPr>
              <a:t>ACLF-</a:t>
            </a:r>
            <a:r>
              <a:rPr sz="1800" spc="-100" dirty="0">
                <a:latin typeface="Arial"/>
                <a:cs typeface="Arial"/>
              </a:rPr>
              <a:t>3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80" dirty="0">
                <a:latin typeface="Wingdings"/>
                <a:cs typeface="Wingdings"/>
              </a:rPr>
              <a:t>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5" dirty="0">
                <a:latin typeface="Arial"/>
                <a:cs typeface="Arial"/>
              </a:rPr>
              <a:t>42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Arial"/>
              <a:cs typeface="Arial"/>
            </a:endParaRPr>
          </a:p>
          <a:p>
            <a:pPr marL="375285" marR="86360" indent="-286385">
              <a:lnSpc>
                <a:spcPct val="100800"/>
              </a:lnSpc>
            </a:pPr>
            <a:r>
              <a:rPr sz="1800" spc="-180" dirty="0">
                <a:latin typeface="Wingdings"/>
                <a:cs typeface="Wingdings"/>
              </a:rPr>
              <a:t>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5" dirty="0">
                <a:latin typeface="Arial"/>
                <a:cs typeface="Arial"/>
              </a:rPr>
              <a:t>Criterio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futilidad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pre- </a:t>
            </a:r>
            <a:r>
              <a:rPr sz="1800" spc="-10" dirty="0">
                <a:latin typeface="Arial"/>
                <a:cs typeface="Arial"/>
              </a:rPr>
              <a:t>establecido:</a:t>
            </a:r>
            <a:endParaRPr sz="18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spcBef>
                <a:spcPts val="20"/>
              </a:spcBef>
            </a:pPr>
            <a:r>
              <a:rPr sz="1800" spc="-85" dirty="0">
                <a:latin typeface="Arial"/>
                <a:cs typeface="Arial"/>
              </a:rPr>
              <a:t>supervivencia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&lt;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85" dirty="0">
                <a:latin typeface="Arial"/>
                <a:cs typeface="Arial"/>
              </a:rPr>
              <a:t>60%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año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Arial"/>
              <a:cs typeface="Arial"/>
            </a:endParaRPr>
          </a:p>
          <a:p>
            <a:pPr marL="89535" marR="280670">
              <a:lnSpc>
                <a:spcPct val="99100"/>
              </a:lnSpc>
            </a:pPr>
            <a:r>
              <a:rPr sz="1800" spc="-180" dirty="0">
                <a:latin typeface="Wingdings"/>
                <a:cs typeface="Wingdings"/>
              </a:rPr>
              <a:t>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u="heavy" spc="-8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Priorización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si </a:t>
            </a:r>
            <a:r>
              <a:rPr sz="1800" spc="-85" dirty="0">
                <a:latin typeface="Arial"/>
                <a:cs typeface="Arial"/>
              </a:rPr>
              <a:t>supervivencia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esperada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 </a:t>
            </a:r>
            <a:r>
              <a:rPr sz="1800" spc="-105" dirty="0">
                <a:latin typeface="Arial"/>
                <a:cs typeface="Arial"/>
              </a:rPr>
              <a:t>28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días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&lt;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50%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</a:pPr>
            <a:r>
              <a:rPr sz="1800" b="1" spc="-150" dirty="0">
                <a:solidFill>
                  <a:srgbClr val="C55A11"/>
                </a:solidFill>
                <a:latin typeface="Arial"/>
                <a:cs typeface="Arial"/>
              </a:rPr>
              <a:t>Grupo</a:t>
            </a:r>
            <a:r>
              <a:rPr sz="1800" b="1" spc="-9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C55A11"/>
                </a:solidFill>
                <a:latin typeface="Arial"/>
                <a:cs typeface="Arial"/>
              </a:rPr>
              <a:t>TH:</a:t>
            </a:r>
            <a:endParaRPr sz="18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spcBef>
                <a:spcPts val="20"/>
              </a:spcBef>
            </a:pPr>
            <a:r>
              <a:rPr sz="1800" b="1" spc="-155" dirty="0">
                <a:solidFill>
                  <a:srgbClr val="C55A11"/>
                </a:solidFill>
                <a:latin typeface="Arial"/>
                <a:cs typeface="Arial"/>
              </a:rPr>
              <a:t>Supervivencia</a:t>
            </a:r>
            <a:r>
              <a:rPr sz="1800" b="1" spc="-8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C55A11"/>
                </a:solidFill>
                <a:latin typeface="Arial"/>
                <a:cs typeface="Arial"/>
              </a:rPr>
              <a:t>1</a:t>
            </a:r>
            <a:r>
              <a:rPr sz="1800" b="1" spc="-2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1800" b="1" spc="-160" dirty="0">
                <a:solidFill>
                  <a:srgbClr val="C55A11"/>
                </a:solidFill>
                <a:latin typeface="Arial"/>
                <a:cs typeface="Arial"/>
              </a:rPr>
              <a:t>año</a:t>
            </a:r>
            <a:r>
              <a:rPr sz="1800" b="1" spc="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C55A11"/>
                </a:solidFill>
                <a:latin typeface="Arial"/>
                <a:cs typeface="Arial"/>
              </a:rPr>
              <a:t>77%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474085">
              <a:lnSpc>
                <a:spcPct val="100000"/>
              </a:lnSpc>
              <a:spcBef>
                <a:spcPts val="130"/>
              </a:spcBef>
            </a:pPr>
            <a:r>
              <a:rPr sz="3950" spc="-260" dirty="0">
                <a:solidFill>
                  <a:srgbClr val="44536A"/>
                </a:solidFill>
              </a:rPr>
              <a:t>PRINCIPIOS</a:t>
            </a:r>
            <a:r>
              <a:rPr sz="3950" spc="90" dirty="0">
                <a:solidFill>
                  <a:srgbClr val="44536A"/>
                </a:solidFill>
              </a:rPr>
              <a:t> </a:t>
            </a:r>
            <a:r>
              <a:rPr sz="3950" spc="-420" dirty="0">
                <a:solidFill>
                  <a:srgbClr val="44536A"/>
                </a:solidFill>
              </a:rPr>
              <a:t>ÉTICOS</a:t>
            </a:r>
            <a:endParaRPr sz="3950"/>
          </a:p>
          <a:p>
            <a:pPr marL="548640" algn="ctr">
              <a:lnSpc>
                <a:spcPct val="100000"/>
              </a:lnSpc>
              <a:spcBef>
                <a:spcPts val="65"/>
              </a:spcBef>
            </a:pPr>
            <a:r>
              <a:rPr sz="2250" spc="-270" dirty="0">
                <a:solidFill>
                  <a:srgbClr val="D5DCE4"/>
                </a:solidFill>
              </a:rPr>
              <a:t>EN</a:t>
            </a:r>
            <a:r>
              <a:rPr sz="2250" spc="-160" dirty="0">
                <a:solidFill>
                  <a:srgbClr val="D5DCE4"/>
                </a:solidFill>
              </a:rPr>
              <a:t> </a:t>
            </a:r>
            <a:r>
              <a:rPr sz="2250" spc="-60" dirty="0">
                <a:solidFill>
                  <a:srgbClr val="D5DCE4"/>
                </a:solidFill>
              </a:rPr>
              <a:t>MEDICINA</a:t>
            </a:r>
            <a:endParaRPr sz="2250"/>
          </a:p>
        </p:txBody>
      </p:sp>
      <p:grpSp>
        <p:nvGrpSpPr>
          <p:cNvPr id="3" name="object 3"/>
          <p:cNvGrpSpPr/>
          <p:nvPr/>
        </p:nvGrpSpPr>
        <p:grpSpPr>
          <a:xfrm>
            <a:off x="1143000" y="1685925"/>
            <a:ext cx="9906000" cy="3962400"/>
            <a:chOff x="1143000" y="1685925"/>
            <a:chExt cx="9906000" cy="3962400"/>
          </a:xfrm>
        </p:grpSpPr>
        <p:sp>
          <p:nvSpPr>
            <p:cNvPr id="4" name="object 4"/>
            <p:cNvSpPr/>
            <p:nvPr/>
          </p:nvSpPr>
          <p:spPr>
            <a:xfrm>
              <a:off x="1685925" y="4733925"/>
              <a:ext cx="3171825" cy="714375"/>
            </a:xfrm>
            <a:custGeom>
              <a:avLst/>
              <a:gdLst/>
              <a:ahLst/>
              <a:cxnLst/>
              <a:rect l="l" t="t" r="r" b="b"/>
              <a:pathLst>
                <a:path w="3171825" h="714375">
                  <a:moveTo>
                    <a:pt x="3171825" y="0"/>
                  </a:moveTo>
                  <a:lnTo>
                    <a:pt x="0" y="0"/>
                  </a:lnTo>
                  <a:lnTo>
                    <a:pt x="0" y="714375"/>
                  </a:lnTo>
                  <a:lnTo>
                    <a:pt x="3171825" y="714375"/>
                  </a:lnTo>
                  <a:lnTo>
                    <a:pt x="3171825" y="0"/>
                  </a:lnTo>
                  <a:close/>
                </a:path>
              </a:pathLst>
            </a:custGeom>
            <a:solidFill>
              <a:srgbClr val="2D75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00" y="1876425"/>
              <a:ext cx="1238250" cy="1914525"/>
            </a:xfrm>
            <a:custGeom>
              <a:avLst/>
              <a:gdLst/>
              <a:ahLst/>
              <a:cxnLst/>
              <a:rect l="l" t="t" r="r" b="b"/>
              <a:pathLst>
                <a:path w="1238250" h="1914525">
                  <a:moveTo>
                    <a:pt x="1238250" y="0"/>
                  </a:moveTo>
                  <a:lnTo>
                    <a:pt x="0" y="1914525"/>
                  </a:lnTo>
                  <a:lnTo>
                    <a:pt x="1238250" y="722884"/>
                  </a:lnTo>
                  <a:lnTo>
                    <a:pt x="1238250" y="0"/>
                  </a:lnTo>
                  <a:close/>
                </a:path>
              </a:pathLst>
            </a:custGeom>
            <a:solidFill>
              <a:srgbClr val="843B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57750" y="1876425"/>
              <a:ext cx="1238250" cy="1914525"/>
            </a:xfrm>
            <a:custGeom>
              <a:avLst/>
              <a:gdLst/>
              <a:ahLst/>
              <a:cxnLst/>
              <a:rect l="l" t="t" r="r" b="b"/>
              <a:pathLst>
                <a:path w="1238250" h="1914525">
                  <a:moveTo>
                    <a:pt x="0" y="0"/>
                  </a:moveTo>
                  <a:lnTo>
                    <a:pt x="0" y="722884"/>
                  </a:lnTo>
                  <a:lnTo>
                    <a:pt x="1238250" y="1914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8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57750" y="3552825"/>
              <a:ext cx="1238250" cy="1895475"/>
            </a:xfrm>
            <a:custGeom>
              <a:avLst/>
              <a:gdLst/>
              <a:ahLst/>
              <a:cxnLst/>
              <a:rect l="l" t="t" r="r" b="b"/>
              <a:pathLst>
                <a:path w="1238250" h="1895475">
                  <a:moveTo>
                    <a:pt x="1238250" y="0"/>
                  </a:moveTo>
                  <a:lnTo>
                    <a:pt x="0" y="1181989"/>
                  </a:lnTo>
                  <a:lnTo>
                    <a:pt x="0" y="1895475"/>
                  </a:lnTo>
                  <a:lnTo>
                    <a:pt x="1238250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5925" y="3314700"/>
              <a:ext cx="2819400" cy="704850"/>
            </a:xfrm>
            <a:custGeom>
              <a:avLst/>
              <a:gdLst/>
              <a:ahLst/>
              <a:cxnLst/>
              <a:rect l="l" t="t" r="r" b="b"/>
              <a:pathLst>
                <a:path w="2819400" h="704850">
                  <a:moveTo>
                    <a:pt x="2819400" y="704850"/>
                  </a:moveTo>
                  <a:lnTo>
                    <a:pt x="0" y="704850"/>
                  </a:lnTo>
                  <a:lnTo>
                    <a:pt x="0" y="0"/>
                  </a:lnTo>
                  <a:lnTo>
                    <a:pt x="2819400" y="0"/>
                  </a:lnTo>
                  <a:lnTo>
                    <a:pt x="2819400" y="704850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05325" y="3314700"/>
              <a:ext cx="1590675" cy="704850"/>
            </a:xfrm>
            <a:custGeom>
              <a:avLst/>
              <a:gdLst/>
              <a:ahLst/>
              <a:cxnLst/>
              <a:rect l="l" t="t" r="r" b="b"/>
              <a:pathLst>
                <a:path w="1590675" h="704850">
                  <a:moveTo>
                    <a:pt x="0" y="0"/>
                  </a:moveTo>
                  <a:lnTo>
                    <a:pt x="0" y="704850"/>
                  </a:lnTo>
                  <a:lnTo>
                    <a:pt x="1590675" y="354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34250" y="4733925"/>
              <a:ext cx="3171825" cy="714375"/>
            </a:xfrm>
            <a:custGeom>
              <a:avLst/>
              <a:gdLst/>
              <a:ahLst/>
              <a:cxnLst/>
              <a:rect l="l" t="t" r="r" b="b"/>
              <a:pathLst>
                <a:path w="3171825" h="714375">
                  <a:moveTo>
                    <a:pt x="0" y="0"/>
                  </a:moveTo>
                  <a:lnTo>
                    <a:pt x="3171825" y="0"/>
                  </a:lnTo>
                  <a:lnTo>
                    <a:pt x="3171825" y="714375"/>
                  </a:lnTo>
                  <a:lnTo>
                    <a:pt x="0" y="714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9C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6000" y="3552825"/>
              <a:ext cx="1238250" cy="1895475"/>
            </a:xfrm>
            <a:custGeom>
              <a:avLst/>
              <a:gdLst/>
              <a:ahLst/>
              <a:cxnLst/>
              <a:rect l="l" t="t" r="r" b="b"/>
              <a:pathLst>
                <a:path w="1238250" h="1895475">
                  <a:moveTo>
                    <a:pt x="0" y="0"/>
                  </a:moveTo>
                  <a:lnTo>
                    <a:pt x="1238250" y="1895475"/>
                  </a:lnTo>
                  <a:lnTo>
                    <a:pt x="1238250" y="1181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86675" y="3314700"/>
              <a:ext cx="2819400" cy="704850"/>
            </a:xfrm>
            <a:custGeom>
              <a:avLst/>
              <a:gdLst/>
              <a:ahLst/>
              <a:cxnLst/>
              <a:rect l="l" t="t" r="r" b="b"/>
              <a:pathLst>
                <a:path w="2819400" h="704850">
                  <a:moveTo>
                    <a:pt x="2819400" y="0"/>
                  </a:moveTo>
                  <a:lnTo>
                    <a:pt x="0" y="0"/>
                  </a:lnTo>
                  <a:lnTo>
                    <a:pt x="0" y="704850"/>
                  </a:lnTo>
                  <a:lnTo>
                    <a:pt x="2819400" y="704850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096000" y="3314700"/>
              <a:ext cx="1590675" cy="704850"/>
            </a:xfrm>
            <a:custGeom>
              <a:avLst/>
              <a:gdLst/>
              <a:ahLst/>
              <a:cxnLst/>
              <a:rect l="l" t="t" r="r" b="b"/>
              <a:pathLst>
                <a:path w="1590675" h="704850">
                  <a:moveTo>
                    <a:pt x="1590675" y="0"/>
                  </a:moveTo>
                  <a:lnTo>
                    <a:pt x="0" y="354583"/>
                  </a:lnTo>
                  <a:lnTo>
                    <a:pt x="1590675" y="704850"/>
                  </a:lnTo>
                  <a:lnTo>
                    <a:pt x="1590675" y="0"/>
                  </a:lnTo>
                  <a:close/>
                </a:path>
              </a:pathLst>
            </a:custGeom>
            <a:solidFill>
              <a:srgbClr val="7E5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62550" y="2733675"/>
              <a:ext cx="1866900" cy="1866900"/>
            </a:xfrm>
            <a:custGeom>
              <a:avLst/>
              <a:gdLst/>
              <a:ahLst/>
              <a:cxnLst/>
              <a:rect l="l" t="t" r="r" b="b"/>
              <a:pathLst>
                <a:path w="1866900" h="1866900">
                  <a:moveTo>
                    <a:pt x="933450" y="0"/>
                  </a:moveTo>
                  <a:lnTo>
                    <a:pt x="885418" y="1214"/>
                  </a:lnTo>
                  <a:lnTo>
                    <a:pt x="838016" y="4819"/>
                  </a:lnTo>
                  <a:lnTo>
                    <a:pt x="791303" y="10756"/>
                  </a:lnTo>
                  <a:lnTo>
                    <a:pt x="745337" y="18965"/>
                  </a:lnTo>
                  <a:lnTo>
                    <a:pt x="700178" y="29389"/>
                  </a:lnTo>
                  <a:lnTo>
                    <a:pt x="655884" y="41969"/>
                  </a:lnTo>
                  <a:lnTo>
                    <a:pt x="612513" y="56645"/>
                  </a:lnTo>
                  <a:lnTo>
                    <a:pt x="570124" y="73360"/>
                  </a:lnTo>
                  <a:lnTo>
                    <a:pt x="528777" y="92054"/>
                  </a:lnTo>
                  <a:lnTo>
                    <a:pt x="488528" y="112669"/>
                  </a:lnTo>
                  <a:lnTo>
                    <a:pt x="449438" y="135147"/>
                  </a:lnTo>
                  <a:lnTo>
                    <a:pt x="411565" y="159428"/>
                  </a:lnTo>
                  <a:lnTo>
                    <a:pt x="374967" y="185454"/>
                  </a:lnTo>
                  <a:lnTo>
                    <a:pt x="339704" y="213166"/>
                  </a:lnTo>
                  <a:lnTo>
                    <a:pt x="305834" y="242506"/>
                  </a:lnTo>
                  <a:lnTo>
                    <a:pt x="273415" y="273415"/>
                  </a:lnTo>
                  <a:lnTo>
                    <a:pt x="242506" y="305834"/>
                  </a:lnTo>
                  <a:lnTo>
                    <a:pt x="213166" y="339704"/>
                  </a:lnTo>
                  <a:lnTo>
                    <a:pt x="185454" y="374967"/>
                  </a:lnTo>
                  <a:lnTo>
                    <a:pt x="159428" y="411565"/>
                  </a:lnTo>
                  <a:lnTo>
                    <a:pt x="135147" y="449438"/>
                  </a:lnTo>
                  <a:lnTo>
                    <a:pt x="112669" y="488528"/>
                  </a:lnTo>
                  <a:lnTo>
                    <a:pt x="92054" y="528777"/>
                  </a:lnTo>
                  <a:lnTo>
                    <a:pt x="73360" y="570124"/>
                  </a:lnTo>
                  <a:lnTo>
                    <a:pt x="56645" y="612513"/>
                  </a:lnTo>
                  <a:lnTo>
                    <a:pt x="41969" y="655884"/>
                  </a:lnTo>
                  <a:lnTo>
                    <a:pt x="29389" y="700178"/>
                  </a:lnTo>
                  <a:lnTo>
                    <a:pt x="18965" y="745337"/>
                  </a:lnTo>
                  <a:lnTo>
                    <a:pt x="10756" y="791303"/>
                  </a:lnTo>
                  <a:lnTo>
                    <a:pt x="4819" y="838016"/>
                  </a:lnTo>
                  <a:lnTo>
                    <a:pt x="1214" y="885418"/>
                  </a:lnTo>
                  <a:lnTo>
                    <a:pt x="0" y="933450"/>
                  </a:lnTo>
                  <a:lnTo>
                    <a:pt x="1214" y="981481"/>
                  </a:lnTo>
                  <a:lnTo>
                    <a:pt x="4819" y="1028883"/>
                  </a:lnTo>
                  <a:lnTo>
                    <a:pt x="10756" y="1075596"/>
                  </a:lnTo>
                  <a:lnTo>
                    <a:pt x="18965" y="1121562"/>
                  </a:lnTo>
                  <a:lnTo>
                    <a:pt x="29389" y="1166721"/>
                  </a:lnTo>
                  <a:lnTo>
                    <a:pt x="41969" y="1211015"/>
                  </a:lnTo>
                  <a:lnTo>
                    <a:pt x="56645" y="1254386"/>
                  </a:lnTo>
                  <a:lnTo>
                    <a:pt x="73360" y="1296775"/>
                  </a:lnTo>
                  <a:lnTo>
                    <a:pt x="92054" y="1338122"/>
                  </a:lnTo>
                  <a:lnTo>
                    <a:pt x="112669" y="1378371"/>
                  </a:lnTo>
                  <a:lnTo>
                    <a:pt x="135147" y="1417461"/>
                  </a:lnTo>
                  <a:lnTo>
                    <a:pt x="159428" y="1455334"/>
                  </a:lnTo>
                  <a:lnTo>
                    <a:pt x="185454" y="1491932"/>
                  </a:lnTo>
                  <a:lnTo>
                    <a:pt x="213166" y="1527195"/>
                  </a:lnTo>
                  <a:lnTo>
                    <a:pt x="242506" y="1561065"/>
                  </a:lnTo>
                  <a:lnTo>
                    <a:pt x="273415" y="1593484"/>
                  </a:lnTo>
                  <a:lnTo>
                    <a:pt x="305834" y="1624393"/>
                  </a:lnTo>
                  <a:lnTo>
                    <a:pt x="339704" y="1653733"/>
                  </a:lnTo>
                  <a:lnTo>
                    <a:pt x="374967" y="1681445"/>
                  </a:lnTo>
                  <a:lnTo>
                    <a:pt x="411565" y="1707471"/>
                  </a:lnTo>
                  <a:lnTo>
                    <a:pt x="449438" y="1731752"/>
                  </a:lnTo>
                  <a:lnTo>
                    <a:pt x="488528" y="1754230"/>
                  </a:lnTo>
                  <a:lnTo>
                    <a:pt x="528777" y="1774845"/>
                  </a:lnTo>
                  <a:lnTo>
                    <a:pt x="570124" y="1793539"/>
                  </a:lnTo>
                  <a:lnTo>
                    <a:pt x="612513" y="1810254"/>
                  </a:lnTo>
                  <a:lnTo>
                    <a:pt x="655884" y="1824930"/>
                  </a:lnTo>
                  <a:lnTo>
                    <a:pt x="700178" y="1837510"/>
                  </a:lnTo>
                  <a:lnTo>
                    <a:pt x="745337" y="1847934"/>
                  </a:lnTo>
                  <a:lnTo>
                    <a:pt x="791303" y="1856143"/>
                  </a:lnTo>
                  <a:lnTo>
                    <a:pt x="838016" y="1862080"/>
                  </a:lnTo>
                  <a:lnTo>
                    <a:pt x="885418" y="1865685"/>
                  </a:lnTo>
                  <a:lnTo>
                    <a:pt x="933450" y="1866900"/>
                  </a:lnTo>
                  <a:lnTo>
                    <a:pt x="981481" y="1865685"/>
                  </a:lnTo>
                  <a:lnTo>
                    <a:pt x="1028883" y="1862080"/>
                  </a:lnTo>
                  <a:lnTo>
                    <a:pt x="1075596" y="1856143"/>
                  </a:lnTo>
                  <a:lnTo>
                    <a:pt x="1121562" y="1847934"/>
                  </a:lnTo>
                  <a:lnTo>
                    <a:pt x="1166721" y="1837510"/>
                  </a:lnTo>
                  <a:lnTo>
                    <a:pt x="1211015" y="1824930"/>
                  </a:lnTo>
                  <a:lnTo>
                    <a:pt x="1254386" y="1810254"/>
                  </a:lnTo>
                  <a:lnTo>
                    <a:pt x="1296775" y="1793539"/>
                  </a:lnTo>
                  <a:lnTo>
                    <a:pt x="1338122" y="1774845"/>
                  </a:lnTo>
                  <a:lnTo>
                    <a:pt x="1378371" y="1754230"/>
                  </a:lnTo>
                  <a:lnTo>
                    <a:pt x="1417461" y="1731752"/>
                  </a:lnTo>
                  <a:lnTo>
                    <a:pt x="1455334" y="1707471"/>
                  </a:lnTo>
                  <a:lnTo>
                    <a:pt x="1491932" y="1681445"/>
                  </a:lnTo>
                  <a:lnTo>
                    <a:pt x="1527195" y="1653733"/>
                  </a:lnTo>
                  <a:lnTo>
                    <a:pt x="1561065" y="1624393"/>
                  </a:lnTo>
                  <a:lnTo>
                    <a:pt x="1593484" y="1593484"/>
                  </a:lnTo>
                  <a:lnTo>
                    <a:pt x="1624393" y="1561065"/>
                  </a:lnTo>
                  <a:lnTo>
                    <a:pt x="1653733" y="1527195"/>
                  </a:lnTo>
                  <a:lnTo>
                    <a:pt x="1681445" y="1491932"/>
                  </a:lnTo>
                  <a:lnTo>
                    <a:pt x="1707471" y="1455334"/>
                  </a:lnTo>
                  <a:lnTo>
                    <a:pt x="1731752" y="1417461"/>
                  </a:lnTo>
                  <a:lnTo>
                    <a:pt x="1754230" y="1378371"/>
                  </a:lnTo>
                  <a:lnTo>
                    <a:pt x="1774845" y="1338122"/>
                  </a:lnTo>
                  <a:lnTo>
                    <a:pt x="1793539" y="1296775"/>
                  </a:lnTo>
                  <a:lnTo>
                    <a:pt x="1810254" y="1254386"/>
                  </a:lnTo>
                  <a:lnTo>
                    <a:pt x="1824930" y="1211015"/>
                  </a:lnTo>
                  <a:lnTo>
                    <a:pt x="1837510" y="1166721"/>
                  </a:lnTo>
                  <a:lnTo>
                    <a:pt x="1847934" y="1121562"/>
                  </a:lnTo>
                  <a:lnTo>
                    <a:pt x="1856143" y="1075596"/>
                  </a:lnTo>
                  <a:lnTo>
                    <a:pt x="1862080" y="1028883"/>
                  </a:lnTo>
                  <a:lnTo>
                    <a:pt x="1865685" y="981481"/>
                  </a:lnTo>
                  <a:lnTo>
                    <a:pt x="1866900" y="933450"/>
                  </a:lnTo>
                  <a:lnTo>
                    <a:pt x="1865685" y="885418"/>
                  </a:lnTo>
                  <a:lnTo>
                    <a:pt x="1862080" y="838016"/>
                  </a:lnTo>
                  <a:lnTo>
                    <a:pt x="1856143" y="791303"/>
                  </a:lnTo>
                  <a:lnTo>
                    <a:pt x="1847934" y="745337"/>
                  </a:lnTo>
                  <a:lnTo>
                    <a:pt x="1837510" y="700178"/>
                  </a:lnTo>
                  <a:lnTo>
                    <a:pt x="1824930" y="655884"/>
                  </a:lnTo>
                  <a:lnTo>
                    <a:pt x="1810254" y="612513"/>
                  </a:lnTo>
                  <a:lnTo>
                    <a:pt x="1793539" y="570124"/>
                  </a:lnTo>
                  <a:lnTo>
                    <a:pt x="1774845" y="528777"/>
                  </a:lnTo>
                  <a:lnTo>
                    <a:pt x="1754230" y="488528"/>
                  </a:lnTo>
                  <a:lnTo>
                    <a:pt x="1731752" y="449438"/>
                  </a:lnTo>
                  <a:lnTo>
                    <a:pt x="1707471" y="411565"/>
                  </a:lnTo>
                  <a:lnTo>
                    <a:pt x="1681445" y="374967"/>
                  </a:lnTo>
                  <a:lnTo>
                    <a:pt x="1653733" y="339704"/>
                  </a:lnTo>
                  <a:lnTo>
                    <a:pt x="1624393" y="305834"/>
                  </a:lnTo>
                  <a:lnTo>
                    <a:pt x="1593484" y="273415"/>
                  </a:lnTo>
                  <a:lnTo>
                    <a:pt x="1561065" y="242506"/>
                  </a:lnTo>
                  <a:lnTo>
                    <a:pt x="1527195" y="213166"/>
                  </a:lnTo>
                  <a:lnTo>
                    <a:pt x="1491932" y="185454"/>
                  </a:lnTo>
                  <a:lnTo>
                    <a:pt x="1455334" y="159428"/>
                  </a:lnTo>
                  <a:lnTo>
                    <a:pt x="1417461" y="135147"/>
                  </a:lnTo>
                  <a:lnTo>
                    <a:pt x="1378371" y="112669"/>
                  </a:lnTo>
                  <a:lnTo>
                    <a:pt x="1338122" y="92054"/>
                  </a:lnTo>
                  <a:lnTo>
                    <a:pt x="1296775" y="73360"/>
                  </a:lnTo>
                  <a:lnTo>
                    <a:pt x="1254386" y="56645"/>
                  </a:lnTo>
                  <a:lnTo>
                    <a:pt x="1211015" y="41969"/>
                  </a:lnTo>
                  <a:lnTo>
                    <a:pt x="1166721" y="29389"/>
                  </a:lnTo>
                  <a:lnTo>
                    <a:pt x="1121562" y="18965"/>
                  </a:lnTo>
                  <a:lnTo>
                    <a:pt x="1075596" y="10756"/>
                  </a:lnTo>
                  <a:lnTo>
                    <a:pt x="1028883" y="4819"/>
                  </a:lnTo>
                  <a:lnTo>
                    <a:pt x="981481" y="1214"/>
                  </a:lnTo>
                  <a:lnTo>
                    <a:pt x="933450" y="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62550" y="2733675"/>
              <a:ext cx="1866900" cy="1866900"/>
            </a:xfrm>
            <a:custGeom>
              <a:avLst/>
              <a:gdLst/>
              <a:ahLst/>
              <a:cxnLst/>
              <a:rect l="l" t="t" r="r" b="b"/>
              <a:pathLst>
                <a:path w="1866900" h="1866900">
                  <a:moveTo>
                    <a:pt x="0" y="933450"/>
                  </a:moveTo>
                  <a:lnTo>
                    <a:pt x="1214" y="885418"/>
                  </a:lnTo>
                  <a:lnTo>
                    <a:pt x="4819" y="838016"/>
                  </a:lnTo>
                  <a:lnTo>
                    <a:pt x="10756" y="791303"/>
                  </a:lnTo>
                  <a:lnTo>
                    <a:pt x="18965" y="745337"/>
                  </a:lnTo>
                  <a:lnTo>
                    <a:pt x="29389" y="700178"/>
                  </a:lnTo>
                  <a:lnTo>
                    <a:pt x="41969" y="655884"/>
                  </a:lnTo>
                  <a:lnTo>
                    <a:pt x="56645" y="612513"/>
                  </a:lnTo>
                  <a:lnTo>
                    <a:pt x="73360" y="570124"/>
                  </a:lnTo>
                  <a:lnTo>
                    <a:pt x="92054" y="528777"/>
                  </a:lnTo>
                  <a:lnTo>
                    <a:pt x="112669" y="488528"/>
                  </a:lnTo>
                  <a:lnTo>
                    <a:pt x="135147" y="449438"/>
                  </a:lnTo>
                  <a:lnTo>
                    <a:pt x="159428" y="411565"/>
                  </a:lnTo>
                  <a:lnTo>
                    <a:pt x="185454" y="374967"/>
                  </a:lnTo>
                  <a:lnTo>
                    <a:pt x="213166" y="339704"/>
                  </a:lnTo>
                  <a:lnTo>
                    <a:pt x="242506" y="305834"/>
                  </a:lnTo>
                  <a:lnTo>
                    <a:pt x="273415" y="273415"/>
                  </a:lnTo>
                  <a:lnTo>
                    <a:pt x="305834" y="242506"/>
                  </a:lnTo>
                  <a:lnTo>
                    <a:pt x="339704" y="213166"/>
                  </a:lnTo>
                  <a:lnTo>
                    <a:pt x="374967" y="185454"/>
                  </a:lnTo>
                  <a:lnTo>
                    <a:pt x="411565" y="159428"/>
                  </a:lnTo>
                  <a:lnTo>
                    <a:pt x="449438" y="135147"/>
                  </a:lnTo>
                  <a:lnTo>
                    <a:pt x="488528" y="112669"/>
                  </a:lnTo>
                  <a:lnTo>
                    <a:pt x="528777" y="92054"/>
                  </a:lnTo>
                  <a:lnTo>
                    <a:pt x="570124" y="73360"/>
                  </a:lnTo>
                  <a:lnTo>
                    <a:pt x="612513" y="56645"/>
                  </a:lnTo>
                  <a:lnTo>
                    <a:pt x="655884" y="41969"/>
                  </a:lnTo>
                  <a:lnTo>
                    <a:pt x="700178" y="29389"/>
                  </a:lnTo>
                  <a:lnTo>
                    <a:pt x="745337" y="18965"/>
                  </a:lnTo>
                  <a:lnTo>
                    <a:pt x="791303" y="10756"/>
                  </a:lnTo>
                  <a:lnTo>
                    <a:pt x="838016" y="4819"/>
                  </a:lnTo>
                  <a:lnTo>
                    <a:pt x="885418" y="1214"/>
                  </a:lnTo>
                  <a:lnTo>
                    <a:pt x="933450" y="0"/>
                  </a:lnTo>
                  <a:lnTo>
                    <a:pt x="981481" y="1214"/>
                  </a:lnTo>
                  <a:lnTo>
                    <a:pt x="1028883" y="4819"/>
                  </a:lnTo>
                  <a:lnTo>
                    <a:pt x="1075596" y="10756"/>
                  </a:lnTo>
                  <a:lnTo>
                    <a:pt x="1121562" y="18965"/>
                  </a:lnTo>
                  <a:lnTo>
                    <a:pt x="1166721" y="29389"/>
                  </a:lnTo>
                  <a:lnTo>
                    <a:pt x="1211015" y="41969"/>
                  </a:lnTo>
                  <a:lnTo>
                    <a:pt x="1254386" y="56645"/>
                  </a:lnTo>
                  <a:lnTo>
                    <a:pt x="1296775" y="73360"/>
                  </a:lnTo>
                  <a:lnTo>
                    <a:pt x="1338122" y="92054"/>
                  </a:lnTo>
                  <a:lnTo>
                    <a:pt x="1378371" y="112669"/>
                  </a:lnTo>
                  <a:lnTo>
                    <a:pt x="1417461" y="135147"/>
                  </a:lnTo>
                  <a:lnTo>
                    <a:pt x="1455334" y="159428"/>
                  </a:lnTo>
                  <a:lnTo>
                    <a:pt x="1491932" y="185454"/>
                  </a:lnTo>
                  <a:lnTo>
                    <a:pt x="1527195" y="213166"/>
                  </a:lnTo>
                  <a:lnTo>
                    <a:pt x="1561065" y="242506"/>
                  </a:lnTo>
                  <a:lnTo>
                    <a:pt x="1593484" y="273415"/>
                  </a:lnTo>
                  <a:lnTo>
                    <a:pt x="1624393" y="305834"/>
                  </a:lnTo>
                  <a:lnTo>
                    <a:pt x="1653733" y="339704"/>
                  </a:lnTo>
                  <a:lnTo>
                    <a:pt x="1681445" y="374967"/>
                  </a:lnTo>
                  <a:lnTo>
                    <a:pt x="1707471" y="411565"/>
                  </a:lnTo>
                  <a:lnTo>
                    <a:pt x="1731752" y="449438"/>
                  </a:lnTo>
                  <a:lnTo>
                    <a:pt x="1754230" y="488528"/>
                  </a:lnTo>
                  <a:lnTo>
                    <a:pt x="1774845" y="528777"/>
                  </a:lnTo>
                  <a:lnTo>
                    <a:pt x="1793539" y="570124"/>
                  </a:lnTo>
                  <a:lnTo>
                    <a:pt x="1810254" y="612513"/>
                  </a:lnTo>
                  <a:lnTo>
                    <a:pt x="1824930" y="655884"/>
                  </a:lnTo>
                  <a:lnTo>
                    <a:pt x="1837510" y="700178"/>
                  </a:lnTo>
                  <a:lnTo>
                    <a:pt x="1847934" y="745337"/>
                  </a:lnTo>
                  <a:lnTo>
                    <a:pt x="1856143" y="791303"/>
                  </a:lnTo>
                  <a:lnTo>
                    <a:pt x="1862080" y="838016"/>
                  </a:lnTo>
                  <a:lnTo>
                    <a:pt x="1865685" y="885418"/>
                  </a:lnTo>
                  <a:lnTo>
                    <a:pt x="1866900" y="933450"/>
                  </a:lnTo>
                  <a:lnTo>
                    <a:pt x="1865685" y="981481"/>
                  </a:lnTo>
                  <a:lnTo>
                    <a:pt x="1862080" y="1028883"/>
                  </a:lnTo>
                  <a:lnTo>
                    <a:pt x="1856143" y="1075596"/>
                  </a:lnTo>
                  <a:lnTo>
                    <a:pt x="1847934" y="1121562"/>
                  </a:lnTo>
                  <a:lnTo>
                    <a:pt x="1837510" y="1166721"/>
                  </a:lnTo>
                  <a:lnTo>
                    <a:pt x="1824930" y="1211015"/>
                  </a:lnTo>
                  <a:lnTo>
                    <a:pt x="1810254" y="1254386"/>
                  </a:lnTo>
                  <a:lnTo>
                    <a:pt x="1793539" y="1296775"/>
                  </a:lnTo>
                  <a:lnTo>
                    <a:pt x="1774845" y="1338122"/>
                  </a:lnTo>
                  <a:lnTo>
                    <a:pt x="1754230" y="1378371"/>
                  </a:lnTo>
                  <a:lnTo>
                    <a:pt x="1731752" y="1417461"/>
                  </a:lnTo>
                  <a:lnTo>
                    <a:pt x="1707471" y="1455334"/>
                  </a:lnTo>
                  <a:lnTo>
                    <a:pt x="1681445" y="1491932"/>
                  </a:lnTo>
                  <a:lnTo>
                    <a:pt x="1653733" y="1527195"/>
                  </a:lnTo>
                  <a:lnTo>
                    <a:pt x="1624393" y="1561065"/>
                  </a:lnTo>
                  <a:lnTo>
                    <a:pt x="1593484" y="1593484"/>
                  </a:lnTo>
                  <a:lnTo>
                    <a:pt x="1561065" y="1624393"/>
                  </a:lnTo>
                  <a:lnTo>
                    <a:pt x="1527195" y="1653733"/>
                  </a:lnTo>
                  <a:lnTo>
                    <a:pt x="1491932" y="1681445"/>
                  </a:lnTo>
                  <a:lnTo>
                    <a:pt x="1455334" y="1707471"/>
                  </a:lnTo>
                  <a:lnTo>
                    <a:pt x="1417461" y="1731752"/>
                  </a:lnTo>
                  <a:lnTo>
                    <a:pt x="1378371" y="1754230"/>
                  </a:lnTo>
                  <a:lnTo>
                    <a:pt x="1338122" y="1774845"/>
                  </a:lnTo>
                  <a:lnTo>
                    <a:pt x="1296775" y="1793539"/>
                  </a:lnTo>
                  <a:lnTo>
                    <a:pt x="1254386" y="1810254"/>
                  </a:lnTo>
                  <a:lnTo>
                    <a:pt x="1211015" y="1824930"/>
                  </a:lnTo>
                  <a:lnTo>
                    <a:pt x="1166721" y="1837510"/>
                  </a:lnTo>
                  <a:lnTo>
                    <a:pt x="1121562" y="1847934"/>
                  </a:lnTo>
                  <a:lnTo>
                    <a:pt x="1075596" y="1856143"/>
                  </a:lnTo>
                  <a:lnTo>
                    <a:pt x="1028883" y="1862080"/>
                  </a:lnTo>
                  <a:lnTo>
                    <a:pt x="981481" y="1865685"/>
                  </a:lnTo>
                  <a:lnTo>
                    <a:pt x="933450" y="1866900"/>
                  </a:lnTo>
                  <a:lnTo>
                    <a:pt x="885418" y="1865685"/>
                  </a:lnTo>
                  <a:lnTo>
                    <a:pt x="838016" y="1862080"/>
                  </a:lnTo>
                  <a:lnTo>
                    <a:pt x="791303" y="1856143"/>
                  </a:lnTo>
                  <a:lnTo>
                    <a:pt x="745337" y="1847934"/>
                  </a:lnTo>
                  <a:lnTo>
                    <a:pt x="700178" y="1837510"/>
                  </a:lnTo>
                  <a:lnTo>
                    <a:pt x="655884" y="1824930"/>
                  </a:lnTo>
                  <a:lnTo>
                    <a:pt x="612513" y="1810254"/>
                  </a:lnTo>
                  <a:lnTo>
                    <a:pt x="570124" y="1793539"/>
                  </a:lnTo>
                  <a:lnTo>
                    <a:pt x="528777" y="1774845"/>
                  </a:lnTo>
                  <a:lnTo>
                    <a:pt x="488528" y="1754230"/>
                  </a:lnTo>
                  <a:lnTo>
                    <a:pt x="449438" y="1731752"/>
                  </a:lnTo>
                  <a:lnTo>
                    <a:pt x="411565" y="1707471"/>
                  </a:lnTo>
                  <a:lnTo>
                    <a:pt x="374967" y="1681445"/>
                  </a:lnTo>
                  <a:lnTo>
                    <a:pt x="339704" y="1653733"/>
                  </a:lnTo>
                  <a:lnTo>
                    <a:pt x="305834" y="1624393"/>
                  </a:lnTo>
                  <a:lnTo>
                    <a:pt x="273415" y="1593484"/>
                  </a:lnTo>
                  <a:lnTo>
                    <a:pt x="242506" y="1561065"/>
                  </a:lnTo>
                  <a:lnTo>
                    <a:pt x="213166" y="1527195"/>
                  </a:lnTo>
                  <a:lnTo>
                    <a:pt x="185454" y="1491932"/>
                  </a:lnTo>
                  <a:lnTo>
                    <a:pt x="159428" y="1455334"/>
                  </a:lnTo>
                  <a:lnTo>
                    <a:pt x="135147" y="1417461"/>
                  </a:lnTo>
                  <a:lnTo>
                    <a:pt x="112669" y="1378371"/>
                  </a:lnTo>
                  <a:lnTo>
                    <a:pt x="92054" y="1338122"/>
                  </a:lnTo>
                  <a:lnTo>
                    <a:pt x="73360" y="1296775"/>
                  </a:lnTo>
                  <a:lnTo>
                    <a:pt x="56645" y="1254386"/>
                  </a:lnTo>
                  <a:lnTo>
                    <a:pt x="41969" y="1211015"/>
                  </a:lnTo>
                  <a:lnTo>
                    <a:pt x="29389" y="1166721"/>
                  </a:lnTo>
                  <a:lnTo>
                    <a:pt x="18965" y="1121562"/>
                  </a:lnTo>
                  <a:lnTo>
                    <a:pt x="10756" y="1075596"/>
                  </a:lnTo>
                  <a:lnTo>
                    <a:pt x="4819" y="1028883"/>
                  </a:lnTo>
                  <a:lnTo>
                    <a:pt x="1214" y="981481"/>
                  </a:lnTo>
                  <a:lnTo>
                    <a:pt x="0" y="933450"/>
                  </a:lnTo>
                  <a:close/>
                </a:path>
              </a:pathLst>
            </a:custGeom>
            <a:ln w="190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43000" y="3114675"/>
              <a:ext cx="1095375" cy="1104900"/>
            </a:xfrm>
            <a:custGeom>
              <a:avLst/>
              <a:gdLst/>
              <a:ahLst/>
              <a:cxnLst/>
              <a:rect l="l" t="t" r="r" b="b"/>
              <a:pathLst>
                <a:path w="1095375" h="1104900">
                  <a:moveTo>
                    <a:pt x="547751" y="0"/>
                  </a:moveTo>
                  <a:lnTo>
                    <a:pt x="500489" y="2028"/>
                  </a:lnTo>
                  <a:lnTo>
                    <a:pt x="454343" y="8002"/>
                  </a:lnTo>
                  <a:lnTo>
                    <a:pt x="409478" y="17756"/>
                  </a:lnTo>
                  <a:lnTo>
                    <a:pt x="366059" y="31124"/>
                  </a:lnTo>
                  <a:lnTo>
                    <a:pt x="324249" y="47940"/>
                  </a:lnTo>
                  <a:lnTo>
                    <a:pt x="284213" y="68038"/>
                  </a:lnTo>
                  <a:lnTo>
                    <a:pt x="246116" y="91251"/>
                  </a:lnTo>
                  <a:lnTo>
                    <a:pt x="210121" y="117415"/>
                  </a:lnTo>
                  <a:lnTo>
                    <a:pt x="176394" y="146363"/>
                  </a:lnTo>
                  <a:lnTo>
                    <a:pt x="145099" y="177929"/>
                  </a:lnTo>
                  <a:lnTo>
                    <a:pt x="116400" y="211947"/>
                  </a:lnTo>
                  <a:lnTo>
                    <a:pt x="90461" y="248251"/>
                  </a:lnTo>
                  <a:lnTo>
                    <a:pt x="67448" y="286676"/>
                  </a:lnTo>
                  <a:lnTo>
                    <a:pt x="47524" y="327054"/>
                  </a:lnTo>
                  <a:lnTo>
                    <a:pt x="30853" y="369221"/>
                  </a:lnTo>
                  <a:lnTo>
                    <a:pt x="17601" y="413009"/>
                  </a:lnTo>
                  <a:lnTo>
                    <a:pt x="7932" y="458255"/>
                  </a:lnTo>
                  <a:lnTo>
                    <a:pt x="2010" y="504790"/>
                  </a:lnTo>
                  <a:lnTo>
                    <a:pt x="0" y="552450"/>
                  </a:lnTo>
                  <a:lnTo>
                    <a:pt x="2010" y="600109"/>
                  </a:lnTo>
                  <a:lnTo>
                    <a:pt x="7932" y="646644"/>
                  </a:lnTo>
                  <a:lnTo>
                    <a:pt x="17601" y="691890"/>
                  </a:lnTo>
                  <a:lnTo>
                    <a:pt x="30853" y="735678"/>
                  </a:lnTo>
                  <a:lnTo>
                    <a:pt x="47524" y="777845"/>
                  </a:lnTo>
                  <a:lnTo>
                    <a:pt x="67448" y="818223"/>
                  </a:lnTo>
                  <a:lnTo>
                    <a:pt x="90461" y="856648"/>
                  </a:lnTo>
                  <a:lnTo>
                    <a:pt x="116400" y="892952"/>
                  </a:lnTo>
                  <a:lnTo>
                    <a:pt x="145099" y="926970"/>
                  </a:lnTo>
                  <a:lnTo>
                    <a:pt x="176394" y="958536"/>
                  </a:lnTo>
                  <a:lnTo>
                    <a:pt x="210121" y="987484"/>
                  </a:lnTo>
                  <a:lnTo>
                    <a:pt x="246116" y="1013648"/>
                  </a:lnTo>
                  <a:lnTo>
                    <a:pt x="284213" y="1036861"/>
                  </a:lnTo>
                  <a:lnTo>
                    <a:pt x="324249" y="1056959"/>
                  </a:lnTo>
                  <a:lnTo>
                    <a:pt x="366059" y="1073775"/>
                  </a:lnTo>
                  <a:lnTo>
                    <a:pt x="409478" y="1087143"/>
                  </a:lnTo>
                  <a:lnTo>
                    <a:pt x="454343" y="1096897"/>
                  </a:lnTo>
                  <a:lnTo>
                    <a:pt x="500489" y="1102871"/>
                  </a:lnTo>
                  <a:lnTo>
                    <a:pt x="547751" y="1104900"/>
                  </a:lnTo>
                  <a:lnTo>
                    <a:pt x="594993" y="1102871"/>
                  </a:lnTo>
                  <a:lnTo>
                    <a:pt x="641122" y="1096897"/>
                  </a:lnTo>
                  <a:lnTo>
                    <a:pt x="685972" y="1087143"/>
                  </a:lnTo>
                  <a:lnTo>
                    <a:pt x="729378" y="1073775"/>
                  </a:lnTo>
                  <a:lnTo>
                    <a:pt x="771176" y="1056959"/>
                  </a:lnTo>
                  <a:lnTo>
                    <a:pt x="811202" y="1036861"/>
                  </a:lnTo>
                  <a:lnTo>
                    <a:pt x="849290" y="1013648"/>
                  </a:lnTo>
                  <a:lnTo>
                    <a:pt x="885277" y="987484"/>
                  </a:lnTo>
                  <a:lnTo>
                    <a:pt x="918998" y="958536"/>
                  </a:lnTo>
                  <a:lnTo>
                    <a:pt x="950289" y="926970"/>
                  </a:lnTo>
                  <a:lnTo>
                    <a:pt x="978984" y="892952"/>
                  </a:lnTo>
                  <a:lnTo>
                    <a:pt x="1004919" y="856648"/>
                  </a:lnTo>
                  <a:lnTo>
                    <a:pt x="1027930" y="818223"/>
                  </a:lnTo>
                  <a:lnTo>
                    <a:pt x="1047853" y="777845"/>
                  </a:lnTo>
                  <a:lnTo>
                    <a:pt x="1064522" y="735678"/>
                  </a:lnTo>
                  <a:lnTo>
                    <a:pt x="1077773" y="691890"/>
                  </a:lnTo>
                  <a:lnTo>
                    <a:pt x="1087442" y="646644"/>
                  </a:lnTo>
                  <a:lnTo>
                    <a:pt x="1093364" y="600109"/>
                  </a:lnTo>
                  <a:lnTo>
                    <a:pt x="1095375" y="552450"/>
                  </a:lnTo>
                  <a:lnTo>
                    <a:pt x="1093364" y="504790"/>
                  </a:lnTo>
                  <a:lnTo>
                    <a:pt x="1087442" y="458255"/>
                  </a:lnTo>
                  <a:lnTo>
                    <a:pt x="1077773" y="413009"/>
                  </a:lnTo>
                  <a:lnTo>
                    <a:pt x="1064522" y="369221"/>
                  </a:lnTo>
                  <a:lnTo>
                    <a:pt x="1047853" y="327054"/>
                  </a:lnTo>
                  <a:lnTo>
                    <a:pt x="1027930" y="286676"/>
                  </a:lnTo>
                  <a:lnTo>
                    <a:pt x="1004919" y="248251"/>
                  </a:lnTo>
                  <a:lnTo>
                    <a:pt x="978984" y="211947"/>
                  </a:lnTo>
                  <a:lnTo>
                    <a:pt x="950289" y="177929"/>
                  </a:lnTo>
                  <a:lnTo>
                    <a:pt x="918998" y="146363"/>
                  </a:lnTo>
                  <a:lnTo>
                    <a:pt x="885277" y="117415"/>
                  </a:lnTo>
                  <a:lnTo>
                    <a:pt x="849290" y="91251"/>
                  </a:lnTo>
                  <a:lnTo>
                    <a:pt x="811202" y="68038"/>
                  </a:lnTo>
                  <a:lnTo>
                    <a:pt x="771176" y="47940"/>
                  </a:lnTo>
                  <a:lnTo>
                    <a:pt x="729378" y="31124"/>
                  </a:lnTo>
                  <a:lnTo>
                    <a:pt x="685972" y="17756"/>
                  </a:lnTo>
                  <a:lnTo>
                    <a:pt x="641122" y="8002"/>
                  </a:lnTo>
                  <a:lnTo>
                    <a:pt x="594993" y="2028"/>
                  </a:lnTo>
                  <a:lnTo>
                    <a:pt x="54775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3000" y="4543425"/>
              <a:ext cx="1095375" cy="1104900"/>
            </a:xfrm>
            <a:custGeom>
              <a:avLst/>
              <a:gdLst/>
              <a:ahLst/>
              <a:cxnLst/>
              <a:rect l="l" t="t" r="r" b="b"/>
              <a:pathLst>
                <a:path w="1095375" h="1104900">
                  <a:moveTo>
                    <a:pt x="547751" y="0"/>
                  </a:moveTo>
                  <a:lnTo>
                    <a:pt x="500489" y="2028"/>
                  </a:lnTo>
                  <a:lnTo>
                    <a:pt x="454343" y="8002"/>
                  </a:lnTo>
                  <a:lnTo>
                    <a:pt x="409478" y="17756"/>
                  </a:lnTo>
                  <a:lnTo>
                    <a:pt x="366059" y="31124"/>
                  </a:lnTo>
                  <a:lnTo>
                    <a:pt x="324249" y="47940"/>
                  </a:lnTo>
                  <a:lnTo>
                    <a:pt x="284213" y="68038"/>
                  </a:lnTo>
                  <a:lnTo>
                    <a:pt x="246116" y="91251"/>
                  </a:lnTo>
                  <a:lnTo>
                    <a:pt x="210121" y="117415"/>
                  </a:lnTo>
                  <a:lnTo>
                    <a:pt x="176394" y="146363"/>
                  </a:lnTo>
                  <a:lnTo>
                    <a:pt x="145099" y="177929"/>
                  </a:lnTo>
                  <a:lnTo>
                    <a:pt x="116400" y="211947"/>
                  </a:lnTo>
                  <a:lnTo>
                    <a:pt x="90461" y="248251"/>
                  </a:lnTo>
                  <a:lnTo>
                    <a:pt x="67448" y="286676"/>
                  </a:lnTo>
                  <a:lnTo>
                    <a:pt x="47524" y="327054"/>
                  </a:lnTo>
                  <a:lnTo>
                    <a:pt x="30853" y="369221"/>
                  </a:lnTo>
                  <a:lnTo>
                    <a:pt x="17601" y="413009"/>
                  </a:lnTo>
                  <a:lnTo>
                    <a:pt x="7932" y="458255"/>
                  </a:lnTo>
                  <a:lnTo>
                    <a:pt x="2010" y="504790"/>
                  </a:lnTo>
                  <a:lnTo>
                    <a:pt x="0" y="552450"/>
                  </a:lnTo>
                  <a:lnTo>
                    <a:pt x="2010" y="600109"/>
                  </a:lnTo>
                  <a:lnTo>
                    <a:pt x="7932" y="646644"/>
                  </a:lnTo>
                  <a:lnTo>
                    <a:pt x="17601" y="691890"/>
                  </a:lnTo>
                  <a:lnTo>
                    <a:pt x="30853" y="735678"/>
                  </a:lnTo>
                  <a:lnTo>
                    <a:pt x="47524" y="777845"/>
                  </a:lnTo>
                  <a:lnTo>
                    <a:pt x="67448" y="818223"/>
                  </a:lnTo>
                  <a:lnTo>
                    <a:pt x="90461" y="856648"/>
                  </a:lnTo>
                  <a:lnTo>
                    <a:pt x="116400" y="892952"/>
                  </a:lnTo>
                  <a:lnTo>
                    <a:pt x="145099" y="926970"/>
                  </a:lnTo>
                  <a:lnTo>
                    <a:pt x="176394" y="958536"/>
                  </a:lnTo>
                  <a:lnTo>
                    <a:pt x="210121" y="987484"/>
                  </a:lnTo>
                  <a:lnTo>
                    <a:pt x="246116" y="1013648"/>
                  </a:lnTo>
                  <a:lnTo>
                    <a:pt x="284213" y="1036861"/>
                  </a:lnTo>
                  <a:lnTo>
                    <a:pt x="324249" y="1056959"/>
                  </a:lnTo>
                  <a:lnTo>
                    <a:pt x="366059" y="1073775"/>
                  </a:lnTo>
                  <a:lnTo>
                    <a:pt x="409478" y="1087143"/>
                  </a:lnTo>
                  <a:lnTo>
                    <a:pt x="454343" y="1096897"/>
                  </a:lnTo>
                  <a:lnTo>
                    <a:pt x="500489" y="1102871"/>
                  </a:lnTo>
                  <a:lnTo>
                    <a:pt x="547751" y="1104900"/>
                  </a:lnTo>
                  <a:lnTo>
                    <a:pt x="594993" y="1102871"/>
                  </a:lnTo>
                  <a:lnTo>
                    <a:pt x="641122" y="1096897"/>
                  </a:lnTo>
                  <a:lnTo>
                    <a:pt x="685972" y="1087143"/>
                  </a:lnTo>
                  <a:lnTo>
                    <a:pt x="729378" y="1073775"/>
                  </a:lnTo>
                  <a:lnTo>
                    <a:pt x="771176" y="1056959"/>
                  </a:lnTo>
                  <a:lnTo>
                    <a:pt x="811202" y="1036861"/>
                  </a:lnTo>
                  <a:lnTo>
                    <a:pt x="849290" y="1013648"/>
                  </a:lnTo>
                  <a:lnTo>
                    <a:pt x="885277" y="987484"/>
                  </a:lnTo>
                  <a:lnTo>
                    <a:pt x="918998" y="958536"/>
                  </a:lnTo>
                  <a:lnTo>
                    <a:pt x="950289" y="926970"/>
                  </a:lnTo>
                  <a:lnTo>
                    <a:pt x="978984" y="892952"/>
                  </a:lnTo>
                  <a:lnTo>
                    <a:pt x="1004919" y="856648"/>
                  </a:lnTo>
                  <a:lnTo>
                    <a:pt x="1027930" y="818223"/>
                  </a:lnTo>
                  <a:lnTo>
                    <a:pt x="1047853" y="777845"/>
                  </a:lnTo>
                  <a:lnTo>
                    <a:pt x="1064522" y="735678"/>
                  </a:lnTo>
                  <a:lnTo>
                    <a:pt x="1077773" y="691890"/>
                  </a:lnTo>
                  <a:lnTo>
                    <a:pt x="1087442" y="646644"/>
                  </a:lnTo>
                  <a:lnTo>
                    <a:pt x="1093364" y="600109"/>
                  </a:lnTo>
                  <a:lnTo>
                    <a:pt x="1095375" y="552450"/>
                  </a:lnTo>
                  <a:lnTo>
                    <a:pt x="1093364" y="504790"/>
                  </a:lnTo>
                  <a:lnTo>
                    <a:pt x="1087442" y="458255"/>
                  </a:lnTo>
                  <a:lnTo>
                    <a:pt x="1077773" y="413009"/>
                  </a:lnTo>
                  <a:lnTo>
                    <a:pt x="1064522" y="369221"/>
                  </a:lnTo>
                  <a:lnTo>
                    <a:pt x="1047853" y="327054"/>
                  </a:lnTo>
                  <a:lnTo>
                    <a:pt x="1027930" y="286676"/>
                  </a:lnTo>
                  <a:lnTo>
                    <a:pt x="1004919" y="248251"/>
                  </a:lnTo>
                  <a:lnTo>
                    <a:pt x="978984" y="211947"/>
                  </a:lnTo>
                  <a:lnTo>
                    <a:pt x="950289" y="177929"/>
                  </a:lnTo>
                  <a:lnTo>
                    <a:pt x="918998" y="146363"/>
                  </a:lnTo>
                  <a:lnTo>
                    <a:pt x="885277" y="117415"/>
                  </a:lnTo>
                  <a:lnTo>
                    <a:pt x="849290" y="91251"/>
                  </a:lnTo>
                  <a:lnTo>
                    <a:pt x="811202" y="68038"/>
                  </a:lnTo>
                  <a:lnTo>
                    <a:pt x="771176" y="47940"/>
                  </a:lnTo>
                  <a:lnTo>
                    <a:pt x="729378" y="31124"/>
                  </a:lnTo>
                  <a:lnTo>
                    <a:pt x="685972" y="17756"/>
                  </a:lnTo>
                  <a:lnTo>
                    <a:pt x="641122" y="8002"/>
                  </a:lnTo>
                  <a:lnTo>
                    <a:pt x="594993" y="2028"/>
                  </a:lnTo>
                  <a:lnTo>
                    <a:pt x="54775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34250" y="1876425"/>
              <a:ext cx="3171825" cy="723900"/>
            </a:xfrm>
            <a:custGeom>
              <a:avLst/>
              <a:gdLst/>
              <a:ahLst/>
              <a:cxnLst/>
              <a:rect l="l" t="t" r="r" b="b"/>
              <a:pathLst>
                <a:path w="3171825" h="723900">
                  <a:moveTo>
                    <a:pt x="0" y="0"/>
                  </a:moveTo>
                  <a:lnTo>
                    <a:pt x="3171825" y="0"/>
                  </a:lnTo>
                  <a:lnTo>
                    <a:pt x="3171825" y="723900"/>
                  </a:lnTo>
                  <a:lnTo>
                    <a:pt x="0" y="7239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85925" y="1876425"/>
              <a:ext cx="3171825" cy="723900"/>
            </a:xfrm>
            <a:custGeom>
              <a:avLst/>
              <a:gdLst/>
              <a:ahLst/>
              <a:cxnLst/>
              <a:rect l="l" t="t" r="r" b="b"/>
              <a:pathLst>
                <a:path w="3171825" h="723900">
                  <a:moveTo>
                    <a:pt x="3171825" y="723900"/>
                  </a:moveTo>
                  <a:lnTo>
                    <a:pt x="0" y="723900"/>
                  </a:lnTo>
                  <a:lnTo>
                    <a:pt x="0" y="0"/>
                  </a:lnTo>
                  <a:lnTo>
                    <a:pt x="3171825" y="0"/>
                  </a:lnTo>
                  <a:lnTo>
                    <a:pt x="3171825" y="72390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43000" y="1685925"/>
              <a:ext cx="1095375" cy="1095375"/>
            </a:xfrm>
            <a:custGeom>
              <a:avLst/>
              <a:gdLst/>
              <a:ahLst/>
              <a:cxnLst/>
              <a:rect l="l" t="t" r="r" b="b"/>
              <a:pathLst>
                <a:path w="1095375" h="1095375">
                  <a:moveTo>
                    <a:pt x="547751" y="0"/>
                  </a:moveTo>
                  <a:lnTo>
                    <a:pt x="500489" y="2010"/>
                  </a:lnTo>
                  <a:lnTo>
                    <a:pt x="454343" y="7932"/>
                  </a:lnTo>
                  <a:lnTo>
                    <a:pt x="409478" y="17601"/>
                  </a:lnTo>
                  <a:lnTo>
                    <a:pt x="366059" y="30852"/>
                  </a:lnTo>
                  <a:lnTo>
                    <a:pt x="324249" y="47521"/>
                  </a:lnTo>
                  <a:lnTo>
                    <a:pt x="284213" y="67444"/>
                  </a:lnTo>
                  <a:lnTo>
                    <a:pt x="246116" y="90455"/>
                  </a:lnTo>
                  <a:lnTo>
                    <a:pt x="210121" y="116390"/>
                  </a:lnTo>
                  <a:lnTo>
                    <a:pt x="176394" y="145085"/>
                  </a:lnTo>
                  <a:lnTo>
                    <a:pt x="145099" y="176376"/>
                  </a:lnTo>
                  <a:lnTo>
                    <a:pt x="116400" y="210097"/>
                  </a:lnTo>
                  <a:lnTo>
                    <a:pt x="90461" y="246084"/>
                  </a:lnTo>
                  <a:lnTo>
                    <a:pt x="67448" y="284172"/>
                  </a:lnTo>
                  <a:lnTo>
                    <a:pt x="47524" y="324198"/>
                  </a:lnTo>
                  <a:lnTo>
                    <a:pt x="30853" y="365996"/>
                  </a:lnTo>
                  <a:lnTo>
                    <a:pt x="17601" y="409402"/>
                  </a:lnTo>
                  <a:lnTo>
                    <a:pt x="7932" y="454252"/>
                  </a:lnTo>
                  <a:lnTo>
                    <a:pt x="2010" y="500381"/>
                  </a:lnTo>
                  <a:lnTo>
                    <a:pt x="0" y="547624"/>
                  </a:lnTo>
                  <a:lnTo>
                    <a:pt x="2010" y="594885"/>
                  </a:lnTo>
                  <a:lnTo>
                    <a:pt x="7932" y="641031"/>
                  </a:lnTo>
                  <a:lnTo>
                    <a:pt x="17601" y="685896"/>
                  </a:lnTo>
                  <a:lnTo>
                    <a:pt x="30853" y="729315"/>
                  </a:lnTo>
                  <a:lnTo>
                    <a:pt x="47524" y="771125"/>
                  </a:lnTo>
                  <a:lnTo>
                    <a:pt x="67448" y="811161"/>
                  </a:lnTo>
                  <a:lnTo>
                    <a:pt x="90461" y="849258"/>
                  </a:lnTo>
                  <a:lnTo>
                    <a:pt x="116400" y="885253"/>
                  </a:lnTo>
                  <a:lnTo>
                    <a:pt x="145099" y="918980"/>
                  </a:lnTo>
                  <a:lnTo>
                    <a:pt x="176394" y="950275"/>
                  </a:lnTo>
                  <a:lnTo>
                    <a:pt x="210121" y="978974"/>
                  </a:lnTo>
                  <a:lnTo>
                    <a:pt x="246116" y="1004913"/>
                  </a:lnTo>
                  <a:lnTo>
                    <a:pt x="284213" y="1027926"/>
                  </a:lnTo>
                  <a:lnTo>
                    <a:pt x="324249" y="1047850"/>
                  </a:lnTo>
                  <a:lnTo>
                    <a:pt x="366059" y="1064521"/>
                  </a:lnTo>
                  <a:lnTo>
                    <a:pt x="409478" y="1077773"/>
                  </a:lnTo>
                  <a:lnTo>
                    <a:pt x="454343" y="1087442"/>
                  </a:lnTo>
                  <a:lnTo>
                    <a:pt x="500489" y="1093364"/>
                  </a:lnTo>
                  <a:lnTo>
                    <a:pt x="547751" y="1095375"/>
                  </a:lnTo>
                  <a:lnTo>
                    <a:pt x="594993" y="1093364"/>
                  </a:lnTo>
                  <a:lnTo>
                    <a:pt x="641122" y="1087442"/>
                  </a:lnTo>
                  <a:lnTo>
                    <a:pt x="685972" y="1077773"/>
                  </a:lnTo>
                  <a:lnTo>
                    <a:pt x="729378" y="1064521"/>
                  </a:lnTo>
                  <a:lnTo>
                    <a:pt x="771176" y="1047850"/>
                  </a:lnTo>
                  <a:lnTo>
                    <a:pt x="811202" y="1027926"/>
                  </a:lnTo>
                  <a:lnTo>
                    <a:pt x="849290" y="1004913"/>
                  </a:lnTo>
                  <a:lnTo>
                    <a:pt x="885277" y="978974"/>
                  </a:lnTo>
                  <a:lnTo>
                    <a:pt x="918998" y="950275"/>
                  </a:lnTo>
                  <a:lnTo>
                    <a:pt x="950289" y="918980"/>
                  </a:lnTo>
                  <a:lnTo>
                    <a:pt x="978984" y="885253"/>
                  </a:lnTo>
                  <a:lnTo>
                    <a:pt x="1004919" y="849258"/>
                  </a:lnTo>
                  <a:lnTo>
                    <a:pt x="1027930" y="811161"/>
                  </a:lnTo>
                  <a:lnTo>
                    <a:pt x="1047853" y="771125"/>
                  </a:lnTo>
                  <a:lnTo>
                    <a:pt x="1064522" y="729315"/>
                  </a:lnTo>
                  <a:lnTo>
                    <a:pt x="1077773" y="685896"/>
                  </a:lnTo>
                  <a:lnTo>
                    <a:pt x="1087442" y="641031"/>
                  </a:lnTo>
                  <a:lnTo>
                    <a:pt x="1093364" y="594885"/>
                  </a:lnTo>
                  <a:lnTo>
                    <a:pt x="1095375" y="547624"/>
                  </a:lnTo>
                  <a:lnTo>
                    <a:pt x="1093364" y="500381"/>
                  </a:lnTo>
                  <a:lnTo>
                    <a:pt x="1087442" y="454252"/>
                  </a:lnTo>
                  <a:lnTo>
                    <a:pt x="1077773" y="409402"/>
                  </a:lnTo>
                  <a:lnTo>
                    <a:pt x="1064522" y="365996"/>
                  </a:lnTo>
                  <a:lnTo>
                    <a:pt x="1047853" y="324198"/>
                  </a:lnTo>
                  <a:lnTo>
                    <a:pt x="1027930" y="284172"/>
                  </a:lnTo>
                  <a:lnTo>
                    <a:pt x="1004919" y="246084"/>
                  </a:lnTo>
                  <a:lnTo>
                    <a:pt x="978984" y="210097"/>
                  </a:lnTo>
                  <a:lnTo>
                    <a:pt x="950289" y="176376"/>
                  </a:lnTo>
                  <a:lnTo>
                    <a:pt x="918998" y="145085"/>
                  </a:lnTo>
                  <a:lnTo>
                    <a:pt x="885277" y="116390"/>
                  </a:lnTo>
                  <a:lnTo>
                    <a:pt x="849290" y="90455"/>
                  </a:lnTo>
                  <a:lnTo>
                    <a:pt x="811202" y="67444"/>
                  </a:lnTo>
                  <a:lnTo>
                    <a:pt x="771176" y="47521"/>
                  </a:lnTo>
                  <a:lnTo>
                    <a:pt x="729378" y="30852"/>
                  </a:lnTo>
                  <a:lnTo>
                    <a:pt x="685972" y="17601"/>
                  </a:lnTo>
                  <a:lnTo>
                    <a:pt x="641122" y="7932"/>
                  </a:lnTo>
                  <a:lnTo>
                    <a:pt x="594993" y="2010"/>
                  </a:lnTo>
                  <a:lnTo>
                    <a:pt x="5477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953625" y="1685925"/>
              <a:ext cx="1095375" cy="1095375"/>
            </a:xfrm>
            <a:custGeom>
              <a:avLst/>
              <a:gdLst/>
              <a:ahLst/>
              <a:cxnLst/>
              <a:rect l="l" t="t" r="r" b="b"/>
              <a:pathLst>
                <a:path w="1095375" h="1095375">
                  <a:moveTo>
                    <a:pt x="547751" y="0"/>
                  </a:moveTo>
                  <a:lnTo>
                    <a:pt x="500489" y="2010"/>
                  </a:lnTo>
                  <a:lnTo>
                    <a:pt x="454343" y="7932"/>
                  </a:lnTo>
                  <a:lnTo>
                    <a:pt x="409478" y="17601"/>
                  </a:lnTo>
                  <a:lnTo>
                    <a:pt x="366059" y="30852"/>
                  </a:lnTo>
                  <a:lnTo>
                    <a:pt x="324249" y="47521"/>
                  </a:lnTo>
                  <a:lnTo>
                    <a:pt x="284213" y="67444"/>
                  </a:lnTo>
                  <a:lnTo>
                    <a:pt x="246116" y="90455"/>
                  </a:lnTo>
                  <a:lnTo>
                    <a:pt x="210121" y="116390"/>
                  </a:lnTo>
                  <a:lnTo>
                    <a:pt x="176394" y="145085"/>
                  </a:lnTo>
                  <a:lnTo>
                    <a:pt x="145099" y="176376"/>
                  </a:lnTo>
                  <a:lnTo>
                    <a:pt x="116400" y="210097"/>
                  </a:lnTo>
                  <a:lnTo>
                    <a:pt x="90461" y="246084"/>
                  </a:lnTo>
                  <a:lnTo>
                    <a:pt x="67448" y="284172"/>
                  </a:lnTo>
                  <a:lnTo>
                    <a:pt x="47524" y="324198"/>
                  </a:lnTo>
                  <a:lnTo>
                    <a:pt x="30853" y="365996"/>
                  </a:lnTo>
                  <a:lnTo>
                    <a:pt x="17601" y="409402"/>
                  </a:lnTo>
                  <a:lnTo>
                    <a:pt x="7932" y="454252"/>
                  </a:lnTo>
                  <a:lnTo>
                    <a:pt x="2010" y="500381"/>
                  </a:lnTo>
                  <a:lnTo>
                    <a:pt x="0" y="547624"/>
                  </a:lnTo>
                  <a:lnTo>
                    <a:pt x="2010" y="594885"/>
                  </a:lnTo>
                  <a:lnTo>
                    <a:pt x="7932" y="641031"/>
                  </a:lnTo>
                  <a:lnTo>
                    <a:pt x="17601" y="685896"/>
                  </a:lnTo>
                  <a:lnTo>
                    <a:pt x="30853" y="729315"/>
                  </a:lnTo>
                  <a:lnTo>
                    <a:pt x="47524" y="771125"/>
                  </a:lnTo>
                  <a:lnTo>
                    <a:pt x="67448" y="811161"/>
                  </a:lnTo>
                  <a:lnTo>
                    <a:pt x="90461" y="849258"/>
                  </a:lnTo>
                  <a:lnTo>
                    <a:pt x="116400" y="885253"/>
                  </a:lnTo>
                  <a:lnTo>
                    <a:pt x="145099" y="918980"/>
                  </a:lnTo>
                  <a:lnTo>
                    <a:pt x="176394" y="950275"/>
                  </a:lnTo>
                  <a:lnTo>
                    <a:pt x="210121" y="978974"/>
                  </a:lnTo>
                  <a:lnTo>
                    <a:pt x="246116" y="1004913"/>
                  </a:lnTo>
                  <a:lnTo>
                    <a:pt x="284213" y="1027926"/>
                  </a:lnTo>
                  <a:lnTo>
                    <a:pt x="324249" y="1047850"/>
                  </a:lnTo>
                  <a:lnTo>
                    <a:pt x="366059" y="1064521"/>
                  </a:lnTo>
                  <a:lnTo>
                    <a:pt x="409478" y="1077773"/>
                  </a:lnTo>
                  <a:lnTo>
                    <a:pt x="454343" y="1087442"/>
                  </a:lnTo>
                  <a:lnTo>
                    <a:pt x="500489" y="1093364"/>
                  </a:lnTo>
                  <a:lnTo>
                    <a:pt x="547751" y="1095375"/>
                  </a:lnTo>
                  <a:lnTo>
                    <a:pt x="594993" y="1093364"/>
                  </a:lnTo>
                  <a:lnTo>
                    <a:pt x="641122" y="1087442"/>
                  </a:lnTo>
                  <a:lnTo>
                    <a:pt x="685972" y="1077773"/>
                  </a:lnTo>
                  <a:lnTo>
                    <a:pt x="729378" y="1064521"/>
                  </a:lnTo>
                  <a:lnTo>
                    <a:pt x="771176" y="1047850"/>
                  </a:lnTo>
                  <a:lnTo>
                    <a:pt x="811202" y="1027926"/>
                  </a:lnTo>
                  <a:lnTo>
                    <a:pt x="849290" y="1004913"/>
                  </a:lnTo>
                  <a:lnTo>
                    <a:pt x="885277" y="978974"/>
                  </a:lnTo>
                  <a:lnTo>
                    <a:pt x="918998" y="950275"/>
                  </a:lnTo>
                  <a:lnTo>
                    <a:pt x="950289" y="918980"/>
                  </a:lnTo>
                  <a:lnTo>
                    <a:pt x="978984" y="885253"/>
                  </a:lnTo>
                  <a:lnTo>
                    <a:pt x="1004919" y="849258"/>
                  </a:lnTo>
                  <a:lnTo>
                    <a:pt x="1027930" y="811161"/>
                  </a:lnTo>
                  <a:lnTo>
                    <a:pt x="1047853" y="771125"/>
                  </a:lnTo>
                  <a:lnTo>
                    <a:pt x="1064522" y="729315"/>
                  </a:lnTo>
                  <a:lnTo>
                    <a:pt x="1077773" y="685896"/>
                  </a:lnTo>
                  <a:lnTo>
                    <a:pt x="1087442" y="641031"/>
                  </a:lnTo>
                  <a:lnTo>
                    <a:pt x="1093364" y="594885"/>
                  </a:lnTo>
                  <a:lnTo>
                    <a:pt x="1095375" y="547624"/>
                  </a:lnTo>
                  <a:lnTo>
                    <a:pt x="1093364" y="500381"/>
                  </a:lnTo>
                  <a:lnTo>
                    <a:pt x="1087442" y="454252"/>
                  </a:lnTo>
                  <a:lnTo>
                    <a:pt x="1077773" y="409402"/>
                  </a:lnTo>
                  <a:lnTo>
                    <a:pt x="1064522" y="365996"/>
                  </a:lnTo>
                  <a:lnTo>
                    <a:pt x="1047853" y="324198"/>
                  </a:lnTo>
                  <a:lnTo>
                    <a:pt x="1027930" y="284172"/>
                  </a:lnTo>
                  <a:lnTo>
                    <a:pt x="1004919" y="246084"/>
                  </a:lnTo>
                  <a:lnTo>
                    <a:pt x="978984" y="210097"/>
                  </a:lnTo>
                  <a:lnTo>
                    <a:pt x="950289" y="176376"/>
                  </a:lnTo>
                  <a:lnTo>
                    <a:pt x="918998" y="145085"/>
                  </a:lnTo>
                  <a:lnTo>
                    <a:pt x="885277" y="116390"/>
                  </a:lnTo>
                  <a:lnTo>
                    <a:pt x="849290" y="90455"/>
                  </a:lnTo>
                  <a:lnTo>
                    <a:pt x="811202" y="67444"/>
                  </a:lnTo>
                  <a:lnTo>
                    <a:pt x="771176" y="47521"/>
                  </a:lnTo>
                  <a:lnTo>
                    <a:pt x="729378" y="30852"/>
                  </a:lnTo>
                  <a:lnTo>
                    <a:pt x="685972" y="17601"/>
                  </a:lnTo>
                  <a:lnTo>
                    <a:pt x="641122" y="7932"/>
                  </a:lnTo>
                  <a:lnTo>
                    <a:pt x="594993" y="2010"/>
                  </a:lnTo>
                  <a:lnTo>
                    <a:pt x="547751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953625" y="3114675"/>
              <a:ext cx="1095375" cy="1104900"/>
            </a:xfrm>
            <a:custGeom>
              <a:avLst/>
              <a:gdLst/>
              <a:ahLst/>
              <a:cxnLst/>
              <a:rect l="l" t="t" r="r" b="b"/>
              <a:pathLst>
                <a:path w="1095375" h="1104900">
                  <a:moveTo>
                    <a:pt x="547751" y="0"/>
                  </a:moveTo>
                  <a:lnTo>
                    <a:pt x="500489" y="2028"/>
                  </a:lnTo>
                  <a:lnTo>
                    <a:pt x="454343" y="8002"/>
                  </a:lnTo>
                  <a:lnTo>
                    <a:pt x="409478" y="17756"/>
                  </a:lnTo>
                  <a:lnTo>
                    <a:pt x="366059" y="31124"/>
                  </a:lnTo>
                  <a:lnTo>
                    <a:pt x="324249" y="47940"/>
                  </a:lnTo>
                  <a:lnTo>
                    <a:pt x="284213" y="68038"/>
                  </a:lnTo>
                  <a:lnTo>
                    <a:pt x="246116" y="91251"/>
                  </a:lnTo>
                  <a:lnTo>
                    <a:pt x="210121" y="117415"/>
                  </a:lnTo>
                  <a:lnTo>
                    <a:pt x="176394" y="146363"/>
                  </a:lnTo>
                  <a:lnTo>
                    <a:pt x="145099" y="177929"/>
                  </a:lnTo>
                  <a:lnTo>
                    <a:pt x="116400" y="211947"/>
                  </a:lnTo>
                  <a:lnTo>
                    <a:pt x="90461" y="248251"/>
                  </a:lnTo>
                  <a:lnTo>
                    <a:pt x="67448" y="286676"/>
                  </a:lnTo>
                  <a:lnTo>
                    <a:pt x="47524" y="327054"/>
                  </a:lnTo>
                  <a:lnTo>
                    <a:pt x="30853" y="369221"/>
                  </a:lnTo>
                  <a:lnTo>
                    <a:pt x="17601" y="413009"/>
                  </a:lnTo>
                  <a:lnTo>
                    <a:pt x="7932" y="458255"/>
                  </a:lnTo>
                  <a:lnTo>
                    <a:pt x="2010" y="504790"/>
                  </a:lnTo>
                  <a:lnTo>
                    <a:pt x="0" y="552450"/>
                  </a:lnTo>
                  <a:lnTo>
                    <a:pt x="2010" y="600109"/>
                  </a:lnTo>
                  <a:lnTo>
                    <a:pt x="7932" y="646644"/>
                  </a:lnTo>
                  <a:lnTo>
                    <a:pt x="17601" y="691890"/>
                  </a:lnTo>
                  <a:lnTo>
                    <a:pt x="30853" y="735678"/>
                  </a:lnTo>
                  <a:lnTo>
                    <a:pt x="47524" y="777845"/>
                  </a:lnTo>
                  <a:lnTo>
                    <a:pt x="67448" y="818223"/>
                  </a:lnTo>
                  <a:lnTo>
                    <a:pt x="90461" y="856648"/>
                  </a:lnTo>
                  <a:lnTo>
                    <a:pt x="116400" y="892952"/>
                  </a:lnTo>
                  <a:lnTo>
                    <a:pt x="145099" y="926970"/>
                  </a:lnTo>
                  <a:lnTo>
                    <a:pt x="176394" y="958536"/>
                  </a:lnTo>
                  <a:lnTo>
                    <a:pt x="210121" y="987484"/>
                  </a:lnTo>
                  <a:lnTo>
                    <a:pt x="246116" y="1013648"/>
                  </a:lnTo>
                  <a:lnTo>
                    <a:pt x="284213" y="1036861"/>
                  </a:lnTo>
                  <a:lnTo>
                    <a:pt x="324249" y="1056959"/>
                  </a:lnTo>
                  <a:lnTo>
                    <a:pt x="366059" y="1073775"/>
                  </a:lnTo>
                  <a:lnTo>
                    <a:pt x="409478" y="1087143"/>
                  </a:lnTo>
                  <a:lnTo>
                    <a:pt x="454343" y="1096897"/>
                  </a:lnTo>
                  <a:lnTo>
                    <a:pt x="500489" y="1102871"/>
                  </a:lnTo>
                  <a:lnTo>
                    <a:pt x="547751" y="1104900"/>
                  </a:lnTo>
                  <a:lnTo>
                    <a:pt x="594993" y="1102871"/>
                  </a:lnTo>
                  <a:lnTo>
                    <a:pt x="641122" y="1096897"/>
                  </a:lnTo>
                  <a:lnTo>
                    <a:pt x="685972" y="1087143"/>
                  </a:lnTo>
                  <a:lnTo>
                    <a:pt x="729378" y="1073775"/>
                  </a:lnTo>
                  <a:lnTo>
                    <a:pt x="771176" y="1056959"/>
                  </a:lnTo>
                  <a:lnTo>
                    <a:pt x="811202" y="1036861"/>
                  </a:lnTo>
                  <a:lnTo>
                    <a:pt x="849290" y="1013648"/>
                  </a:lnTo>
                  <a:lnTo>
                    <a:pt x="885277" y="987484"/>
                  </a:lnTo>
                  <a:lnTo>
                    <a:pt x="918998" y="958536"/>
                  </a:lnTo>
                  <a:lnTo>
                    <a:pt x="950289" y="926970"/>
                  </a:lnTo>
                  <a:lnTo>
                    <a:pt x="978984" y="892952"/>
                  </a:lnTo>
                  <a:lnTo>
                    <a:pt x="1004919" y="856648"/>
                  </a:lnTo>
                  <a:lnTo>
                    <a:pt x="1027930" y="818223"/>
                  </a:lnTo>
                  <a:lnTo>
                    <a:pt x="1047853" y="777845"/>
                  </a:lnTo>
                  <a:lnTo>
                    <a:pt x="1064522" y="735678"/>
                  </a:lnTo>
                  <a:lnTo>
                    <a:pt x="1077773" y="691890"/>
                  </a:lnTo>
                  <a:lnTo>
                    <a:pt x="1087442" y="646644"/>
                  </a:lnTo>
                  <a:lnTo>
                    <a:pt x="1093364" y="600109"/>
                  </a:lnTo>
                  <a:lnTo>
                    <a:pt x="1095375" y="552450"/>
                  </a:lnTo>
                  <a:lnTo>
                    <a:pt x="1093364" y="504790"/>
                  </a:lnTo>
                  <a:lnTo>
                    <a:pt x="1087442" y="458255"/>
                  </a:lnTo>
                  <a:lnTo>
                    <a:pt x="1077773" y="413009"/>
                  </a:lnTo>
                  <a:lnTo>
                    <a:pt x="1064522" y="369221"/>
                  </a:lnTo>
                  <a:lnTo>
                    <a:pt x="1047853" y="327054"/>
                  </a:lnTo>
                  <a:lnTo>
                    <a:pt x="1027930" y="286676"/>
                  </a:lnTo>
                  <a:lnTo>
                    <a:pt x="1004919" y="248251"/>
                  </a:lnTo>
                  <a:lnTo>
                    <a:pt x="978984" y="211947"/>
                  </a:lnTo>
                  <a:lnTo>
                    <a:pt x="950289" y="177929"/>
                  </a:lnTo>
                  <a:lnTo>
                    <a:pt x="918998" y="146363"/>
                  </a:lnTo>
                  <a:lnTo>
                    <a:pt x="885277" y="117415"/>
                  </a:lnTo>
                  <a:lnTo>
                    <a:pt x="849290" y="91251"/>
                  </a:lnTo>
                  <a:lnTo>
                    <a:pt x="811202" y="68038"/>
                  </a:lnTo>
                  <a:lnTo>
                    <a:pt x="771176" y="47940"/>
                  </a:lnTo>
                  <a:lnTo>
                    <a:pt x="729378" y="31124"/>
                  </a:lnTo>
                  <a:lnTo>
                    <a:pt x="685972" y="17756"/>
                  </a:lnTo>
                  <a:lnTo>
                    <a:pt x="641122" y="8002"/>
                  </a:lnTo>
                  <a:lnTo>
                    <a:pt x="594993" y="2028"/>
                  </a:lnTo>
                  <a:lnTo>
                    <a:pt x="547751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953625" y="4543425"/>
              <a:ext cx="1095375" cy="1104900"/>
            </a:xfrm>
            <a:custGeom>
              <a:avLst/>
              <a:gdLst/>
              <a:ahLst/>
              <a:cxnLst/>
              <a:rect l="l" t="t" r="r" b="b"/>
              <a:pathLst>
                <a:path w="1095375" h="1104900">
                  <a:moveTo>
                    <a:pt x="547751" y="0"/>
                  </a:moveTo>
                  <a:lnTo>
                    <a:pt x="500489" y="2028"/>
                  </a:lnTo>
                  <a:lnTo>
                    <a:pt x="454343" y="8002"/>
                  </a:lnTo>
                  <a:lnTo>
                    <a:pt x="409478" y="17756"/>
                  </a:lnTo>
                  <a:lnTo>
                    <a:pt x="366059" y="31124"/>
                  </a:lnTo>
                  <a:lnTo>
                    <a:pt x="324249" y="47940"/>
                  </a:lnTo>
                  <a:lnTo>
                    <a:pt x="284213" y="68038"/>
                  </a:lnTo>
                  <a:lnTo>
                    <a:pt x="246116" y="91251"/>
                  </a:lnTo>
                  <a:lnTo>
                    <a:pt x="210121" y="117415"/>
                  </a:lnTo>
                  <a:lnTo>
                    <a:pt x="176394" y="146363"/>
                  </a:lnTo>
                  <a:lnTo>
                    <a:pt x="145099" y="177929"/>
                  </a:lnTo>
                  <a:lnTo>
                    <a:pt x="116400" y="211947"/>
                  </a:lnTo>
                  <a:lnTo>
                    <a:pt x="90461" y="248251"/>
                  </a:lnTo>
                  <a:lnTo>
                    <a:pt x="67448" y="286676"/>
                  </a:lnTo>
                  <a:lnTo>
                    <a:pt x="47524" y="327054"/>
                  </a:lnTo>
                  <a:lnTo>
                    <a:pt x="30853" y="369221"/>
                  </a:lnTo>
                  <a:lnTo>
                    <a:pt x="17601" y="413009"/>
                  </a:lnTo>
                  <a:lnTo>
                    <a:pt x="7932" y="458255"/>
                  </a:lnTo>
                  <a:lnTo>
                    <a:pt x="2010" y="504790"/>
                  </a:lnTo>
                  <a:lnTo>
                    <a:pt x="0" y="552450"/>
                  </a:lnTo>
                  <a:lnTo>
                    <a:pt x="2010" y="600109"/>
                  </a:lnTo>
                  <a:lnTo>
                    <a:pt x="7932" y="646644"/>
                  </a:lnTo>
                  <a:lnTo>
                    <a:pt x="17601" y="691890"/>
                  </a:lnTo>
                  <a:lnTo>
                    <a:pt x="30853" y="735678"/>
                  </a:lnTo>
                  <a:lnTo>
                    <a:pt x="47524" y="777845"/>
                  </a:lnTo>
                  <a:lnTo>
                    <a:pt x="67448" y="818223"/>
                  </a:lnTo>
                  <a:lnTo>
                    <a:pt x="90461" y="856648"/>
                  </a:lnTo>
                  <a:lnTo>
                    <a:pt x="116400" y="892952"/>
                  </a:lnTo>
                  <a:lnTo>
                    <a:pt x="145099" y="926970"/>
                  </a:lnTo>
                  <a:lnTo>
                    <a:pt x="176394" y="958536"/>
                  </a:lnTo>
                  <a:lnTo>
                    <a:pt x="210121" y="987484"/>
                  </a:lnTo>
                  <a:lnTo>
                    <a:pt x="246116" y="1013648"/>
                  </a:lnTo>
                  <a:lnTo>
                    <a:pt x="284213" y="1036861"/>
                  </a:lnTo>
                  <a:lnTo>
                    <a:pt x="324249" y="1056959"/>
                  </a:lnTo>
                  <a:lnTo>
                    <a:pt x="366059" y="1073775"/>
                  </a:lnTo>
                  <a:lnTo>
                    <a:pt x="409478" y="1087143"/>
                  </a:lnTo>
                  <a:lnTo>
                    <a:pt x="454343" y="1096897"/>
                  </a:lnTo>
                  <a:lnTo>
                    <a:pt x="500489" y="1102871"/>
                  </a:lnTo>
                  <a:lnTo>
                    <a:pt x="547751" y="1104900"/>
                  </a:lnTo>
                  <a:lnTo>
                    <a:pt x="594993" y="1102871"/>
                  </a:lnTo>
                  <a:lnTo>
                    <a:pt x="641122" y="1096897"/>
                  </a:lnTo>
                  <a:lnTo>
                    <a:pt x="685972" y="1087143"/>
                  </a:lnTo>
                  <a:lnTo>
                    <a:pt x="729378" y="1073775"/>
                  </a:lnTo>
                  <a:lnTo>
                    <a:pt x="771176" y="1056959"/>
                  </a:lnTo>
                  <a:lnTo>
                    <a:pt x="811202" y="1036861"/>
                  </a:lnTo>
                  <a:lnTo>
                    <a:pt x="849290" y="1013648"/>
                  </a:lnTo>
                  <a:lnTo>
                    <a:pt x="885277" y="987484"/>
                  </a:lnTo>
                  <a:lnTo>
                    <a:pt x="918998" y="958536"/>
                  </a:lnTo>
                  <a:lnTo>
                    <a:pt x="950289" y="926970"/>
                  </a:lnTo>
                  <a:lnTo>
                    <a:pt x="978984" y="892952"/>
                  </a:lnTo>
                  <a:lnTo>
                    <a:pt x="1004919" y="856648"/>
                  </a:lnTo>
                  <a:lnTo>
                    <a:pt x="1027930" y="818223"/>
                  </a:lnTo>
                  <a:lnTo>
                    <a:pt x="1047853" y="777845"/>
                  </a:lnTo>
                  <a:lnTo>
                    <a:pt x="1064522" y="735678"/>
                  </a:lnTo>
                  <a:lnTo>
                    <a:pt x="1077773" y="691890"/>
                  </a:lnTo>
                  <a:lnTo>
                    <a:pt x="1087442" y="646644"/>
                  </a:lnTo>
                  <a:lnTo>
                    <a:pt x="1093364" y="600109"/>
                  </a:lnTo>
                  <a:lnTo>
                    <a:pt x="1095375" y="552450"/>
                  </a:lnTo>
                  <a:lnTo>
                    <a:pt x="1093364" y="504790"/>
                  </a:lnTo>
                  <a:lnTo>
                    <a:pt x="1087442" y="458255"/>
                  </a:lnTo>
                  <a:lnTo>
                    <a:pt x="1077773" y="413009"/>
                  </a:lnTo>
                  <a:lnTo>
                    <a:pt x="1064522" y="369221"/>
                  </a:lnTo>
                  <a:lnTo>
                    <a:pt x="1047853" y="327054"/>
                  </a:lnTo>
                  <a:lnTo>
                    <a:pt x="1027930" y="286676"/>
                  </a:lnTo>
                  <a:lnTo>
                    <a:pt x="1004919" y="248251"/>
                  </a:lnTo>
                  <a:lnTo>
                    <a:pt x="978984" y="211947"/>
                  </a:lnTo>
                  <a:lnTo>
                    <a:pt x="950289" y="177929"/>
                  </a:lnTo>
                  <a:lnTo>
                    <a:pt x="918998" y="146363"/>
                  </a:lnTo>
                  <a:lnTo>
                    <a:pt x="885277" y="117415"/>
                  </a:lnTo>
                  <a:lnTo>
                    <a:pt x="849290" y="91251"/>
                  </a:lnTo>
                  <a:lnTo>
                    <a:pt x="811202" y="68038"/>
                  </a:lnTo>
                  <a:lnTo>
                    <a:pt x="771176" y="47940"/>
                  </a:lnTo>
                  <a:lnTo>
                    <a:pt x="729378" y="31124"/>
                  </a:lnTo>
                  <a:lnTo>
                    <a:pt x="685972" y="17756"/>
                  </a:lnTo>
                  <a:lnTo>
                    <a:pt x="641122" y="8002"/>
                  </a:lnTo>
                  <a:lnTo>
                    <a:pt x="594993" y="2028"/>
                  </a:lnTo>
                  <a:lnTo>
                    <a:pt x="54775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66850" y="2019299"/>
              <a:ext cx="9248775" cy="3286125"/>
            </a:xfrm>
            <a:custGeom>
              <a:avLst/>
              <a:gdLst/>
              <a:ahLst/>
              <a:cxnLst/>
              <a:rect l="l" t="t" r="r" b="b"/>
              <a:pathLst>
                <a:path w="9248775" h="3286125">
                  <a:moveTo>
                    <a:pt x="164452" y="142875"/>
                  </a:moveTo>
                  <a:lnTo>
                    <a:pt x="145034" y="116243"/>
                  </a:lnTo>
                  <a:lnTo>
                    <a:pt x="145034" y="137668"/>
                  </a:lnTo>
                  <a:lnTo>
                    <a:pt x="145034" y="148082"/>
                  </a:lnTo>
                  <a:lnTo>
                    <a:pt x="140716" y="152400"/>
                  </a:lnTo>
                  <a:lnTo>
                    <a:pt x="129921" y="152400"/>
                  </a:lnTo>
                  <a:lnTo>
                    <a:pt x="125603" y="148082"/>
                  </a:lnTo>
                  <a:lnTo>
                    <a:pt x="125603" y="137668"/>
                  </a:lnTo>
                  <a:lnTo>
                    <a:pt x="129921" y="133350"/>
                  </a:lnTo>
                  <a:lnTo>
                    <a:pt x="140716" y="133350"/>
                  </a:lnTo>
                  <a:lnTo>
                    <a:pt x="145034" y="137668"/>
                  </a:lnTo>
                  <a:lnTo>
                    <a:pt x="145034" y="116243"/>
                  </a:lnTo>
                  <a:lnTo>
                    <a:pt x="108331" y="131775"/>
                  </a:lnTo>
                  <a:lnTo>
                    <a:pt x="106045" y="142875"/>
                  </a:lnTo>
                  <a:lnTo>
                    <a:pt x="108331" y="153987"/>
                  </a:lnTo>
                  <a:lnTo>
                    <a:pt x="114592" y="163068"/>
                  </a:lnTo>
                  <a:lnTo>
                    <a:pt x="123875" y="169202"/>
                  </a:lnTo>
                  <a:lnTo>
                    <a:pt x="135255" y="171450"/>
                  </a:lnTo>
                  <a:lnTo>
                    <a:pt x="146672" y="169202"/>
                  </a:lnTo>
                  <a:lnTo>
                    <a:pt x="155943" y="163068"/>
                  </a:lnTo>
                  <a:lnTo>
                    <a:pt x="162179" y="153987"/>
                  </a:lnTo>
                  <a:lnTo>
                    <a:pt x="162509" y="152400"/>
                  </a:lnTo>
                  <a:lnTo>
                    <a:pt x="164452" y="142875"/>
                  </a:lnTo>
                  <a:close/>
                </a:path>
                <a:path w="9248775" h="3286125">
                  <a:moveTo>
                    <a:pt x="232664" y="280543"/>
                  </a:moveTo>
                  <a:lnTo>
                    <a:pt x="228346" y="276225"/>
                  </a:lnTo>
                  <a:lnTo>
                    <a:pt x="220345" y="276225"/>
                  </a:lnTo>
                  <a:lnTo>
                    <a:pt x="217805" y="277241"/>
                  </a:lnTo>
                  <a:lnTo>
                    <a:pt x="216027" y="279019"/>
                  </a:lnTo>
                  <a:lnTo>
                    <a:pt x="206375" y="288544"/>
                  </a:lnTo>
                  <a:lnTo>
                    <a:pt x="204597" y="290322"/>
                  </a:lnTo>
                  <a:lnTo>
                    <a:pt x="203517" y="292481"/>
                  </a:lnTo>
                  <a:lnTo>
                    <a:pt x="203454" y="300609"/>
                  </a:lnTo>
                  <a:lnTo>
                    <a:pt x="207899" y="304800"/>
                  </a:lnTo>
                  <a:lnTo>
                    <a:pt x="215900" y="304800"/>
                  </a:lnTo>
                  <a:lnTo>
                    <a:pt x="218313" y="303784"/>
                  </a:lnTo>
                  <a:lnTo>
                    <a:pt x="220091" y="302006"/>
                  </a:lnTo>
                  <a:lnTo>
                    <a:pt x="229870" y="292481"/>
                  </a:lnTo>
                  <a:lnTo>
                    <a:pt x="231648" y="290830"/>
                  </a:lnTo>
                  <a:lnTo>
                    <a:pt x="232600" y="288544"/>
                  </a:lnTo>
                  <a:lnTo>
                    <a:pt x="232664" y="280543"/>
                  </a:lnTo>
                  <a:close/>
                </a:path>
                <a:path w="9248775" h="3286125">
                  <a:moveTo>
                    <a:pt x="253365" y="1628775"/>
                  </a:moveTo>
                  <a:lnTo>
                    <a:pt x="251815" y="1621358"/>
                  </a:lnTo>
                  <a:lnTo>
                    <a:pt x="247624" y="1615300"/>
                  </a:lnTo>
                  <a:lnTo>
                    <a:pt x="241414" y="1611223"/>
                  </a:lnTo>
                  <a:lnTo>
                    <a:pt x="233807" y="1609725"/>
                  </a:lnTo>
                  <a:lnTo>
                    <a:pt x="226263" y="1611223"/>
                  </a:lnTo>
                  <a:lnTo>
                    <a:pt x="220091" y="1615300"/>
                  </a:lnTo>
                  <a:lnTo>
                    <a:pt x="215900" y="1621358"/>
                  </a:lnTo>
                  <a:lnTo>
                    <a:pt x="214376" y="1628775"/>
                  </a:lnTo>
                  <a:lnTo>
                    <a:pt x="215900" y="1636204"/>
                  </a:lnTo>
                  <a:lnTo>
                    <a:pt x="220078" y="1642262"/>
                  </a:lnTo>
                  <a:lnTo>
                    <a:pt x="226263" y="1646339"/>
                  </a:lnTo>
                  <a:lnTo>
                    <a:pt x="233807" y="1647825"/>
                  </a:lnTo>
                  <a:lnTo>
                    <a:pt x="241414" y="1646339"/>
                  </a:lnTo>
                  <a:lnTo>
                    <a:pt x="247624" y="1642262"/>
                  </a:lnTo>
                  <a:lnTo>
                    <a:pt x="251815" y="1636204"/>
                  </a:lnTo>
                  <a:lnTo>
                    <a:pt x="253365" y="1628775"/>
                  </a:lnTo>
                  <a:close/>
                </a:path>
                <a:path w="9248775" h="3286125">
                  <a:moveTo>
                    <a:pt x="281432" y="232918"/>
                  </a:moveTo>
                  <a:lnTo>
                    <a:pt x="277114" y="228600"/>
                  </a:lnTo>
                  <a:lnTo>
                    <a:pt x="268986" y="228600"/>
                  </a:lnTo>
                  <a:lnTo>
                    <a:pt x="266573" y="229616"/>
                  </a:lnTo>
                  <a:lnTo>
                    <a:pt x="264795" y="231394"/>
                  </a:lnTo>
                  <a:lnTo>
                    <a:pt x="245364" y="250444"/>
                  </a:lnTo>
                  <a:lnTo>
                    <a:pt x="243586" y="252222"/>
                  </a:lnTo>
                  <a:lnTo>
                    <a:pt x="242443" y="254508"/>
                  </a:lnTo>
                  <a:lnTo>
                    <a:pt x="242443" y="262382"/>
                  </a:lnTo>
                  <a:lnTo>
                    <a:pt x="246761" y="266700"/>
                  </a:lnTo>
                  <a:lnTo>
                    <a:pt x="254889" y="266700"/>
                  </a:lnTo>
                  <a:lnTo>
                    <a:pt x="257302" y="265684"/>
                  </a:lnTo>
                  <a:lnTo>
                    <a:pt x="259080" y="263906"/>
                  </a:lnTo>
                  <a:lnTo>
                    <a:pt x="278511" y="244856"/>
                  </a:lnTo>
                  <a:lnTo>
                    <a:pt x="280289" y="243078"/>
                  </a:lnTo>
                  <a:lnTo>
                    <a:pt x="281432" y="240792"/>
                  </a:lnTo>
                  <a:lnTo>
                    <a:pt x="281432" y="232918"/>
                  </a:lnTo>
                  <a:close/>
                </a:path>
                <a:path w="9248775" h="3286125">
                  <a:moveTo>
                    <a:pt x="300863" y="290068"/>
                  </a:moveTo>
                  <a:lnTo>
                    <a:pt x="296545" y="285750"/>
                  </a:lnTo>
                  <a:lnTo>
                    <a:pt x="288417" y="285750"/>
                  </a:lnTo>
                  <a:lnTo>
                    <a:pt x="286004" y="286766"/>
                  </a:lnTo>
                  <a:lnTo>
                    <a:pt x="284226" y="288544"/>
                  </a:lnTo>
                  <a:lnTo>
                    <a:pt x="245364" y="326644"/>
                  </a:lnTo>
                  <a:lnTo>
                    <a:pt x="243586" y="328422"/>
                  </a:lnTo>
                  <a:lnTo>
                    <a:pt x="242443" y="330708"/>
                  </a:lnTo>
                  <a:lnTo>
                    <a:pt x="242443" y="338582"/>
                  </a:lnTo>
                  <a:lnTo>
                    <a:pt x="246761" y="342900"/>
                  </a:lnTo>
                  <a:lnTo>
                    <a:pt x="254889" y="342900"/>
                  </a:lnTo>
                  <a:lnTo>
                    <a:pt x="257302" y="341884"/>
                  </a:lnTo>
                  <a:lnTo>
                    <a:pt x="259080" y="340106"/>
                  </a:lnTo>
                  <a:lnTo>
                    <a:pt x="298069" y="302006"/>
                  </a:lnTo>
                  <a:lnTo>
                    <a:pt x="299847" y="300355"/>
                  </a:lnTo>
                  <a:lnTo>
                    <a:pt x="300863" y="297942"/>
                  </a:lnTo>
                  <a:lnTo>
                    <a:pt x="300863" y="290068"/>
                  </a:lnTo>
                  <a:close/>
                </a:path>
                <a:path w="9248775" h="3286125">
                  <a:moveTo>
                    <a:pt x="331216" y="1628775"/>
                  </a:moveTo>
                  <a:lnTo>
                    <a:pt x="323557" y="1591716"/>
                  </a:lnTo>
                  <a:lnTo>
                    <a:pt x="302704" y="1561439"/>
                  </a:lnTo>
                  <a:lnTo>
                    <a:pt x="271741" y="1541018"/>
                  </a:lnTo>
                  <a:lnTo>
                    <a:pt x="233807" y="1533525"/>
                  </a:lnTo>
                  <a:lnTo>
                    <a:pt x="228473" y="1533525"/>
                  </a:lnTo>
                  <a:lnTo>
                    <a:pt x="224155" y="1537843"/>
                  </a:lnTo>
                  <a:lnTo>
                    <a:pt x="224155" y="1548396"/>
                  </a:lnTo>
                  <a:lnTo>
                    <a:pt x="228473" y="1552575"/>
                  </a:lnTo>
                  <a:lnTo>
                    <a:pt x="233807" y="1552575"/>
                  </a:lnTo>
                  <a:lnTo>
                    <a:pt x="264147" y="1558582"/>
                  </a:lnTo>
                  <a:lnTo>
                    <a:pt x="288937" y="1574914"/>
                  </a:lnTo>
                  <a:lnTo>
                    <a:pt x="305650" y="1599145"/>
                  </a:lnTo>
                  <a:lnTo>
                    <a:pt x="311785" y="1628775"/>
                  </a:lnTo>
                  <a:lnTo>
                    <a:pt x="311785" y="1634109"/>
                  </a:lnTo>
                  <a:lnTo>
                    <a:pt x="316103" y="1638300"/>
                  </a:lnTo>
                  <a:lnTo>
                    <a:pt x="326898" y="1638300"/>
                  </a:lnTo>
                  <a:lnTo>
                    <a:pt x="331216" y="1634109"/>
                  </a:lnTo>
                  <a:lnTo>
                    <a:pt x="331216" y="1628775"/>
                  </a:lnTo>
                  <a:close/>
                </a:path>
                <a:path w="9248775" h="3286125">
                  <a:moveTo>
                    <a:pt x="417830" y="254508"/>
                  </a:moveTo>
                  <a:lnTo>
                    <a:pt x="416687" y="252222"/>
                  </a:lnTo>
                  <a:lnTo>
                    <a:pt x="414909" y="250444"/>
                  </a:lnTo>
                  <a:lnTo>
                    <a:pt x="394335" y="230327"/>
                  </a:lnTo>
                  <a:lnTo>
                    <a:pt x="394335" y="257175"/>
                  </a:lnTo>
                  <a:lnTo>
                    <a:pt x="252222" y="396113"/>
                  </a:lnTo>
                  <a:lnTo>
                    <a:pt x="67056" y="215138"/>
                  </a:lnTo>
                  <a:lnTo>
                    <a:pt x="67056" y="80518"/>
                  </a:lnTo>
                  <a:lnTo>
                    <a:pt x="71501" y="76200"/>
                  </a:lnTo>
                  <a:lnTo>
                    <a:pt x="209169" y="76200"/>
                  </a:lnTo>
                  <a:lnTo>
                    <a:pt x="394335" y="257175"/>
                  </a:lnTo>
                  <a:lnTo>
                    <a:pt x="394335" y="230327"/>
                  </a:lnTo>
                  <a:lnTo>
                    <a:pt x="236715" y="76200"/>
                  </a:lnTo>
                  <a:lnTo>
                    <a:pt x="220091" y="59944"/>
                  </a:lnTo>
                  <a:lnTo>
                    <a:pt x="218313" y="58166"/>
                  </a:lnTo>
                  <a:lnTo>
                    <a:pt x="215900" y="57150"/>
                  </a:lnTo>
                  <a:lnTo>
                    <a:pt x="76835" y="57150"/>
                  </a:lnTo>
                  <a:lnTo>
                    <a:pt x="65455" y="59410"/>
                  </a:lnTo>
                  <a:lnTo>
                    <a:pt x="56172" y="65532"/>
                  </a:lnTo>
                  <a:lnTo>
                    <a:pt x="49911" y="74625"/>
                  </a:lnTo>
                  <a:lnTo>
                    <a:pt x="47625" y="85725"/>
                  </a:lnTo>
                  <a:lnTo>
                    <a:pt x="47688" y="221869"/>
                  </a:lnTo>
                  <a:lnTo>
                    <a:pt x="48768" y="224028"/>
                  </a:lnTo>
                  <a:lnTo>
                    <a:pt x="50419" y="225806"/>
                  </a:lnTo>
                  <a:lnTo>
                    <a:pt x="245364" y="416306"/>
                  </a:lnTo>
                  <a:lnTo>
                    <a:pt x="247015" y="418084"/>
                  </a:lnTo>
                  <a:lnTo>
                    <a:pt x="249555" y="419100"/>
                  </a:lnTo>
                  <a:lnTo>
                    <a:pt x="254889" y="419100"/>
                  </a:lnTo>
                  <a:lnTo>
                    <a:pt x="257302" y="418084"/>
                  </a:lnTo>
                  <a:lnTo>
                    <a:pt x="259080" y="416306"/>
                  </a:lnTo>
                  <a:lnTo>
                    <a:pt x="279717" y="396113"/>
                  </a:lnTo>
                  <a:lnTo>
                    <a:pt x="414909" y="263906"/>
                  </a:lnTo>
                  <a:lnTo>
                    <a:pt x="416687" y="262128"/>
                  </a:lnTo>
                  <a:lnTo>
                    <a:pt x="417830" y="259842"/>
                  </a:lnTo>
                  <a:lnTo>
                    <a:pt x="417830" y="254508"/>
                  </a:lnTo>
                  <a:close/>
                </a:path>
                <a:path w="9248775" h="3286125">
                  <a:moveTo>
                    <a:pt x="428498" y="1771523"/>
                  </a:moveTo>
                  <a:lnTo>
                    <a:pt x="428371" y="1771523"/>
                  </a:lnTo>
                  <a:lnTo>
                    <a:pt x="428307" y="1763522"/>
                  </a:lnTo>
                  <a:lnTo>
                    <a:pt x="425069" y="1756410"/>
                  </a:lnTo>
                  <a:lnTo>
                    <a:pt x="419735" y="1751330"/>
                  </a:lnTo>
                  <a:lnTo>
                    <a:pt x="418211" y="1749806"/>
                  </a:lnTo>
                  <a:lnTo>
                    <a:pt x="416433" y="1748536"/>
                  </a:lnTo>
                  <a:lnTo>
                    <a:pt x="414655" y="1747393"/>
                  </a:lnTo>
                  <a:lnTo>
                    <a:pt x="346138" y="1695323"/>
                  </a:lnTo>
                  <a:lnTo>
                    <a:pt x="332105" y="1684655"/>
                  </a:lnTo>
                  <a:lnTo>
                    <a:pt x="326898" y="1679448"/>
                  </a:lnTo>
                  <a:lnTo>
                    <a:pt x="319532" y="1676273"/>
                  </a:lnTo>
                  <a:lnTo>
                    <a:pt x="304927" y="1676273"/>
                  </a:lnTo>
                  <a:lnTo>
                    <a:pt x="298831" y="1678432"/>
                  </a:lnTo>
                  <a:lnTo>
                    <a:pt x="294005" y="1682115"/>
                  </a:lnTo>
                  <a:lnTo>
                    <a:pt x="271145" y="1704721"/>
                  </a:lnTo>
                  <a:lnTo>
                    <a:pt x="298475" y="1704721"/>
                  </a:lnTo>
                  <a:lnTo>
                    <a:pt x="306578" y="1696720"/>
                  </a:lnTo>
                  <a:lnTo>
                    <a:pt x="308102" y="1695831"/>
                  </a:lnTo>
                  <a:lnTo>
                    <a:pt x="309753" y="1695323"/>
                  </a:lnTo>
                  <a:lnTo>
                    <a:pt x="314960" y="1695323"/>
                  </a:lnTo>
                  <a:lnTo>
                    <a:pt x="317246" y="1697101"/>
                  </a:lnTo>
                  <a:lnTo>
                    <a:pt x="318389" y="1698117"/>
                  </a:lnTo>
                  <a:lnTo>
                    <a:pt x="318897" y="1698625"/>
                  </a:lnTo>
                  <a:lnTo>
                    <a:pt x="320167" y="1699641"/>
                  </a:lnTo>
                  <a:lnTo>
                    <a:pt x="402590" y="1762379"/>
                  </a:lnTo>
                  <a:lnTo>
                    <a:pt x="403225" y="1762760"/>
                  </a:lnTo>
                  <a:lnTo>
                    <a:pt x="404241" y="1763522"/>
                  </a:lnTo>
                  <a:lnTo>
                    <a:pt x="405384" y="1764157"/>
                  </a:lnTo>
                  <a:lnTo>
                    <a:pt x="407035" y="1765808"/>
                  </a:lnTo>
                  <a:lnTo>
                    <a:pt x="408940" y="1768094"/>
                  </a:lnTo>
                  <a:lnTo>
                    <a:pt x="408940" y="1773428"/>
                  </a:lnTo>
                  <a:lnTo>
                    <a:pt x="401878" y="1794611"/>
                  </a:lnTo>
                  <a:lnTo>
                    <a:pt x="384365" y="1815693"/>
                  </a:lnTo>
                  <a:lnTo>
                    <a:pt x="358457" y="1831873"/>
                  </a:lnTo>
                  <a:lnTo>
                    <a:pt x="326263" y="1838325"/>
                  </a:lnTo>
                  <a:lnTo>
                    <a:pt x="317169" y="1837829"/>
                  </a:lnTo>
                  <a:lnTo>
                    <a:pt x="308216" y="1836343"/>
                  </a:lnTo>
                  <a:lnTo>
                    <a:pt x="299466" y="1833880"/>
                  </a:lnTo>
                  <a:lnTo>
                    <a:pt x="290957" y="1830451"/>
                  </a:lnTo>
                  <a:lnTo>
                    <a:pt x="289814" y="1829943"/>
                  </a:lnTo>
                  <a:lnTo>
                    <a:pt x="288798" y="1829689"/>
                  </a:lnTo>
                  <a:lnTo>
                    <a:pt x="241401" y="1803577"/>
                  </a:lnTo>
                  <a:lnTo>
                    <a:pt x="197764" y="1773897"/>
                  </a:lnTo>
                  <a:lnTo>
                    <a:pt x="157035" y="1740560"/>
                  </a:lnTo>
                  <a:lnTo>
                    <a:pt x="119468" y="1703832"/>
                  </a:lnTo>
                  <a:lnTo>
                    <a:pt x="85382" y="1663992"/>
                  </a:lnTo>
                  <a:lnTo>
                    <a:pt x="55029" y="1621320"/>
                  </a:lnTo>
                  <a:lnTo>
                    <a:pt x="28702" y="1576082"/>
                  </a:lnTo>
                  <a:lnTo>
                    <a:pt x="28397" y="1574914"/>
                  </a:lnTo>
                  <a:lnTo>
                    <a:pt x="28067" y="1573911"/>
                  </a:lnTo>
                  <a:lnTo>
                    <a:pt x="19583" y="1541018"/>
                  </a:lnTo>
                  <a:lnTo>
                    <a:pt x="19583" y="1537589"/>
                  </a:lnTo>
                  <a:lnTo>
                    <a:pt x="26314" y="1506194"/>
                  </a:lnTo>
                  <a:lnTo>
                    <a:pt x="43472" y="1480515"/>
                  </a:lnTo>
                  <a:lnTo>
                    <a:pt x="65659" y="1463497"/>
                  </a:lnTo>
                  <a:lnTo>
                    <a:pt x="87630" y="1457325"/>
                  </a:lnTo>
                  <a:lnTo>
                    <a:pt x="91186" y="1457325"/>
                  </a:lnTo>
                  <a:lnTo>
                    <a:pt x="93472" y="1459103"/>
                  </a:lnTo>
                  <a:lnTo>
                    <a:pt x="95250" y="1460881"/>
                  </a:lnTo>
                  <a:lnTo>
                    <a:pt x="95885" y="1461897"/>
                  </a:lnTo>
                  <a:lnTo>
                    <a:pt x="96139" y="1462405"/>
                  </a:lnTo>
                  <a:lnTo>
                    <a:pt x="96520" y="1462913"/>
                  </a:lnTo>
                  <a:lnTo>
                    <a:pt x="97066" y="1463497"/>
                  </a:lnTo>
                  <a:lnTo>
                    <a:pt x="161544" y="1544701"/>
                  </a:lnTo>
                  <a:lnTo>
                    <a:pt x="162687" y="1545856"/>
                  </a:lnTo>
                  <a:lnTo>
                    <a:pt x="163830" y="1546860"/>
                  </a:lnTo>
                  <a:lnTo>
                    <a:pt x="165595" y="1549158"/>
                  </a:lnTo>
                  <a:lnTo>
                    <a:pt x="165595" y="1554226"/>
                  </a:lnTo>
                  <a:lnTo>
                    <a:pt x="165100" y="1555877"/>
                  </a:lnTo>
                  <a:lnTo>
                    <a:pt x="164211" y="1557274"/>
                  </a:lnTo>
                  <a:lnTo>
                    <a:pt x="142240" y="1578610"/>
                  </a:lnTo>
                  <a:lnTo>
                    <a:pt x="142113" y="1578610"/>
                  </a:lnTo>
                  <a:lnTo>
                    <a:pt x="136855" y="1584528"/>
                  </a:lnTo>
                  <a:lnTo>
                    <a:pt x="132994" y="1591284"/>
                  </a:lnTo>
                  <a:lnTo>
                    <a:pt x="130606" y="1598650"/>
                  </a:lnTo>
                  <a:lnTo>
                    <a:pt x="129794" y="1606423"/>
                  </a:lnTo>
                  <a:lnTo>
                    <a:pt x="130505" y="1613738"/>
                  </a:lnTo>
                  <a:lnTo>
                    <a:pt x="132600" y="1620672"/>
                  </a:lnTo>
                  <a:lnTo>
                    <a:pt x="135953" y="1627060"/>
                  </a:lnTo>
                  <a:lnTo>
                    <a:pt x="140462" y="1632712"/>
                  </a:lnTo>
                  <a:lnTo>
                    <a:pt x="141224" y="1633855"/>
                  </a:lnTo>
                  <a:lnTo>
                    <a:pt x="181152" y="1679473"/>
                  </a:lnTo>
                  <a:lnTo>
                    <a:pt x="228727" y="1719072"/>
                  </a:lnTo>
                  <a:lnTo>
                    <a:pt x="229235" y="1719326"/>
                  </a:lnTo>
                  <a:lnTo>
                    <a:pt x="229489" y="1719580"/>
                  </a:lnTo>
                  <a:lnTo>
                    <a:pt x="235331" y="1724088"/>
                  </a:lnTo>
                  <a:lnTo>
                    <a:pt x="241896" y="1727441"/>
                  </a:lnTo>
                  <a:lnTo>
                    <a:pt x="248983" y="1729536"/>
                  </a:lnTo>
                  <a:lnTo>
                    <a:pt x="256413" y="1730248"/>
                  </a:lnTo>
                  <a:lnTo>
                    <a:pt x="263944" y="1729511"/>
                  </a:lnTo>
                  <a:lnTo>
                    <a:pt x="271157" y="1727352"/>
                  </a:lnTo>
                  <a:lnTo>
                    <a:pt x="277825" y="1723872"/>
                  </a:lnTo>
                  <a:lnTo>
                    <a:pt x="283718" y="1719199"/>
                  </a:lnTo>
                  <a:lnTo>
                    <a:pt x="284099" y="1718945"/>
                  </a:lnTo>
                  <a:lnTo>
                    <a:pt x="291922" y="1711198"/>
                  </a:lnTo>
                  <a:lnTo>
                    <a:pt x="298348" y="1704848"/>
                  </a:lnTo>
                  <a:lnTo>
                    <a:pt x="271018" y="1704848"/>
                  </a:lnTo>
                  <a:lnTo>
                    <a:pt x="270764" y="1704848"/>
                  </a:lnTo>
                  <a:lnTo>
                    <a:pt x="267335" y="1708658"/>
                  </a:lnTo>
                  <a:lnTo>
                    <a:pt x="262255" y="1711198"/>
                  </a:lnTo>
                  <a:lnTo>
                    <a:pt x="249936" y="1711198"/>
                  </a:lnTo>
                  <a:lnTo>
                    <a:pt x="244094" y="1707896"/>
                  </a:lnTo>
                  <a:lnTo>
                    <a:pt x="240906" y="1703578"/>
                  </a:lnTo>
                  <a:lnTo>
                    <a:pt x="240538" y="1703070"/>
                  </a:lnTo>
                  <a:lnTo>
                    <a:pt x="240284" y="1703324"/>
                  </a:lnTo>
                  <a:lnTo>
                    <a:pt x="195287" y="1666328"/>
                  </a:lnTo>
                  <a:lnTo>
                    <a:pt x="157099" y="1622679"/>
                  </a:lnTo>
                  <a:lnTo>
                    <a:pt x="157480" y="1622298"/>
                  </a:lnTo>
                  <a:lnTo>
                    <a:pt x="157734" y="1622171"/>
                  </a:lnTo>
                  <a:lnTo>
                    <a:pt x="152654" y="1618742"/>
                  </a:lnTo>
                  <a:lnTo>
                    <a:pt x="149225" y="1613027"/>
                  </a:lnTo>
                  <a:lnTo>
                    <a:pt x="149225" y="1600581"/>
                  </a:lnTo>
                  <a:lnTo>
                    <a:pt x="152019" y="1595501"/>
                  </a:lnTo>
                  <a:lnTo>
                    <a:pt x="156210" y="1591945"/>
                  </a:lnTo>
                  <a:lnTo>
                    <a:pt x="179070" y="1569732"/>
                  </a:lnTo>
                  <a:lnTo>
                    <a:pt x="182740" y="1564906"/>
                  </a:lnTo>
                  <a:lnTo>
                    <a:pt x="185039" y="1559052"/>
                  </a:lnTo>
                  <a:lnTo>
                    <a:pt x="185039" y="1544701"/>
                  </a:lnTo>
                  <a:lnTo>
                    <a:pt x="181737" y="1537589"/>
                  </a:lnTo>
                  <a:lnTo>
                    <a:pt x="176530" y="1532394"/>
                  </a:lnTo>
                  <a:lnTo>
                    <a:pt x="116827" y="1457325"/>
                  </a:lnTo>
                  <a:lnTo>
                    <a:pt x="112395" y="1451737"/>
                  </a:lnTo>
                  <a:lnTo>
                    <a:pt x="109855" y="1448181"/>
                  </a:lnTo>
                  <a:lnTo>
                    <a:pt x="108331" y="1446657"/>
                  </a:lnTo>
                  <a:lnTo>
                    <a:pt x="102997" y="1441450"/>
                  </a:lnTo>
                  <a:lnTo>
                    <a:pt x="95758" y="1438275"/>
                  </a:lnTo>
                  <a:lnTo>
                    <a:pt x="87630" y="1438275"/>
                  </a:lnTo>
                  <a:lnTo>
                    <a:pt x="57480" y="1446149"/>
                  </a:lnTo>
                  <a:lnTo>
                    <a:pt x="29184" y="1467599"/>
                  </a:lnTo>
                  <a:lnTo>
                    <a:pt x="8204" y="1499412"/>
                  </a:lnTo>
                  <a:lnTo>
                    <a:pt x="0" y="1538351"/>
                  </a:lnTo>
                  <a:lnTo>
                    <a:pt x="660" y="1549628"/>
                  </a:lnTo>
                  <a:lnTo>
                    <a:pt x="2616" y="1560550"/>
                  </a:lnTo>
                  <a:lnTo>
                    <a:pt x="5727" y="1571040"/>
                  </a:lnTo>
                  <a:lnTo>
                    <a:pt x="9906" y="1581023"/>
                  </a:lnTo>
                  <a:lnTo>
                    <a:pt x="9525" y="1581277"/>
                  </a:lnTo>
                  <a:lnTo>
                    <a:pt x="33299" y="1623174"/>
                  </a:lnTo>
                  <a:lnTo>
                    <a:pt x="60477" y="1663065"/>
                  </a:lnTo>
                  <a:lnTo>
                    <a:pt x="90843" y="1700745"/>
                  </a:lnTo>
                  <a:lnTo>
                    <a:pt x="124155" y="1735963"/>
                  </a:lnTo>
                  <a:lnTo>
                    <a:pt x="160185" y="1768525"/>
                  </a:lnTo>
                  <a:lnTo>
                    <a:pt x="198704" y="1798205"/>
                  </a:lnTo>
                  <a:lnTo>
                    <a:pt x="239483" y="1824761"/>
                  </a:lnTo>
                  <a:lnTo>
                    <a:pt x="282321" y="1847977"/>
                  </a:lnTo>
                  <a:lnTo>
                    <a:pt x="282575" y="1847723"/>
                  </a:lnTo>
                  <a:lnTo>
                    <a:pt x="292773" y="1851812"/>
                  </a:lnTo>
                  <a:lnTo>
                    <a:pt x="303504" y="1854835"/>
                  </a:lnTo>
                  <a:lnTo>
                    <a:pt x="314693" y="1856727"/>
                  </a:lnTo>
                  <a:lnTo>
                    <a:pt x="326263" y="1857375"/>
                  </a:lnTo>
                  <a:lnTo>
                    <a:pt x="366077" y="1849348"/>
                  </a:lnTo>
                  <a:lnTo>
                    <a:pt x="368630" y="1847723"/>
                  </a:lnTo>
                  <a:lnTo>
                    <a:pt x="383501" y="1838325"/>
                  </a:lnTo>
                  <a:lnTo>
                    <a:pt x="398564" y="1828800"/>
                  </a:lnTo>
                  <a:lnTo>
                    <a:pt x="420458" y="1801126"/>
                  </a:lnTo>
                  <a:lnTo>
                    <a:pt x="428498" y="1771650"/>
                  </a:lnTo>
                  <a:lnTo>
                    <a:pt x="428498" y="1771523"/>
                  </a:lnTo>
                  <a:close/>
                </a:path>
                <a:path w="9248775" h="3286125">
                  <a:moveTo>
                    <a:pt x="428625" y="1628775"/>
                  </a:moveTo>
                  <a:lnTo>
                    <a:pt x="423468" y="1585112"/>
                  </a:lnTo>
                  <a:lnTo>
                    <a:pt x="408813" y="1545031"/>
                  </a:lnTo>
                  <a:lnTo>
                    <a:pt x="385813" y="1509661"/>
                  </a:lnTo>
                  <a:lnTo>
                    <a:pt x="355638" y="1480146"/>
                  </a:lnTo>
                  <a:lnTo>
                    <a:pt x="319468" y="1457655"/>
                  </a:lnTo>
                  <a:lnTo>
                    <a:pt x="278460" y="1443316"/>
                  </a:lnTo>
                  <a:lnTo>
                    <a:pt x="233807" y="1438275"/>
                  </a:lnTo>
                  <a:lnTo>
                    <a:pt x="228473" y="1438275"/>
                  </a:lnTo>
                  <a:lnTo>
                    <a:pt x="224155" y="1442593"/>
                  </a:lnTo>
                  <a:lnTo>
                    <a:pt x="224155" y="1453007"/>
                  </a:lnTo>
                  <a:lnTo>
                    <a:pt x="228473" y="1457325"/>
                  </a:lnTo>
                  <a:lnTo>
                    <a:pt x="233807" y="1457325"/>
                  </a:lnTo>
                  <a:lnTo>
                    <a:pt x="280441" y="1463459"/>
                  </a:lnTo>
                  <a:lnTo>
                    <a:pt x="322338" y="1480756"/>
                  </a:lnTo>
                  <a:lnTo>
                    <a:pt x="357835" y="1507578"/>
                  </a:lnTo>
                  <a:lnTo>
                    <a:pt x="385254" y="1542275"/>
                  </a:lnTo>
                  <a:lnTo>
                    <a:pt x="402920" y="1583232"/>
                  </a:lnTo>
                  <a:lnTo>
                    <a:pt x="409194" y="1628775"/>
                  </a:lnTo>
                  <a:lnTo>
                    <a:pt x="409194" y="1634109"/>
                  </a:lnTo>
                  <a:lnTo>
                    <a:pt x="413512" y="1638300"/>
                  </a:lnTo>
                  <a:lnTo>
                    <a:pt x="424307" y="1638300"/>
                  </a:lnTo>
                  <a:lnTo>
                    <a:pt x="428625" y="1634109"/>
                  </a:lnTo>
                  <a:lnTo>
                    <a:pt x="428625" y="1628775"/>
                  </a:lnTo>
                  <a:close/>
                </a:path>
                <a:path w="9248775" h="3286125">
                  <a:moveTo>
                    <a:pt x="438150" y="2988691"/>
                  </a:moveTo>
                  <a:lnTo>
                    <a:pt x="437261" y="2986786"/>
                  </a:lnTo>
                  <a:lnTo>
                    <a:pt x="436118" y="2985262"/>
                  </a:lnTo>
                  <a:lnTo>
                    <a:pt x="436245" y="2985135"/>
                  </a:lnTo>
                  <a:lnTo>
                    <a:pt x="435356" y="2984246"/>
                  </a:lnTo>
                  <a:lnTo>
                    <a:pt x="435102" y="2984119"/>
                  </a:lnTo>
                  <a:lnTo>
                    <a:pt x="432244" y="2981325"/>
                  </a:lnTo>
                  <a:lnTo>
                    <a:pt x="409702" y="2959290"/>
                  </a:lnTo>
                  <a:lnTo>
                    <a:pt x="409702" y="3000375"/>
                  </a:lnTo>
                  <a:lnTo>
                    <a:pt x="250571" y="3222752"/>
                  </a:lnTo>
                  <a:lnTo>
                    <a:pt x="318770" y="3000375"/>
                  </a:lnTo>
                  <a:lnTo>
                    <a:pt x="409702" y="3000375"/>
                  </a:lnTo>
                  <a:lnTo>
                    <a:pt x="409702" y="2959290"/>
                  </a:lnTo>
                  <a:lnTo>
                    <a:pt x="405003" y="2954693"/>
                  </a:lnTo>
                  <a:lnTo>
                    <a:pt x="405003" y="2981325"/>
                  </a:lnTo>
                  <a:lnTo>
                    <a:pt x="317500" y="2981325"/>
                  </a:lnTo>
                  <a:lnTo>
                    <a:pt x="298450" y="2944126"/>
                  </a:lnTo>
                  <a:lnTo>
                    <a:pt x="298450" y="3000375"/>
                  </a:lnTo>
                  <a:lnTo>
                    <a:pt x="223901" y="3243453"/>
                  </a:lnTo>
                  <a:lnTo>
                    <a:pt x="217538" y="3222752"/>
                  </a:lnTo>
                  <a:lnTo>
                    <a:pt x="197104" y="3156242"/>
                  </a:lnTo>
                  <a:lnTo>
                    <a:pt x="197104" y="3222752"/>
                  </a:lnTo>
                  <a:lnTo>
                    <a:pt x="37973" y="3000375"/>
                  </a:lnTo>
                  <a:lnTo>
                    <a:pt x="128905" y="3000375"/>
                  </a:lnTo>
                  <a:lnTo>
                    <a:pt x="197104" y="3222752"/>
                  </a:lnTo>
                  <a:lnTo>
                    <a:pt x="197104" y="3156242"/>
                  </a:lnTo>
                  <a:lnTo>
                    <a:pt x="149225" y="3000375"/>
                  </a:lnTo>
                  <a:lnTo>
                    <a:pt x="298450" y="3000375"/>
                  </a:lnTo>
                  <a:lnTo>
                    <a:pt x="298450" y="2944126"/>
                  </a:lnTo>
                  <a:lnTo>
                    <a:pt x="295783" y="2938919"/>
                  </a:lnTo>
                  <a:lnTo>
                    <a:pt x="295783" y="2981325"/>
                  </a:lnTo>
                  <a:lnTo>
                    <a:pt x="151892" y="2981325"/>
                  </a:lnTo>
                  <a:lnTo>
                    <a:pt x="200533" y="2886075"/>
                  </a:lnTo>
                  <a:lnTo>
                    <a:pt x="247142" y="2886075"/>
                  </a:lnTo>
                  <a:lnTo>
                    <a:pt x="295783" y="2981325"/>
                  </a:lnTo>
                  <a:lnTo>
                    <a:pt x="295783" y="2938919"/>
                  </a:lnTo>
                  <a:lnTo>
                    <a:pt x="268732" y="2886075"/>
                  </a:lnTo>
                  <a:lnTo>
                    <a:pt x="307594" y="2886075"/>
                  </a:lnTo>
                  <a:lnTo>
                    <a:pt x="405003" y="2981325"/>
                  </a:lnTo>
                  <a:lnTo>
                    <a:pt x="405003" y="2954693"/>
                  </a:lnTo>
                  <a:lnTo>
                    <a:pt x="334848" y="2886075"/>
                  </a:lnTo>
                  <a:lnTo>
                    <a:pt x="319405" y="2870962"/>
                  </a:lnTo>
                  <a:lnTo>
                    <a:pt x="319278" y="2870835"/>
                  </a:lnTo>
                  <a:lnTo>
                    <a:pt x="319151" y="2870962"/>
                  </a:lnTo>
                  <a:lnTo>
                    <a:pt x="317373" y="2868676"/>
                  </a:lnTo>
                  <a:lnTo>
                    <a:pt x="314706" y="2867025"/>
                  </a:lnTo>
                  <a:lnTo>
                    <a:pt x="178943" y="2867025"/>
                  </a:lnTo>
                  <a:lnTo>
                    <a:pt x="178943" y="2886075"/>
                  </a:lnTo>
                  <a:lnTo>
                    <a:pt x="130175" y="2981325"/>
                  </a:lnTo>
                  <a:lnTo>
                    <a:pt x="42672" y="2981325"/>
                  </a:lnTo>
                  <a:lnTo>
                    <a:pt x="140081" y="2886075"/>
                  </a:lnTo>
                  <a:lnTo>
                    <a:pt x="178943" y="2886075"/>
                  </a:lnTo>
                  <a:lnTo>
                    <a:pt x="178943" y="2867025"/>
                  </a:lnTo>
                  <a:lnTo>
                    <a:pt x="132969" y="2867025"/>
                  </a:lnTo>
                  <a:lnTo>
                    <a:pt x="130302" y="2868676"/>
                  </a:lnTo>
                  <a:lnTo>
                    <a:pt x="128524" y="2870962"/>
                  </a:lnTo>
                  <a:lnTo>
                    <a:pt x="128397" y="2870835"/>
                  </a:lnTo>
                  <a:lnTo>
                    <a:pt x="12573" y="2984119"/>
                  </a:lnTo>
                  <a:lnTo>
                    <a:pt x="12319" y="2984246"/>
                  </a:lnTo>
                  <a:lnTo>
                    <a:pt x="11430" y="2985135"/>
                  </a:lnTo>
                  <a:lnTo>
                    <a:pt x="11557" y="2985262"/>
                  </a:lnTo>
                  <a:lnTo>
                    <a:pt x="10414" y="2986786"/>
                  </a:lnTo>
                  <a:lnTo>
                    <a:pt x="9525" y="2988691"/>
                  </a:lnTo>
                  <a:lnTo>
                    <a:pt x="9525" y="2993136"/>
                  </a:lnTo>
                  <a:lnTo>
                    <a:pt x="10414" y="2995168"/>
                  </a:lnTo>
                  <a:lnTo>
                    <a:pt x="11811" y="2996692"/>
                  </a:lnTo>
                  <a:lnTo>
                    <a:pt x="11684" y="2996819"/>
                  </a:lnTo>
                  <a:lnTo>
                    <a:pt x="216281" y="3282569"/>
                  </a:lnTo>
                  <a:lnTo>
                    <a:pt x="216408" y="3282442"/>
                  </a:lnTo>
                  <a:lnTo>
                    <a:pt x="218186" y="3284728"/>
                  </a:lnTo>
                  <a:lnTo>
                    <a:pt x="220726" y="3286125"/>
                  </a:lnTo>
                  <a:lnTo>
                    <a:pt x="226949" y="3286125"/>
                  </a:lnTo>
                  <a:lnTo>
                    <a:pt x="229489" y="3284728"/>
                  </a:lnTo>
                  <a:lnTo>
                    <a:pt x="231267" y="3282442"/>
                  </a:lnTo>
                  <a:lnTo>
                    <a:pt x="231394" y="3282569"/>
                  </a:lnTo>
                  <a:lnTo>
                    <a:pt x="231482" y="3282442"/>
                  </a:lnTo>
                  <a:lnTo>
                    <a:pt x="259397" y="3243453"/>
                  </a:lnTo>
                  <a:lnTo>
                    <a:pt x="274218" y="3222752"/>
                  </a:lnTo>
                  <a:lnTo>
                    <a:pt x="433438" y="3000375"/>
                  </a:lnTo>
                  <a:lnTo>
                    <a:pt x="435991" y="2996819"/>
                  </a:lnTo>
                  <a:lnTo>
                    <a:pt x="435864" y="2996692"/>
                  </a:lnTo>
                  <a:lnTo>
                    <a:pt x="437261" y="2995168"/>
                  </a:lnTo>
                  <a:lnTo>
                    <a:pt x="438150" y="2993136"/>
                  </a:lnTo>
                  <a:lnTo>
                    <a:pt x="438150" y="2988691"/>
                  </a:lnTo>
                  <a:close/>
                </a:path>
                <a:path w="9248775" h="3286125">
                  <a:moveTo>
                    <a:pt x="476250" y="197358"/>
                  </a:moveTo>
                  <a:lnTo>
                    <a:pt x="475107" y="195072"/>
                  </a:lnTo>
                  <a:lnTo>
                    <a:pt x="473329" y="193294"/>
                  </a:lnTo>
                  <a:lnTo>
                    <a:pt x="295135" y="19050"/>
                  </a:lnTo>
                  <a:lnTo>
                    <a:pt x="278511" y="2794"/>
                  </a:lnTo>
                  <a:lnTo>
                    <a:pt x="276860" y="1016"/>
                  </a:lnTo>
                  <a:lnTo>
                    <a:pt x="274320" y="0"/>
                  </a:lnTo>
                  <a:lnTo>
                    <a:pt x="135255" y="0"/>
                  </a:lnTo>
                  <a:lnTo>
                    <a:pt x="123875" y="2260"/>
                  </a:lnTo>
                  <a:lnTo>
                    <a:pt x="114592" y="8382"/>
                  </a:lnTo>
                  <a:lnTo>
                    <a:pt x="108331" y="17475"/>
                  </a:lnTo>
                  <a:lnTo>
                    <a:pt x="106045" y="28575"/>
                  </a:lnTo>
                  <a:lnTo>
                    <a:pt x="106045" y="33782"/>
                  </a:lnTo>
                  <a:lnTo>
                    <a:pt x="110490" y="38100"/>
                  </a:lnTo>
                  <a:lnTo>
                    <a:pt x="121158" y="38100"/>
                  </a:lnTo>
                  <a:lnTo>
                    <a:pt x="125603" y="33782"/>
                  </a:lnTo>
                  <a:lnTo>
                    <a:pt x="125603" y="23368"/>
                  </a:lnTo>
                  <a:lnTo>
                    <a:pt x="129921" y="19050"/>
                  </a:lnTo>
                  <a:lnTo>
                    <a:pt x="267716" y="19050"/>
                  </a:lnTo>
                  <a:lnTo>
                    <a:pt x="452755" y="200025"/>
                  </a:lnTo>
                  <a:lnTo>
                    <a:pt x="430403" y="221869"/>
                  </a:lnTo>
                  <a:lnTo>
                    <a:pt x="428625" y="223647"/>
                  </a:lnTo>
                  <a:lnTo>
                    <a:pt x="427545" y="225806"/>
                  </a:lnTo>
                  <a:lnTo>
                    <a:pt x="427482" y="233807"/>
                  </a:lnTo>
                  <a:lnTo>
                    <a:pt x="431927" y="238125"/>
                  </a:lnTo>
                  <a:lnTo>
                    <a:pt x="439928" y="238125"/>
                  </a:lnTo>
                  <a:lnTo>
                    <a:pt x="442468" y="237109"/>
                  </a:lnTo>
                  <a:lnTo>
                    <a:pt x="444119" y="235331"/>
                  </a:lnTo>
                  <a:lnTo>
                    <a:pt x="473329" y="206756"/>
                  </a:lnTo>
                  <a:lnTo>
                    <a:pt x="475107" y="204978"/>
                  </a:lnTo>
                  <a:lnTo>
                    <a:pt x="476250" y="202692"/>
                  </a:lnTo>
                  <a:lnTo>
                    <a:pt x="476250" y="197358"/>
                  </a:lnTo>
                  <a:close/>
                </a:path>
                <a:path w="9248775" h="3286125">
                  <a:moveTo>
                    <a:pt x="9153525" y="156718"/>
                  </a:moveTo>
                  <a:lnTo>
                    <a:pt x="9149080" y="152400"/>
                  </a:lnTo>
                  <a:lnTo>
                    <a:pt x="9126982" y="152400"/>
                  </a:lnTo>
                  <a:lnTo>
                    <a:pt x="9126982" y="171450"/>
                  </a:lnTo>
                  <a:lnTo>
                    <a:pt x="9020175" y="361823"/>
                  </a:lnTo>
                  <a:lnTo>
                    <a:pt x="9034399" y="239141"/>
                  </a:lnTo>
                  <a:lnTo>
                    <a:pt x="9034272" y="239141"/>
                  </a:lnTo>
                  <a:lnTo>
                    <a:pt x="9034272" y="238760"/>
                  </a:lnTo>
                  <a:lnTo>
                    <a:pt x="9034526" y="238506"/>
                  </a:lnTo>
                  <a:lnTo>
                    <a:pt x="9034526" y="232791"/>
                  </a:lnTo>
                  <a:lnTo>
                    <a:pt x="9030081" y="228600"/>
                  </a:lnTo>
                  <a:lnTo>
                    <a:pt x="8939149" y="228600"/>
                  </a:lnTo>
                  <a:lnTo>
                    <a:pt x="9011793" y="19050"/>
                  </a:lnTo>
                  <a:lnTo>
                    <a:pt x="9090152" y="19050"/>
                  </a:lnTo>
                  <a:lnTo>
                    <a:pt x="9041511" y="158877"/>
                  </a:lnTo>
                  <a:lnTo>
                    <a:pt x="9041638" y="159004"/>
                  </a:lnTo>
                  <a:lnTo>
                    <a:pt x="9041257" y="159893"/>
                  </a:lnTo>
                  <a:lnTo>
                    <a:pt x="9041003" y="160909"/>
                  </a:lnTo>
                  <a:lnTo>
                    <a:pt x="9041003" y="167132"/>
                  </a:lnTo>
                  <a:lnTo>
                    <a:pt x="9045448" y="171450"/>
                  </a:lnTo>
                  <a:lnTo>
                    <a:pt x="9126982" y="171450"/>
                  </a:lnTo>
                  <a:lnTo>
                    <a:pt x="9126982" y="152400"/>
                  </a:lnTo>
                  <a:lnTo>
                    <a:pt x="9064625" y="152400"/>
                  </a:lnTo>
                  <a:lnTo>
                    <a:pt x="9111132" y="19050"/>
                  </a:lnTo>
                  <a:lnTo>
                    <a:pt x="9113393" y="12573"/>
                  </a:lnTo>
                  <a:lnTo>
                    <a:pt x="9113266" y="12446"/>
                  </a:lnTo>
                  <a:lnTo>
                    <a:pt x="9113520" y="11557"/>
                  </a:lnTo>
                  <a:lnTo>
                    <a:pt x="9113901" y="10541"/>
                  </a:lnTo>
                  <a:lnTo>
                    <a:pt x="9113901" y="4318"/>
                  </a:lnTo>
                  <a:lnTo>
                    <a:pt x="9109456" y="0"/>
                  </a:lnTo>
                  <a:lnTo>
                    <a:pt x="9000363" y="0"/>
                  </a:lnTo>
                  <a:lnTo>
                    <a:pt x="8996680" y="2794"/>
                  </a:lnTo>
                  <a:lnTo>
                    <a:pt x="8995410" y="6477"/>
                  </a:lnTo>
                  <a:lnTo>
                    <a:pt x="8995283" y="6477"/>
                  </a:lnTo>
                  <a:lnTo>
                    <a:pt x="8915908" y="235077"/>
                  </a:lnTo>
                  <a:lnTo>
                    <a:pt x="8916035" y="235204"/>
                  </a:lnTo>
                  <a:lnTo>
                    <a:pt x="8915654" y="236093"/>
                  </a:lnTo>
                  <a:lnTo>
                    <a:pt x="8915400" y="237109"/>
                  </a:lnTo>
                  <a:lnTo>
                    <a:pt x="8915400" y="243332"/>
                  </a:lnTo>
                  <a:lnTo>
                    <a:pt x="8919845" y="247650"/>
                  </a:lnTo>
                  <a:lnTo>
                    <a:pt x="9013444" y="247650"/>
                  </a:lnTo>
                  <a:lnTo>
                    <a:pt x="8994902" y="408559"/>
                  </a:lnTo>
                  <a:lnTo>
                    <a:pt x="8994775" y="414782"/>
                  </a:lnTo>
                  <a:lnTo>
                    <a:pt x="8999220" y="419100"/>
                  </a:lnTo>
                  <a:lnTo>
                    <a:pt x="9008745" y="419100"/>
                  </a:lnTo>
                  <a:lnTo>
                    <a:pt x="9012047" y="416814"/>
                  </a:lnTo>
                  <a:lnTo>
                    <a:pt x="9013571" y="413512"/>
                  </a:lnTo>
                  <a:lnTo>
                    <a:pt x="9013698" y="413512"/>
                  </a:lnTo>
                  <a:lnTo>
                    <a:pt x="9042692" y="361823"/>
                  </a:lnTo>
                  <a:lnTo>
                    <a:pt x="9152636" y="165862"/>
                  </a:lnTo>
                  <a:lnTo>
                    <a:pt x="9152509" y="165862"/>
                  </a:lnTo>
                  <a:lnTo>
                    <a:pt x="9153144" y="164719"/>
                  </a:lnTo>
                  <a:lnTo>
                    <a:pt x="9153525" y="163322"/>
                  </a:lnTo>
                  <a:lnTo>
                    <a:pt x="9153525" y="156718"/>
                  </a:lnTo>
                  <a:close/>
                </a:path>
                <a:path w="9248775" h="3286125">
                  <a:moveTo>
                    <a:pt x="9220200" y="3149981"/>
                  </a:moveTo>
                  <a:lnTo>
                    <a:pt x="9213901" y="3123692"/>
                  </a:lnTo>
                  <a:lnTo>
                    <a:pt x="9212047" y="3115932"/>
                  </a:lnTo>
                  <a:lnTo>
                    <a:pt x="9200642" y="3100882"/>
                  </a:lnTo>
                  <a:lnTo>
                    <a:pt x="9200642" y="3149981"/>
                  </a:lnTo>
                  <a:lnTo>
                    <a:pt x="9190406" y="3164548"/>
                  </a:lnTo>
                  <a:lnTo>
                    <a:pt x="9160294" y="3180499"/>
                  </a:lnTo>
                  <a:lnTo>
                    <a:pt x="9111209" y="3193351"/>
                  </a:lnTo>
                  <a:lnTo>
                    <a:pt x="9083167" y="3195561"/>
                  </a:lnTo>
                  <a:lnTo>
                    <a:pt x="9083167" y="3218180"/>
                  </a:lnTo>
                  <a:lnTo>
                    <a:pt x="9080081" y="3233331"/>
                  </a:lnTo>
                  <a:lnTo>
                    <a:pt x="9071699" y="3245726"/>
                  </a:lnTo>
                  <a:lnTo>
                    <a:pt x="9059266" y="3254095"/>
                  </a:lnTo>
                  <a:lnTo>
                    <a:pt x="9044051" y="3257169"/>
                  </a:lnTo>
                  <a:lnTo>
                    <a:pt x="9028747" y="3254095"/>
                  </a:lnTo>
                  <a:lnTo>
                    <a:pt x="9016276" y="3245726"/>
                  </a:lnTo>
                  <a:lnTo>
                    <a:pt x="9007881" y="3233331"/>
                  </a:lnTo>
                  <a:lnTo>
                    <a:pt x="9004808" y="3218180"/>
                  </a:lnTo>
                  <a:lnTo>
                    <a:pt x="9004935" y="3216402"/>
                  </a:lnTo>
                  <a:lnTo>
                    <a:pt x="9014447" y="3217164"/>
                  </a:lnTo>
                  <a:lnTo>
                    <a:pt x="9024150" y="3217722"/>
                  </a:lnTo>
                  <a:lnTo>
                    <a:pt x="9034018" y="3218065"/>
                  </a:lnTo>
                  <a:lnTo>
                    <a:pt x="9044051" y="3218180"/>
                  </a:lnTo>
                  <a:lnTo>
                    <a:pt x="9053995" y="3218065"/>
                  </a:lnTo>
                  <a:lnTo>
                    <a:pt x="9063825" y="3217722"/>
                  </a:lnTo>
                  <a:lnTo>
                    <a:pt x="9073515" y="3217164"/>
                  </a:lnTo>
                  <a:lnTo>
                    <a:pt x="9083040" y="3216402"/>
                  </a:lnTo>
                  <a:lnTo>
                    <a:pt x="9083167" y="3218180"/>
                  </a:lnTo>
                  <a:lnTo>
                    <a:pt x="9083167" y="3195561"/>
                  </a:lnTo>
                  <a:lnTo>
                    <a:pt x="9044051" y="3198634"/>
                  </a:lnTo>
                  <a:lnTo>
                    <a:pt x="8976754" y="3193351"/>
                  </a:lnTo>
                  <a:lnTo>
                    <a:pt x="8927630" y="3180499"/>
                  </a:lnTo>
                  <a:lnTo>
                    <a:pt x="8897544" y="3164548"/>
                  </a:lnTo>
                  <a:lnTo>
                    <a:pt x="8887333" y="3149981"/>
                  </a:lnTo>
                  <a:lnTo>
                    <a:pt x="8887790" y="3142488"/>
                  </a:lnTo>
                  <a:lnTo>
                    <a:pt x="8889124" y="3135693"/>
                  </a:lnTo>
                  <a:lnTo>
                    <a:pt x="8891232" y="3129483"/>
                  </a:lnTo>
                  <a:lnTo>
                    <a:pt x="8894064" y="3123692"/>
                  </a:lnTo>
                  <a:lnTo>
                    <a:pt x="8919489" y="3138335"/>
                  </a:lnTo>
                  <a:lnTo>
                    <a:pt x="8954287" y="3149739"/>
                  </a:lnTo>
                  <a:lnTo>
                    <a:pt x="8996464" y="3157131"/>
                  </a:lnTo>
                  <a:lnTo>
                    <a:pt x="9044051" y="3159760"/>
                  </a:lnTo>
                  <a:lnTo>
                    <a:pt x="9091612" y="3157118"/>
                  </a:lnTo>
                  <a:lnTo>
                    <a:pt x="9133738" y="3149689"/>
                  </a:lnTo>
                  <a:lnTo>
                    <a:pt x="9162618" y="3140202"/>
                  </a:lnTo>
                  <a:lnTo>
                    <a:pt x="9168486" y="3138284"/>
                  </a:lnTo>
                  <a:lnTo>
                    <a:pt x="9193911" y="3123692"/>
                  </a:lnTo>
                  <a:lnTo>
                    <a:pt x="9196730" y="3129483"/>
                  </a:lnTo>
                  <a:lnTo>
                    <a:pt x="9198839" y="3135693"/>
                  </a:lnTo>
                  <a:lnTo>
                    <a:pt x="9200172" y="3142488"/>
                  </a:lnTo>
                  <a:lnTo>
                    <a:pt x="9200642" y="3149981"/>
                  </a:lnTo>
                  <a:lnTo>
                    <a:pt x="9200642" y="3100882"/>
                  </a:lnTo>
                  <a:lnTo>
                    <a:pt x="9192616" y="3090291"/>
                  </a:lnTo>
                  <a:lnTo>
                    <a:pt x="9183751" y="3080677"/>
                  </a:lnTo>
                  <a:lnTo>
                    <a:pt x="9183751" y="3109595"/>
                  </a:lnTo>
                  <a:lnTo>
                    <a:pt x="9163215" y="3121888"/>
                  </a:lnTo>
                  <a:lnTo>
                    <a:pt x="9131465" y="3131566"/>
                  </a:lnTo>
                  <a:lnTo>
                    <a:pt x="9090927" y="3137928"/>
                  </a:lnTo>
                  <a:lnTo>
                    <a:pt x="9044051" y="3140202"/>
                  </a:lnTo>
                  <a:lnTo>
                    <a:pt x="8997137" y="3137928"/>
                  </a:lnTo>
                  <a:lnTo>
                    <a:pt x="8956548" y="3131566"/>
                  </a:lnTo>
                  <a:lnTo>
                    <a:pt x="8930665" y="3123692"/>
                  </a:lnTo>
                  <a:lnTo>
                    <a:pt x="8924709" y="3121888"/>
                  </a:lnTo>
                  <a:lnTo>
                    <a:pt x="8904097" y="3109595"/>
                  </a:lnTo>
                  <a:lnTo>
                    <a:pt x="8907653" y="3105531"/>
                  </a:lnTo>
                  <a:lnTo>
                    <a:pt x="8915908" y="3097022"/>
                  </a:lnTo>
                  <a:lnTo>
                    <a:pt x="8933002" y="3078226"/>
                  </a:lnTo>
                  <a:lnTo>
                    <a:pt x="8949080" y="3054845"/>
                  </a:lnTo>
                  <a:lnTo>
                    <a:pt x="8961018" y="3024390"/>
                  </a:lnTo>
                  <a:lnTo>
                    <a:pt x="8965692" y="2984373"/>
                  </a:lnTo>
                  <a:lnTo>
                    <a:pt x="8969286" y="2960979"/>
                  </a:lnTo>
                  <a:lnTo>
                    <a:pt x="8979357" y="2940456"/>
                  </a:lnTo>
                  <a:lnTo>
                    <a:pt x="8994775" y="2923857"/>
                  </a:lnTo>
                  <a:lnTo>
                    <a:pt x="9014460" y="2912237"/>
                  </a:lnTo>
                  <a:lnTo>
                    <a:pt x="9020404" y="2917863"/>
                  </a:lnTo>
                  <a:lnTo>
                    <a:pt x="9027439" y="2922193"/>
                  </a:lnTo>
                  <a:lnTo>
                    <a:pt x="9035390" y="2924975"/>
                  </a:lnTo>
                  <a:lnTo>
                    <a:pt x="9044051" y="2925953"/>
                  </a:lnTo>
                  <a:lnTo>
                    <a:pt x="9052636" y="2924975"/>
                  </a:lnTo>
                  <a:lnTo>
                    <a:pt x="9060536" y="2922193"/>
                  </a:lnTo>
                  <a:lnTo>
                    <a:pt x="9067571" y="2917863"/>
                  </a:lnTo>
                  <a:lnTo>
                    <a:pt x="9073515" y="2912237"/>
                  </a:lnTo>
                  <a:lnTo>
                    <a:pt x="9093187" y="2923857"/>
                  </a:lnTo>
                  <a:lnTo>
                    <a:pt x="9108605" y="2940456"/>
                  </a:lnTo>
                  <a:lnTo>
                    <a:pt x="9118676" y="2960979"/>
                  </a:lnTo>
                  <a:lnTo>
                    <a:pt x="9122283" y="2984373"/>
                  </a:lnTo>
                  <a:lnTo>
                    <a:pt x="9126944" y="3024390"/>
                  </a:lnTo>
                  <a:lnTo>
                    <a:pt x="9138882" y="3054845"/>
                  </a:lnTo>
                  <a:lnTo>
                    <a:pt x="9154960" y="3078226"/>
                  </a:lnTo>
                  <a:lnTo>
                    <a:pt x="9172067" y="3097022"/>
                  </a:lnTo>
                  <a:lnTo>
                    <a:pt x="9176385" y="3101467"/>
                  </a:lnTo>
                  <a:lnTo>
                    <a:pt x="9180195" y="3105531"/>
                  </a:lnTo>
                  <a:lnTo>
                    <a:pt x="9183751" y="3109595"/>
                  </a:lnTo>
                  <a:lnTo>
                    <a:pt x="9183751" y="3080677"/>
                  </a:lnTo>
                  <a:lnTo>
                    <a:pt x="9169413" y="3065107"/>
                  </a:lnTo>
                  <a:lnTo>
                    <a:pt x="9149982" y="3032455"/>
                  </a:lnTo>
                  <a:lnTo>
                    <a:pt x="9141841" y="2984373"/>
                  </a:lnTo>
                  <a:lnTo>
                    <a:pt x="9137459" y="2955480"/>
                  </a:lnTo>
                  <a:lnTo>
                    <a:pt x="9125217" y="2930017"/>
                  </a:lnTo>
                  <a:lnTo>
                    <a:pt x="9109062" y="2912237"/>
                  </a:lnTo>
                  <a:lnTo>
                    <a:pt x="9106421" y="2909328"/>
                  </a:lnTo>
                  <a:lnTo>
                    <a:pt x="9101595" y="2906395"/>
                  </a:lnTo>
                  <a:lnTo>
                    <a:pt x="9082405" y="2894711"/>
                  </a:lnTo>
                  <a:lnTo>
                    <a:pt x="9082913" y="2892171"/>
                  </a:lnTo>
                  <a:lnTo>
                    <a:pt x="9083167" y="2889631"/>
                  </a:lnTo>
                  <a:lnTo>
                    <a:pt x="9083167" y="2886964"/>
                  </a:lnTo>
                  <a:lnTo>
                    <a:pt x="9080081" y="2871774"/>
                  </a:lnTo>
                  <a:lnTo>
                    <a:pt x="9077134" y="2867406"/>
                  </a:lnTo>
                  <a:lnTo>
                    <a:pt x="9071699" y="2859379"/>
                  </a:lnTo>
                  <a:lnTo>
                    <a:pt x="9063609" y="2853956"/>
                  </a:lnTo>
                  <a:lnTo>
                    <a:pt x="9063609" y="2886964"/>
                  </a:lnTo>
                  <a:lnTo>
                    <a:pt x="9062060" y="2894558"/>
                  </a:lnTo>
                  <a:lnTo>
                    <a:pt x="9057869" y="2900730"/>
                  </a:lnTo>
                  <a:lnTo>
                    <a:pt x="9051658" y="2904883"/>
                  </a:lnTo>
                  <a:lnTo>
                    <a:pt x="9044051" y="2906395"/>
                  </a:lnTo>
                  <a:lnTo>
                    <a:pt x="9036367" y="2904883"/>
                  </a:lnTo>
                  <a:lnTo>
                    <a:pt x="9030106" y="2900730"/>
                  </a:lnTo>
                  <a:lnTo>
                    <a:pt x="9025903" y="2894558"/>
                  </a:lnTo>
                  <a:lnTo>
                    <a:pt x="9024366" y="2886964"/>
                  </a:lnTo>
                  <a:lnTo>
                    <a:pt x="9025903" y="2879356"/>
                  </a:lnTo>
                  <a:lnTo>
                    <a:pt x="9030106" y="2873146"/>
                  </a:lnTo>
                  <a:lnTo>
                    <a:pt x="9036367" y="2868955"/>
                  </a:lnTo>
                  <a:lnTo>
                    <a:pt x="9044051" y="2867406"/>
                  </a:lnTo>
                  <a:lnTo>
                    <a:pt x="9051658" y="2868955"/>
                  </a:lnTo>
                  <a:lnTo>
                    <a:pt x="9057869" y="2873146"/>
                  </a:lnTo>
                  <a:lnTo>
                    <a:pt x="9062060" y="2879356"/>
                  </a:lnTo>
                  <a:lnTo>
                    <a:pt x="9063609" y="2886964"/>
                  </a:lnTo>
                  <a:lnTo>
                    <a:pt x="9063609" y="2853956"/>
                  </a:lnTo>
                  <a:lnTo>
                    <a:pt x="9059266" y="2851035"/>
                  </a:lnTo>
                  <a:lnTo>
                    <a:pt x="9044051" y="2847975"/>
                  </a:lnTo>
                  <a:lnTo>
                    <a:pt x="9028747" y="2851035"/>
                  </a:lnTo>
                  <a:lnTo>
                    <a:pt x="9016276" y="2859379"/>
                  </a:lnTo>
                  <a:lnTo>
                    <a:pt x="9007881" y="2871774"/>
                  </a:lnTo>
                  <a:lnTo>
                    <a:pt x="9004808" y="2886964"/>
                  </a:lnTo>
                  <a:lnTo>
                    <a:pt x="9004808" y="2889631"/>
                  </a:lnTo>
                  <a:lnTo>
                    <a:pt x="9005062" y="2892171"/>
                  </a:lnTo>
                  <a:lnTo>
                    <a:pt x="9005570" y="2894711"/>
                  </a:lnTo>
                  <a:lnTo>
                    <a:pt x="8981542" y="2909328"/>
                  </a:lnTo>
                  <a:lnTo>
                    <a:pt x="8962746" y="2930017"/>
                  </a:lnTo>
                  <a:lnTo>
                    <a:pt x="8950503" y="2955480"/>
                  </a:lnTo>
                  <a:lnTo>
                    <a:pt x="8946134" y="2984373"/>
                  </a:lnTo>
                  <a:lnTo>
                    <a:pt x="8937981" y="3032455"/>
                  </a:lnTo>
                  <a:lnTo>
                    <a:pt x="8918550" y="3065107"/>
                  </a:lnTo>
                  <a:lnTo>
                    <a:pt x="8895347" y="3090291"/>
                  </a:lnTo>
                  <a:lnTo>
                    <a:pt x="8875916" y="3115932"/>
                  </a:lnTo>
                  <a:lnTo>
                    <a:pt x="8876525" y="3171240"/>
                  </a:lnTo>
                  <a:lnTo>
                    <a:pt x="8938171" y="3204426"/>
                  </a:lnTo>
                  <a:lnTo>
                    <a:pt x="8985504" y="3214243"/>
                  </a:lnTo>
                  <a:lnTo>
                    <a:pt x="8985288" y="3216402"/>
                  </a:lnTo>
                  <a:lnTo>
                    <a:pt x="9002458" y="3259493"/>
                  </a:lnTo>
                  <a:lnTo>
                    <a:pt x="9044051" y="3276600"/>
                  </a:lnTo>
                  <a:lnTo>
                    <a:pt x="9066873" y="3272015"/>
                  </a:lnTo>
                  <a:lnTo>
                    <a:pt x="9085529" y="3259493"/>
                  </a:lnTo>
                  <a:lnTo>
                    <a:pt x="9087091" y="3257169"/>
                  </a:lnTo>
                  <a:lnTo>
                    <a:pt x="9098102" y="3240925"/>
                  </a:lnTo>
                  <a:lnTo>
                    <a:pt x="9102725" y="3218180"/>
                  </a:lnTo>
                  <a:lnTo>
                    <a:pt x="9102687" y="3216402"/>
                  </a:lnTo>
                  <a:lnTo>
                    <a:pt x="9102471" y="3214243"/>
                  </a:lnTo>
                  <a:lnTo>
                    <a:pt x="9149791" y="3204426"/>
                  </a:lnTo>
                  <a:lnTo>
                    <a:pt x="9164498" y="3198634"/>
                  </a:lnTo>
                  <a:lnTo>
                    <a:pt x="9187040" y="3189744"/>
                  </a:lnTo>
                  <a:lnTo>
                    <a:pt x="9211437" y="3171240"/>
                  </a:lnTo>
                  <a:lnTo>
                    <a:pt x="9220200" y="3149981"/>
                  </a:lnTo>
                  <a:close/>
                </a:path>
                <a:path w="9248775" h="3286125">
                  <a:moveTo>
                    <a:pt x="9248775" y="1564906"/>
                  </a:moveTo>
                  <a:lnTo>
                    <a:pt x="9238831" y="1515592"/>
                  </a:lnTo>
                  <a:lnTo>
                    <a:pt x="9229344" y="1501521"/>
                  </a:lnTo>
                  <a:lnTo>
                    <a:pt x="9229344" y="1564906"/>
                  </a:lnTo>
                  <a:lnTo>
                    <a:pt x="9229344" y="1571752"/>
                  </a:lnTo>
                  <a:lnTo>
                    <a:pt x="9216034" y="1623898"/>
                  </a:lnTo>
                  <a:lnTo>
                    <a:pt x="9191371" y="1672348"/>
                  </a:lnTo>
                  <a:lnTo>
                    <a:pt x="9158732" y="1719910"/>
                  </a:lnTo>
                  <a:lnTo>
                    <a:pt x="9122435" y="1763814"/>
                  </a:lnTo>
                  <a:lnTo>
                    <a:pt x="9086761" y="1801279"/>
                  </a:lnTo>
                  <a:lnTo>
                    <a:pt x="9056027" y="1829549"/>
                  </a:lnTo>
                  <a:lnTo>
                    <a:pt x="9034526" y="1845818"/>
                  </a:lnTo>
                  <a:lnTo>
                    <a:pt x="9012961" y="1829549"/>
                  </a:lnTo>
                  <a:lnTo>
                    <a:pt x="8982202" y="1801279"/>
                  </a:lnTo>
                  <a:lnTo>
                    <a:pt x="8946502" y="1763801"/>
                  </a:lnTo>
                  <a:lnTo>
                    <a:pt x="8910193" y="1719884"/>
                  </a:lnTo>
                  <a:lnTo>
                    <a:pt x="8877541" y="1672297"/>
                  </a:lnTo>
                  <a:lnTo>
                    <a:pt x="8852878" y="1623822"/>
                  </a:lnTo>
                  <a:lnTo>
                    <a:pt x="8841067" y="1579499"/>
                  </a:lnTo>
                  <a:lnTo>
                    <a:pt x="8839581" y="1564906"/>
                  </a:lnTo>
                  <a:lnTo>
                    <a:pt x="8848014" y="1523238"/>
                  </a:lnTo>
                  <a:lnTo>
                    <a:pt x="8871026" y="1489163"/>
                  </a:lnTo>
                  <a:lnTo>
                    <a:pt x="8905100" y="1466151"/>
                  </a:lnTo>
                  <a:lnTo>
                    <a:pt x="8946769" y="1457706"/>
                  </a:lnTo>
                  <a:lnTo>
                    <a:pt x="8967267" y="1459674"/>
                  </a:lnTo>
                  <a:lnTo>
                    <a:pt x="8986749" y="1465453"/>
                  </a:lnTo>
                  <a:lnTo>
                    <a:pt x="9004783" y="1474851"/>
                  </a:lnTo>
                  <a:lnTo>
                    <a:pt x="9020937" y="1487678"/>
                  </a:lnTo>
                  <a:lnTo>
                    <a:pt x="9034526" y="1500632"/>
                  </a:lnTo>
                  <a:lnTo>
                    <a:pt x="9047988" y="1487678"/>
                  </a:lnTo>
                  <a:lnTo>
                    <a:pt x="9082164" y="1465453"/>
                  </a:lnTo>
                  <a:lnTo>
                    <a:pt x="9122156" y="1457706"/>
                  </a:lnTo>
                  <a:lnTo>
                    <a:pt x="9163812" y="1466151"/>
                  </a:lnTo>
                  <a:lnTo>
                    <a:pt x="9197886" y="1489163"/>
                  </a:lnTo>
                  <a:lnTo>
                    <a:pt x="9220898" y="1523238"/>
                  </a:lnTo>
                  <a:lnTo>
                    <a:pt x="9229344" y="1564906"/>
                  </a:lnTo>
                  <a:lnTo>
                    <a:pt x="9229344" y="1501521"/>
                  </a:lnTo>
                  <a:lnTo>
                    <a:pt x="9211704" y="1475346"/>
                  </a:lnTo>
                  <a:lnTo>
                    <a:pt x="9185529" y="1457706"/>
                  </a:lnTo>
                  <a:lnTo>
                    <a:pt x="9171457" y="1448219"/>
                  </a:lnTo>
                  <a:lnTo>
                    <a:pt x="9122156" y="1438275"/>
                  </a:lnTo>
                  <a:lnTo>
                    <a:pt x="9097289" y="1440726"/>
                  </a:lnTo>
                  <a:lnTo>
                    <a:pt x="9074099" y="1447761"/>
                  </a:lnTo>
                  <a:lnTo>
                    <a:pt x="9053017" y="1458912"/>
                  </a:lnTo>
                  <a:lnTo>
                    <a:pt x="9034526" y="1473708"/>
                  </a:lnTo>
                  <a:lnTo>
                    <a:pt x="9015946" y="1458912"/>
                  </a:lnTo>
                  <a:lnTo>
                    <a:pt x="9013685" y="1457706"/>
                  </a:lnTo>
                  <a:lnTo>
                    <a:pt x="8994838" y="1447761"/>
                  </a:lnTo>
                  <a:lnTo>
                    <a:pt x="8971623" y="1440726"/>
                  </a:lnTo>
                  <a:lnTo>
                    <a:pt x="8946769" y="1438275"/>
                  </a:lnTo>
                  <a:lnTo>
                    <a:pt x="8897455" y="1448219"/>
                  </a:lnTo>
                  <a:lnTo>
                    <a:pt x="8857209" y="1475346"/>
                  </a:lnTo>
                  <a:lnTo>
                    <a:pt x="8830081" y="1515592"/>
                  </a:lnTo>
                  <a:lnTo>
                    <a:pt x="8820150" y="1564906"/>
                  </a:lnTo>
                  <a:lnTo>
                    <a:pt x="8820150" y="1573022"/>
                  </a:lnTo>
                  <a:lnTo>
                    <a:pt x="8821420" y="1582801"/>
                  </a:lnTo>
                  <a:lnTo>
                    <a:pt x="8821039" y="1579499"/>
                  </a:lnTo>
                  <a:lnTo>
                    <a:pt x="8833371" y="1627771"/>
                  </a:lnTo>
                  <a:lnTo>
                    <a:pt x="8857539" y="1677187"/>
                  </a:lnTo>
                  <a:lnTo>
                    <a:pt x="8889657" y="1725409"/>
                  </a:lnTo>
                  <a:lnTo>
                    <a:pt x="8925877" y="1770113"/>
                  </a:lnTo>
                  <a:lnTo>
                    <a:pt x="8962326" y="1808949"/>
                  </a:lnTo>
                  <a:lnTo>
                    <a:pt x="8995156" y="1839595"/>
                  </a:lnTo>
                  <a:lnTo>
                    <a:pt x="9034526" y="1866900"/>
                  </a:lnTo>
                  <a:lnTo>
                    <a:pt x="9048483" y="1859686"/>
                  </a:lnTo>
                  <a:lnTo>
                    <a:pt x="9065946" y="1845818"/>
                  </a:lnTo>
                  <a:lnTo>
                    <a:pt x="9073807" y="1839595"/>
                  </a:lnTo>
                  <a:lnTo>
                    <a:pt x="9106611" y="1808949"/>
                  </a:lnTo>
                  <a:lnTo>
                    <a:pt x="9143060" y="1770113"/>
                  </a:lnTo>
                  <a:lnTo>
                    <a:pt x="9179268" y="1725409"/>
                  </a:lnTo>
                  <a:lnTo>
                    <a:pt x="9211386" y="1677187"/>
                  </a:lnTo>
                  <a:lnTo>
                    <a:pt x="9235542" y="1627771"/>
                  </a:lnTo>
                  <a:lnTo>
                    <a:pt x="9247886" y="1579499"/>
                  </a:lnTo>
                  <a:lnTo>
                    <a:pt x="9247505" y="1582801"/>
                  </a:lnTo>
                  <a:lnTo>
                    <a:pt x="9247924" y="1579499"/>
                  </a:lnTo>
                  <a:lnTo>
                    <a:pt x="9248775" y="1573022"/>
                  </a:lnTo>
                  <a:lnTo>
                    <a:pt x="9248775" y="15649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365369" y="3510978"/>
            <a:ext cx="14681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75" dirty="0">
                <a:solidFill>
                  <a:srgbClr val="44536A"/>
                </a:solidFill>
                <a:latin typeface="Arial"/>
                <a:cs typeface="Arial"/>
              </a:rPr>
              <a:t>TRASPLANTE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17231" y="3510534"/>
            <a:ext cx="194119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spc="-100" dirty="0">
                <a:solidFill>
                  <a:srgbClr val="FFFFFF"/>
                </a:solidFill>
                <a:latin typeface="Arial"/>
                <a:cs typeface="Arial"/>
              </a:rPr>
              <a:t>BENEFICIENCIA</a:t>
            </a:r>
            <a:endParaRPr sz="2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46264" y="4941252"/>
            <a:ext cx="249237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5" dirty="0">
                <a:solidFill>
                  <a:srgbClr val="FFFFFF"/>
                </a:solidFill>
                <a:latin typeface="Arial"/>
                <a:cs typeface="Arial"/>
              </a:rPr>
              <a:t>CONFIDENCIALIDAD</a:t>
            </a:r>
            <a:endParaRPr sz="2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55281" y="2090356"/>
            <a:ext cx="242189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25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1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80" dirty="0">
                <a:solidFill>
                  <a:srgbClr val="FFFFFF"/>
                </a:solidFill>
                <a:latin typeface="Arial"/>
                <a:cs typeface="Arial"/>
              </a:rPr>
              <a:t>MALEFICIENCIA</a:t>
            </a:r>
            <a:endParaRPr sz="2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27376" y="3510534"/>
            <a:ext cx="1185545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="1" spc="-55" dirty="0">
                <a:solidFill>
                  <a:srgbClr val="FFFFFF"/>
                </a:solidFill>
                <a:latin typeface="Arial"/>
                <a:cs typeface="Arial"/>
              </a:rPr>
              <a:t>JUSTICIA</a:t>
            </a:r>
            <a:endParaRPr sz="2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7376" y="4941252"/>
            <a:ext cx="172212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14" dirty="0">
                <a:solidFill>
                  <a:srgbClr val="FFFFFF"/>
                </a:solidFill>
                <a:latin typeface="Arial"/>
                <a:cs typeface="Arial"/>
              </a:rPr>
              <a:t>SOLIDARIDAD</a:t>
            </a:r>
            <a:endParaRPr sz="2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27376" y="2076767"/>
            <a:ext cx="159448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70" dirty="0">
                <a:solidFill>
                  <a:srgbClr val="FFFFFF"/>
                </a:solidFill>
                <a:latin typeface="Arial"/>
                <a:cs typeface="Arial"/>
              </a:rPr>
              <a:t>AUTONOMIA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7375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130"/>
              </a:spcBef>
            </a:pPr>
            <a:r>
              <a:rPr spc="-190" dirty="0">
                <a:solidFill>
                  <a:srgbClr val="6FAC46"/>
                </a:solidFill>
              </a:rPr>
              <a:t>Mortalidad</a:t>
            </a:r>
            <a:r>
              <a:rPr spc="-290" dirty="0">
                <a:solidFill>
                  <a:srgbClr val="6FAC46"/>
                </a:solidFill>
              </a:rPr>
              <a:t> </a:t>
            </a:r>
            <a:r>
              <a:rPr spc="-300" dirty="0">
                <a:solidFill>
                  <a:srgbClr val="6FAC46"/>
                </a:solidFill>
              </a:rPr>
              <a:t>post-</a:t>
            </a:r>
            <a:r>
              <a:rPr spc="-459" dirty="0">
                <a:solidFill>
                  <a:srgbClr val="6FAC46"/>
                </a:solidFill>
              </a:rPr>
              <a:t>TH</a:t>
            </a:r>
            <a:r>
              <a:rPr spc="-240" dirty="0">
                <a:solidFill>
                  <a:srgbClr val="6FAC46"/>
                </a:solidFill>
              </a:rPr>
              <a:t> </a:t>
            </a:r>
            <a:r>
              <a:rPr spc="-265" dirty="0">
                <a:solidFill>
                  <a:srgbClr val="6FAC46"/>
                </a:solidFill>
              </a:rPr>
              <a:t>en</a:t>
            </a:r>
            <a:r>
              <a:rPr spc="-200" dirty="0">
                <a:solidFill>
                  <a:srgbClr val="6FAC46"/>
                </a:solidFill>
              </a:rPr>
              <a:t> </a:t>
            </a:r>
            <a:r>
              <a:rPr spc="-680" dirty="0">
                <a:solidFill>
                  <a:srgbClr val="6FAC46"/>
                </a:solidFill>
              </a:rPr>
              <a:t>ACLF.</a:t>
            </a:r>
            <a:r>
              <a:rPr spc="-220" dirty="0">
                <a:solidFill>
                  <a:srgbClr val="6FAC46"/>
                </a:solidFill>
              </a:rPr>
              <a:t> </a:t>
            </a:r>
            <a:r>
              <a:rPr spc="-484" dirty="0">
                <a:solidFill>
                  <a:srgbClr val="385622"/>
                </a:solidFill>
              </a:rPr>
              <a:t>EEUU.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103" y="1457325"/>
            <a:ext cx="8484867" cy="45401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67876" y="1414462"/>
            <a:ext cx="2819400" cy="45243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225"/>
              </a:spcBef>
            </a:pPr>
            <a:r>
              <a:rPr sz="1800" spc="-200" dirty="0">
                <a:latin typeface="Arial"/>
                <a:cs typeface="Arial"/>
              </a:rPr>
              <a:t>OPTN.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EEUU.</a:t>
            </a:r>
            <a:endParaRPr sz="1800">
              <a:latin typeface="Arial"/>
              <a:cs typeface="Arial"/>
            </a:endParaRPr>
          </a:p>
          <a:p>
            <a:pPr marL="95885" marR="1381760">
              <a:lnSpc>
                <a:spcPts val="2180"/>
              </a:lnSpc>
              <a:spcBef>
                <a:spcPts val="75"/>
              </a:spcBef>
            </a:pPr>
            <a:r>
              <a:rPr sz="1800" spc="-80" dirty="0">
                <a:latin typeface="Arial"/>
                <a:cs typeface="Arial"/>
              </a:rPr>
              <a:t>Restropectivo. </a:t>
            </a:r>
            <a:r>
              <a:rPr sz="1800" spc="-90" dirty="0">
                <a:latin typeface="Arial"/>
                <a:cs typeface="Arial"/>
              </a:rPr>
              <a:t>2013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-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Arial"/>
              <a:cs typeface="Arial"/>
            </a:endParaRPr>
          </a:p>
          <a:p>
            <a:pPr marL="95885">
              <a:lnSpc>
                <a:spcPts val="2130"/>
              </a:lnSpc>
              <a:spcBef>
                <a:spcPts val="5"/>
              </a:spcBef>
            </a:pPr>
            <a:r>
              <a:rPr sz="1800" spc="-90" dirty="0">
                <a:latin typeface="Arial"/>
                <a:cs typeface="Arial"/>
              </a:rPr>
              <a:t>31,267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candidatos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</a:t>
            </a:r>
            <a:endParaRPr sz="1800">
              <a:latin typeface="Arial"/>
              <a:cs typeface="Arial"/>
            </a:endParaRPr>
          </a:p>
          <a:p>
            <a:pPr marL="95885">
              <a:lnSpc>
                <a:spcPts val="2130"/>
              </a:lnSpc>
            </a:pPr>
            <a:r>
              <a:rPr sz="1800" spc="-185" dirty="0">
                <a:latin typeface="Arial"/>
                <a:cs typeface="Arial"/>
              </a:rPr>
              <a:t>11%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29" dirty="0">
                <a:latin typeface="Arial"/>
                <a:cs typeface="Arial"/>
              </a:rPr>
              <a:t>ACLF-</a:t>
            </a:r>
            <a:r>
              <a:rPr sz="1800" spc="-100" dirty="0">
                <a:latin typeface="Arial"/>
                <a:cs typeface="Arial"/>
              </a:rPr>
              <a:t>3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(inscripción)</a:t>
            </a:r>
            <a:endParaRPr sz="180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  <a:spcBef>
                <a:spcPts val="15"/>
              </a:spcBef>
            </a:pPr>
            <a:r>
              <a:rPr sz="1800" spc="-185" dirty="0">
                <a:latin typeface="Arial"/>
                <a:cs typeface="Arial"/>
              </a:rPr>
              <a:t>14%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excluidos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290" dirty="0">
                <a:latin typeface="Arial"/>
                <a:cs typeface="Arial"/>
              </a:rPr>
              <a:t>LE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  <a:spcBef>
                <a:spcPts val="5"/>
              </a:spcBef>
            </a:pPr>
            <a:r>
              <a:rPr sz="1800" spc="-90" dirty="0">
                <a:latin typeface="Arial"/>
                <a:cs typeface="Arial"/>
              </a:rPr>
              <a:t>27,024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</a:t>
            </a:r>
            <a:endParaRPr sz="1800">
              <a:latin typeface="Arial"/>
              <a:cs typeface="Arial"/>
            </a:endParaRPr>
          </a:p>
          <a:p>
            <a:pPr marL="95885">
              <a:lnSpc>
                <a:spcPts val="2130"/>
              </a:lnSpc>
              <a:spcBef>
                <a:spcPts val="15"/>
              </a:spcBef>
            </a:pPr>
            <a:r>
              <a:rPr sz="1800" spc="-185" dirty="0">
                <a:latin typeface="Arial"/>
                <a:cs typeface="Arial"/>
              </a:rPr>
              <a:t>12%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29" dirty="0">
                <a:latin typeface="Arial"/>
                <a:cs typeface="Arial"/>
              </a:rPr>
              <a:t>ACLF-</a:t>
            </a:r>
            <a:r>
              <a:rPr sz="1800" spc="-100" dirty="0">
                <a:latin typeface="Arial"/>
                <a:cs typeface="Arial"/>
              </a:rPr>
              <a:t>3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(en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TH)</a:t>
            </a:r>
            <a:endParaRPr sz="1800">
              <a:latin typeface="Arial"/>
              <a:cs typeface="Arial"/>
            </a:endParaRPr>
          </a:p>
          <a:p>
            <a:pPr marL="95885" marR="195580">
              <a:lnSpc>
                <a:spcPts val="2180"/>
              </a:lnSpc>
              <a:spcBef>
                <a:spcPts val="30"/>
              </a:spcBef>
            </a:pPr>
            <a:r>
              <a:rPr sz="1800" spc="-180" dirty="0">
                <a:latin typeface="Wingdings"/>
                <a:cs typeface="Wingdings"/>
              </a:rPr>
              <a:t>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95" dirty="0">
                <a:latin typeface="Arial"/>
                <a:cs typeface="Arial"/>
              </a:rPr>
              <a:t>mayor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mortalidad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1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año </a:t>
            </a:r>
            <a:r>
              <a:rPr sz="1800" spc="-70" dirty="0">
                <a:latin typeface="Arial"/>
                <a:cs typeface="Arial"/>
              </a:rPr>
              <a:t>post-</a:t>
            </a:r>
            <a:r>
              <a:rPr sz="1800" spc="-25" dirty="0">
                <a:latin typeface="Arial"/>
                <a:cs typeface="Arial"/>
              </a:rPr>
              <a:t>TH</a:t>
            </a:r>
            <a:endParaRPr sz="1800">
              <a:latin typeface="Arial"/>
              <a:cs typeface="Arial"/>
            </a:endParaRPr>
          </a:p>
          <a:p>
            <a:pPr marL="95885">
              <a:lnSpc>
                <a:spcPts val="2100"/>
              </a:lnSpc>
            </a:pPr>
            <a:r>
              <a:rPr sz="1800" spc="-180" dirty="0">
                <a:latin typeface="Wingdings"/>
                <a:cs typeface="Wingdings"/>
              </a:rPr>
              <a:t>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120" dirty="0">
                <a:latin typeface="Arial"/>
                <a:cs typeface="Arial"/>
              </a:rPr>
              <a:t>Resultados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favorables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382270">
              <a:lnSpc>
                <a:spcPct val="100000"/>
              </a:lnSpc>
              <a:spcBef>
                <a:spcPts val="15"/>
              </a:spcBef>
            </a:pPr>
            <a:r>
              <a:rPr sz="1800" spc="-80" dirty="0">
                <a:latin typeface="Arial"/>
                <a:cs typeface="Arial"/>
              </a:rPr>
              <a:t>largo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plazo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</a:pPr>
            <a:r>
              <a:rPr sz="1800" b="1" i="1" spc="-80" dirty="0">
                <a:solidFill>
                  <a:srgbClr val="C55A11"/>
                </a:solidFill>
                <a:latin typeface="Arial-BoldItalicMT"/>
                <a:cs typeface="Arial-BoldItalicMT"/>
              </a:rPr>
              <a:t>*eliminan</a:t>
            </a:r>
            <a:r>
              <a:rPr sz="1800" b="1" i="1" spc="-70" dirty="0">
                <a:solidFill>
                  <a:srgbClr val="C55A11"/>
                </a:solidFill>
                <a:latin typeface="Arial-BoldItalicMT"/>
                <a:cs typeface="Arial-BoldItalicMT"/>
              </a:rPr>
              <a:t> </a:t>
            </a:r>
            <a:r>
              <a:rPr sz="1800" b="1" i="1" spc="-204" dirty="0">
                <a:solidFill>
                  <a:srgbClr val="C55A11"/>
                </a:solidFill>
                <a:latin typeface="Arial-BoldItalicMT"/>
                <a:cs typeface="Arial-BoldItalicMT"/>
              </a:rPr>
              <a:t>sesgo</a:t>
            </a:r>
            <a:r>
              <a:rPr sz="1800" b="1" i="1" spc="-65" dirty="0">
                <a:solidFill>
                  <a:srgbClr val="C55A11"/>
                </a:solidFill>
                <a:latin typeface="Arial-BoldItalicMT"/>
                <a:cs typeface="Arial-BoldItalicMT"/>
              </a:rPr>
              <a:t> </a:t>
            </a:r>
            <a:r>
              <a:rPr sz="1800" b="1" i="1" spc="-60" dirty="0">
                <a:solidFill>
                  <a:srgbClr val="C55A11"/>
                </a:solidFill>
                <a:latin typeface="Arial-BoldItalicMT"/>
                <a:cs typeface="Arial-BoldItalicMT"/>
              </a:rPr>
              <a:t>selección</a:t>
            </a:r>
            <a:endParaRPr sz="1800">
              <a:latin typeface="Arial-BoldItalicMT"/>
              <a:cs typeface="Arial-BoldItalic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1275" y="1153145"/>
            <a:ext cx="6496050" cy="51143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829435" y="1618551"/>
            <a:ext cx="6699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4" dirty="0">
                <a:solidFill>
                  <a:srgbClr val="4471C4"/>
                </a:solidFill>
                <a:latin typeface="Arial"/>
                <a:cs typeface="Arial"/>
              </a:rPr>
              <a:t>ACLF-</a:t>
            </a:r>
            <a:r>
              <a:rPr sz="1800" b="1" spc="-50" dirty="0">
                <a:solidFill>
                  <a:srgbClr val="4471C4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65045" y="3215957"/>
            <a:ext cx="6699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4" dirty="0">
                <a:solidFill>
                  <a:srgbClr val="4471C4"/>
                </a:solidFill>
                <a:latin typeface="Arial"/>
                <a:cs typeface="Arial"/>
              </a:rPr>
              <a:t>ACLF-</a:t>
            </a:r>
            <a:r>
              <a:rPr sz="1800" b="1" spc="-50" dirty="0">
                <a:solidFill>
                  <a:srgbClr val="4471C4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8639" y="4778692"/>
            <a:ext cx="6699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4" dirty="0">
                <a:solidFill>
                  <a:srgbClr val="4471C4"/>
                </a:solidFill>
                <a:latin typeface="Arial"/>
                <a:cs typeface="Arial"/>
              </a:rPr>
              <a:t>ACLF-</a:t>
            </a:r>
            <a:r>
              <a:rPr sz="1800" b="1" spc="-50" dirty="0">
                <a:solidFill>
                  <a:srgbClr val="4471C4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09612" y="317880"/>
            <a:ext cx="804862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spc="-85" dirty="0">
                <a:solidFill>
                  <a:srgbClr val="6FAC46"/>
                </a:solidFill>
              </a:rPr>
              <a:t>Meta-</a:t>
            </a:r>
            <a:r>
              <a:rPr sz="3200" spc="-254" dirty="0">
                <a:solidFill>
                  <a:srgbClr val="6FAC46"/>
                </a:solidFill>
              </a:rPr>
              <a:t>análisis</a:t>
            </a:r>
            <a:r>
              <a:rPr sz="3200" spc="-105" dirty="0">
                <a:solidFill>
                  <a:srgbClr val="6FAC46"/>
                </a:solidFill>
              </a:rPr>
              <a:t> </a:t>
            </a:r>
            <a:r>
              <a:rPr sz="3200" spc="-250" dirty="0">
                <a:solidFill>
                  <a:srgbClr val="6FAC46"/>
                </a:solidFill>
              </a:rPr>
              <a:t>supervivencia</a:t>
            </a:r>
            <a:r>
              <a:rPr sz="3200" spc="-195" dirty="0">
                <a:solidFill>
                  <a:srgbClr val="6FAC46"/>
                </a:solidFill>
              </a:rPr>
              <a:t> </a:t>
            </a:r>
            <a:r>
              <a:rPr sz="3200" spc="-540" dirty="0">
                <a:solidFill>
                  <a:srgbClr val="6FAC46"/>
                </a:solidFill>
              </a:rPr>
              <a:t>ACLF</a:t>
            </a:r>
            <a:r>
              <a:rPr sz="3200" spc="-80" dirty="0">
                <a:solidFill>
                  <a:srgbClr val="6FAC46"/>
                </a:solidFill>
              </a:rPr>
              <a:t> </a:t>
            </a:r>
            <a:r>
              <a:rPr sz="3200" spc="-170" dirty="0">
                <a:solidFill>
                  <a:srgbClr val="6FAC46"/>
                </a:solidFill>
              </a:rPr>
              <a:t>1</a:t>
            </a:r>
            <a:r>
              <a:rPr sz="3200" spc="-160" dirty="0">
                <a:solidFill>
                  <a:srgbClr val="6FAC46"/>
                </a:solidFill>
              </a:rPr>
              <a:t> </a:t>
            </a:r>
            <a:r>
              <a:rPr sz="3200" spc="-235" dirty="0">
                <a:solidFill>
                  <a:srgbClr val="6FAC46"/>
                </a:solidFill>
              </a:rPr>
              <a:t>año</a:t>
            </a:r>
            <a:r>
              <a:rPr sz="3200" spc="-110" dirty="0">
                <a:solidFill>
                  <a:srgbClr val="6FAC46"/>
                </a:solidFill>
              </a:rPr>
              <a:t> </a:t>
            </a:r>
            <a:r>
              <a:rPr sz="3200" spc="-235" dirty="0">
                <a:solidFill>
                  <a:srgbClr val="6FAC46"/>
                </a:solidFill>
              </a:rPr>
              <a:t>post-</a:t>
            </a:r>
            <a:r>
              <a:rPr sz="3200" spc="-370" dirty="0">
                <a:solidFill>
                  <a:srgbClr val="6FAC46"/>
                </a:solidFill>
              </a:rPr>
              <a:t>TH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10332719" y="5930582"/>
            <a:ext cx="1477010" cy="2654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100" dirty="0">
                <a:latin typeface="Arial"/>
                <a:cs typeface="Arial"/>
              </a:rPr>
              <a:t>Li</a:t>
            </a:r>
            <a:r>
              <a:rPr sz="1550" spc="-4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et</a:t>
            </a:r>
            <a:r>
              <a:rPr sz="1550" spc="-60" dirty="0">
                <a:latin typeface="Arial"/>
                <a:cs typeface="Arial"/>
              </a:rPr>
              <a:t> </a:t>
            </a:r>
            <a:r>
              <a:rPr sz="1550" spc="-50" dirty="0">
                <a:latin typeface="Arial"/>
                <a:cs typeface="Arial"/>
              </a:rPr>
              <a:t>al.</a:t>
            </a:r>
            <a:r>
              <a:rPr sz="1550" spc="-75" dirty="0">
                <a:latin typeface="Arial"/>
                <a:cs typeface="Arial"/>
              </a:rPr>
              <a:t> </a:t>
            </a:r>
            <a:r>
              <a:rPr sz="1550" spc="-210" dirty="0">
                <a:latin typeface="Arial"/>
                <a:cs typeface="Arial"/>
              </a:rPr>
              <a:t>WJG</a:t>
            </a:r>
            <a:r>
              <a:rPr sz="1550" spc="10" dirty="0">
                <a:latin typeface="Arial"/>
                <a:cs typeface="Arial"/>
              </a:rPr>
              <a:t> </a:t>
            </a:r>
            <a:r>
              <a:rPr sz="1550" spc="-40" dirty="0">
                <a:latin typeface="Arial"/>
                <a:cs typeface="Arial"/>
              </a:rPr>
              <a:t>2025</a:t>
            </a:r>
            <a:endParaRPr sz="1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29851" y="490601"/>
            <a:ext cx="1724025" cy="6381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45"/>
              </a:spcBef>
            </a:pPr>
            <a:r>
              <a:rPr sz="1800" spc="-105" dirty="0">
                <a:latin typeface="Arial"/>
                <a:cs typeface="Arial"/>
              </a:rPr>
              <a:t>17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estudios</a:t>
            </a:r>
            <a:endParaRPr sz="1800">
              <a:latin typeface="Arial"/>
              <a:cs typeface="Arial"/>
            </a:endParaRPr>
          </a:p>
          <a:p>
            <a:pPr marL="95885">
              <a:lnSpc>
                <a:spcPct val="100000"/>
              </a:lnSpc>
              <a:spcBef>
                <a:spcPts val="15"/>
              </a:spcBef>
            </a:pPr>
            <a:r>
              <a:rPr sz="1800" spc="-95" dirty="0">
                <a:latin typeface="Arial"/>
                <a:cs typeface="Arial"/>
              </a:rPr>
              <a:t>28000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pacientes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84565" y="1618551"/>
            <a:ext cx="4197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solidFill>
                  <a:srgbClr val="EC7C30"/>
                </a:solidFill>
                <a:latin typeface="Arial"/>
                <a:cs typeface="Arial"/>
              </a:rPr>
              <a:t>87%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06155" y="3229927"/>
            <a:ext cx="4197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solidFill>
                  <a:srgbClr val="EC7C30"/>
                </a:solidFill>
                <a:latin typeface="Arial"/>
                <a:cs typeface="Arial"/>
              </a:rPr>
              <a:t>86%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02344" y="4778692"/>
            <a:ext cx="4197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solidFill>
                  <a:srgbClr val="EC7C30"/>
                </a:solidFill>
                <a:latin typeface="Arial"/>
                <a:cs typeface="Arial"/>
              </a:rPr>
              <a:t>73%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029" rIns="0" bIns="0" rtlCol="0">
            <a:spAutoFit/>
          </a:bodyPr>
          <a:lstStyle/>
          <a:p>
            <a:pPr marL="891540">
              <a:lnSpc>
                <a:spcPct val="100000"/>
              </a:lnSpc>
              <a:spcBef>
                <a:spcPts val="130"/>
              </a:spcBef>
            </a:pPr>
            <a:r>
              <a:rPr sz="3950" spc="-565" dirty="0">
                <a:solidFill>
                  <a:srgbClr val="6FAC46"/>
                </a:solidFill>
              </a:rPr>
              <a:t>ACLF:</a:t>
            </a:r>
            <a:r>
              <a:rPr sz="3950" spc="-170" dirty="0">
                <a:solidFill>
                  <a:srgbClr val="6FAC46"/>
                </a:solidFill>
              </a:rPr>
              <a:t> </a:t>
            </a:r>
            <a:r>
              <a:rPr sz="3950" spc="-345" dirty="0">
                <a:solidFill>
                  <a:srgbClr val="6FAC46"/>
                </a:solidFill>
              </a:rPr>
              <a:t>Evolución</a:t>
            </a:r>
            <a:r>
              <a:rPr sz="3950" spc="-225" dirty="0">
                <a:solidFill>
                  <a:srgbClr val="6FAC46"/>
                </a:solidFill>
              </a:rPr>
              <a:t> </a:t>
            </a:r>
            <a:r>
              <a:rPr sz="3950" spc="-380" dirty="0">
                <a:solidFill>
                  <a:srgbClr val="6FAC46"/>
                </a:solidFill>
              </a:rPr>
              <a:t>según</a:t>
            </a:r>
            <a:r>
              <a:rPr sz="3950" spc="-150" dirty="0">
                <a:solidFill>
                  <a:srgbClr val="6FAC46"/>
                </a:solidFill>
              </a:rPr>
              <a:t> </a:t>
            </a:r>
            <a:r>
              <a:rPr sz="3950" spc="-170" dirty="0">
                <a:solidFill>
                  <a:srgbClr val="6FAC46"/>
                </a:solidFill>
              </a:rPr>
              <a:t>tipo</a:t>
            </a:r>
            <a:r>
              <a:rPr sz="3950" spc="-160" dirty="0">
                <a:solidFill>
                  <a:srgbClr val="6FAC46"/>
                </a:solidFill>
              </a:rPr>
              <a:t> </a:t>
            </a:r>
            <a:r>
              <a:rPr sz="3950" spc="-235" dirty="0">
                <a:solidFill>
                  <a:srgbClr val="6FAC46"/>
                </a:solidFill>
              </a:rPr>
              <a:t>de</a:t>
            </a:r>
            <a:r>
              <a:rPr sz="3950" spc="-165" dirty="0">
                <a:solidFill>
                  <a:srgbClr val="6FAC46"/>
                </a:solidFill>
              </a:rPr>
              <a:t> </a:t>
            </a:r>
            <a:r>
              <a:rPr sz="3950" spc="-325" dirty="0">
                <a:solidFill>
                  <a:srgbClr val="6FAC46"/>
                </a:solidFill>
              </a:rPr>
              <a:t>fracaso</a:t>
            </a:r>
            <a:r>
              <a:rPr sz="3950" spc="-155" dirty="0">
                <a:solidFill>
                  <a:srgbClr val="6FAC46"/>
                </a:solidFill>
              </a:rPr>
              <a:t> </a:t>
            </a:r>
            <a:r>
              <a:rPr sz="3950" spc="-325" dirty="0">
                <a:solidFill>
                  <a:srgbClr val="6FAC46"/>
                </a:solidFill>
              </a:rPr>
              <a:t>orgánico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2786126" y="5821362"/>
            <a:ext cx="8760460" cy="3905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sz="1200" spc="-70" dirty="0">
                <a:solidFill>
                  <a:srgbClr val="202020"/>
                </a:solidFill>
                <a:latin typeface="Arial"/>
                <a:cs typeface="Arial"/>
              </a:rPr>
              <a:t>Wozniak,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02020"/>
                </a:solidFill>
                <a:latin typeface="Arial"/>
                <a:cs typeface="Arial"/>
              </a:rPr>
              <a:t>H.,</a:t>
            </a:r>
            <a:r>
              <a:rPr sz="1200" spc="-9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85" dirty="0">
                <a:solidFill>
                  <a:srgbClr val="202020"/>
                </a:solidFill>
                <a:latin typeface="Arial"/>
                <a:cs typeface="Arial"/>
              </a:rPr>
              <a:t>Zhao,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202020"/>
                </a:solidFill>
                <a:latin typeface="Arial"/>
                <a:cs typeface="Arial"/>
              </a:rPr>
              <a:t>X.,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202020"/>
                </a:solidFill>
                <a:latin typeface="Arial"/>
                <a:cs typeface="Arial"/>
              </a:rPr>
              <a:t>Chen,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rgbClr val="202020"/>
                </a:solidFill>
                <a:latin typeface="Arial"/>
                <a:cs typeface="Arial"/>
              </a:rPr>
              <a:t>S.,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02020"/>
                </a:solidFill>
                <a:latin typeface="Arial"/>
                <a:cs typeface="Arial"/>
              </a:rPr>
              <a:t>Herridge,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02020"/>
                </a:solidFill>
                <a:latin typeface="Arial"/>
                <a:cs typeface="Arial"/>
              </a:rPr>
              <a:t>M.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rgbClr val="202020"/>
                </a:solidFill>
                <a:latin typeface="Arial"/>
                <a:cs typeface="Arial"/>
              </a:rPr>
              <a:t>S.,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&amp;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02020"/>
                </a:solidFill>
                <a:latin typeface="Arial"/>
                <a:cs typeface="Arial"/>
              </a:rPr>
              <a:t>Bhat,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M.</a:t>
            </a:r>
            <a:r>
              <a:rPr sz="1200" spc="-9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02020"/>
                </a:solidFill>
                <a:latin typeface="Arial"/>
                <a:cs typeface="Arial"/>
              </a:rPr>
              <a:t>(2025).</a:t>
            </a:r>
            <a:r>
              <a:rPr sz="1200" spc="-9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02020"/>
                </a:solidFill>
                <a:latin typeface="Arial"/>
                <a:cs typeface="Arial"/>
              </a:rPr>
              <a:t>Stratifying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 risk</a:t>
            </a:r>
            <a:r>
              <a:rPr sz="1200" spc="-3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in</a:t>
            </a:r>
            <a:r>
              <a:rPr sz="1200" spc="-4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45" dirty="0">
                <a:solidFill>
                  <a:srgbClr val="202020"/>
                </a:solidFill>
                <a:latin typeface="Arial"/>
                <a:cs typeface="Arial"/>
              </a:rPr>
              <a:t>ACLF-</a:t>
            </a:r>
            <a:r>
              <a:rPr sz="1200" spc="-70" dirty="0">
                <a:solidFill>
                  <a:srgbClr val="202020"/>
                </a:solidFill>
                <a:latin typeface="Arial"/>
                <a:cs typeface="Arial"/>
              </a:rPr>
              <a:t>3</a:t>
            </a:r>
            <a:r>
              <a:rPr sz="1200" spc="-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202020"/>
                </a:solidFill>
                <a:latin typeface="Arial"/>
                <a:cs typeface="Arial"/>
              </a:rPr>
              <a:t>patients:</a:t>
            </a:r>
            <a:r>
              <a:rPr sz="1200" spc="-3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05" dirty="0">
                <a:solidFill>
                  <a:srgbClr val="202020"/>
                </a:solidFill>
                <a:latin typeface="Arial"/>
                <a:cs typeface="Arial"/>
              </a:rPr>
              <a:t>The</a:t>
            </a:r>
            <a:r>
              <a:rPr sz="1200" spc="-8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02020"/>
                </a:solidFill>
                <a:latin typeface="Arial"/>
                <a:cs typeface="Arial"/>
              </a:rPr>
              <a:t>impact</a:t>
            </a:r>
            <a:r>
              <a:rPr sz="1200" spc="-4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of</a:t>
            </a:r>
            <a:r>
              <a:rPr sz="1200" spc="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02020"/>
                </a:solidFill>
                <a:latin typeface="Arial"/>
                <a:cs typeface="Arial"/>
              </a:rPr>
              <a:t>circulatory</a:t>
            </a:r>
            <a:r>
              <a:rPr sz="1200" spc="-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02020"/>
                </a:solidFill>
                <a:latin typeface="Arial"/>
                <a:cs typeface="Arial"/>
              </a:rPr>
              <a:t>and</a:t>
            </a:r>
            <a:r>
              <a:rPr sz="1200" spc="-4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respiratory </a:t>
            </a:r>
            <a:r>
              <a:rPr sz="1200" spc="-35" dirty="0">
                <a:solidFill>
                  <a:srgbClr val="202020"/>
                </a:solidFill>
                <a:latin typeface="Arial"/>
                <a:cs typeface="Arial"/>
              </a:rPr>
              <a:t>failure</a:t>
            </a:r>
            <a:r>
              <a:rPr sz="1200" spc="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on</a:t>
            </a:r>
            <a:r>
              <a:rPr sz="1200" spc="-2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02020"/>
                </a:solidFill>
                <a:latin typeface="Arial"/>
                <a:cs typeface="Arial"/>
              </a:rPr>
              <a:t>one-</a:t>
            </a:r>
            <a:r>
              <a:rPr sz="1200" spc="-60" dirty="0">
                <a:solidFill>
                  <a:srgbClr val="202020"/>
                </a:solidFill>
                <a:latin typeface="Arial"/>
                <a:cs typeface="Arial"/>
              </a:rPr>
              <a:t>year</a:t>
            </a:r>
            <a:r>
              <a:rPr sz="1200" spc="-3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02020"/>
                </a:solidFill>
                <a:latin typeface="Arial"/>
                <a:cs typeface="Arial"/>
              </a:rPr>
              <a:t>post-</a:t>
            </a:r>
            <a:r>
              <a:rPr sz="1200" spc="-40" dirty="0">
                <a:solidFill>
                  <a:srgbClr val="202020"/>
                </a:solidFill>
                <a:latin typeface="Arial"/>
                <a:cs typeface="Arial"/>
              </a:rPr>
              <a:t>transplant</a:t>
            </a:r>
            <a:r>
              <a:rPr sz="1200" spc="-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outcomes.</a:t>
            </a:r>
            <a:r>
              <a:rPr sz="1200" spc="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75" dirty="0">
                <a:solidFill>
                  <a:srgbClr val="202020"/>
                </a:solidFill>
                <a:latin typeface="Arial"/>
                <a:cs typeface="Arial"/>
              </a:rPr>
              <a:t>Journal</a:t>
            </a:r>
            <a:r>
              <a:rPr sz="1200" i="1" spc="4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30" dirty="0">
                <a:solidFill>
                  <a:srgbClr val="202020"/>
                </a:solidFill>
                <a:latin typeface="Arial"/>
                <a:cs typeface="Arial"/>
              </a:rPr>
              <a:t>of</a:t>
            </a:r>
            <a:r>
              <a:rPr sz="1200" i="1" spc="-6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30" dirty="0">
                <a:solidFill>
                  <a:srgbClr val="202020"/>
                </a:solidFill>
                <a:latin typeface="Arial"/>
                <a:cs typeface="Arial"/>
              </a:rPr>
              <a:t>critical</a:t>
            </a:r>
            <a:r>
              <a:rPr sz="1200" i="1" spc="-5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55" dirty="0">
                <a:solidFill>
                  <a:srgbClr val="202020"/>
                </a:solidFill>
                <a:latin typeface="Arial"/>
                <a:cs typeface="Arial"/>
              </a:rPr>
              <a:t>care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,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60" dirty="0">
                <a:solidFill>
                  <a:srgbClr val="202020"/>
                </a:solidFill>
                <a:latin typeface="Arial"/>
                <a:cs typeface="Arial"/>
              </a:rPr>
              <a:t>89</a:t>
            </a:r>
            <a:r>
              <a:rPr sz="1200" spc="-60" dirty="0">
                <a:solidFill>
                  <a:srgbClr val="202020"/>
                </a:solidFill>
                <a:latin typeface="Arial"/>
                <a:cs typeface="Arial"/>
              </a:rPr>
              <a:t>,</a:t>
            </a:r>
            <a:r>
              <a:rPr sz="1200" spc="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02020"/>
                </a:solidFill>
                <a:latin typeface="Arial"/>
                <a:cs typeface="Arial"/>
              </a:rPr>
              <a:t>155129.</a:t>
            </a:r>
            <a:r>
              <a:rPr sz="1200" spc="-7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202020"/>
                </a:solidFill>
                <a:latin typeface="Arial"/>
                <a:cs typeface="Arial"/>
              </a:rPr>
              <a:t>https://doi.org</a:t>
            </a:r>
            <a:r>
              <a:rPr sz="1200" spc="-2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/10.1016/j.jcrc.2025.155129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5250" y="1647825"/>
            <a:ext cx="9290050" cy="3788410"/>
            <a:chOff x="95250" y="1647825"/>
            <a:chExt cx="9290050" cy="37884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250" y="1682139"/>
              <a:ext cx="4512945" cy="33756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10100" y="1647825"/>
              <a:ext cx="4774885" cy="378833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348851" y="1547749"/>
            <a:ext cx="2657475" cy="340995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65"/>
              </a:spcBef>
            </a:pPr>
            <a:r>
              <a:rPr sz="1800" spc="-265" dirty="0">
                <a:latin typeface="Arial"/>
                <a:cs typeface="Arial"/>
              </a:rPr>
              <a:t>SRTR.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EEUU.</a:t>
            </a:r>
            <a:endParaRPr sz="1800">
              <a:latin typeface="Arial"/>
              <a:cs typeface="Arial"/>
            </a:endParaRPr>
          </a:p>
          <a:p>
            <a:pPr marL="94615">
              <a:lnSpc>
                <a:spcPct val="100000"/>
              </a:lnSpc>
              <a:spcBef>
                <a:spcPts val="15"/>
              </a:spcBef>
            </a:pPr>
            <a:r>
              <a:rPr sz="1800" spc="-10" dirty="0">
                <a:latin typeface="Arial"/>
                <a:cs typeface="Arial"/>
              </a:rPr>
              <a:t>Restropectivo.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"/>
              <a:cs typeface="Arial"/>
            </a:endParaRPr>
          </a:p>
          <a:p>
            <a:pPr marL="94615">
              <a:lnSpc>
                <a:spcPct val="100000"/>
              </a:lnSpc>
            </a:pPr>
            <a:r>
              <a:rPr sz="1800" spc="-120" dirty="0">
                <a:latin typeface="Arial"/>
                <a:cs typeface="Arial"/>
              </a:rPr>
              <a:t>N=5054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240" dirty="0">
                <a:latin typeface="Arial"/>
                <a:cs typeface="Arial"/>
              </a:rPr>
              <a:t>ACLF-</a:t>
            </a:r>
            <a:r>
              <a:rPr sz="1800" spc="-5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Arial"/>
              <a:cs typeface="Arial"/>
            </a:endParaRPr>
          </a:p>
          <a:p>
            <a:pPr marL="94615" marR="147320">
              <a:lnSpc>
                <a:spcPct val="100299"/>
              </a:lnSpc>
            </a:pPr>
            <a:r>
              <a:rPr sz="1800" spc="-110" dirty="0">
                <a:latin typeface="Arial"/>
                <a:cs typeface="Arial"/>
              </a:rPr>
              <a:t>Peor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supervivencia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y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peor </a:t>
            </a:r>
            <a:r>
              <a:rPr sz="1800" spc="-80" dirty="0">
                <a:latin typeface="Arial"/>
                <a:cs typeface="Arial"/>
              </a:rPr>
              <a:t>estadio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funcional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en </a:t>
            </a:r>
            <a:r>
              <a:rPr sz="1800" spc="-85" dirty="0">
                <a:latin typeface="Arial"/>
                <a:cs typeface="Arial"/>
              </a:rPr>
              <a:t>pacientes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con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C55A11"/>
                </a:solidFill>
                <a:latin typeface="Arial"/>
                <a:cs typeface="Arial"/>
              </a:rPr>
              <a:t>fracaso </a:t>
            </a:r>
            <a:r>
              <a:rPr sz="1800" b="1" spc="-125" dirty="0">
                <a:solidFill>
                  <a:srgbClr val="C55A11"/>
                </a:solidFill>
                <a:latin typeface="Arial"/>
                <a:cs typeface="Arial"/>
              </a:rPr>
              <a:t>circulatorio</a:t>
            </a:r>
            <a:r>
              <a:rPr sz="1800" b="1" spc="-8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1800" b="1" spc="-160" dirty="0">
                <a:solidFill>
                  <a:srgbClr val="C55A11"/>
                </a:solidFill>
                <a:latin typeface="Arial"/>
                <a:cs typeface="Arial"/>
              </a:rPr>
              <a:t>+</a:t>
            </a:r>
            <a:r>
              <a:rPr sz="1800" b="1" spc="-7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1800" b="1" spc="-100" dirty="0">
                <a:solidFill>
                  <a:srgbClr val="C55A11"/>
                </a:solidFill>
                <a:latin typeface="Arial"/>
                <a:cs typeface="Arial"/>
              </a:rPr>
              <a:t>respiratorio </a:t>
            </a:r>
            <a:r>
              <a:rPr sz="1800" spc="-60" dirty="0">
                <a:latin typeface="Arial"/>
                <a:cs typeface="Arial"/>
              </a:rPr>
              <a:t>independientemente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del </a:t>
            </a:r>
            <a:r>
              <a:rPr sz="1800" spc="-65" dirty="0">
                <a:latin typeface="Arial"/>
                <a:cs typeface="Arial"/>
              </a:rPr>
              <a:t>número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fracasos orgánicos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575" y="1524000"/>
            <a:ext cx="11125200" cy="4648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75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130"/>
              </a:spcBef>
            </a:pPr>
            <a:r>
              <a:rPr spc="-190" dirty="0">
                <a:solidFill>
                  <a:srgbClr val="6FAC46"/>
                </a:solidFill>
              </a:rPr>
              <a:t>Mortalidad</a:t>
            </a:r>
            <a:r>
              <a:rPr spc="-300" dirty="0">
                <a:solidFill>
                  <a:srgbClr val="6FAC46"/>
                </a:solidFill>
              </a:rPr>
              <a:t> </a:t>
            </a:r>
            <a:r>
              <a:rPr spc="-265" dirty="0">
                <a:solidFill>
                  <a:srgbClr val="6FAC46"/>
                </a:solidFill>
              </a:rPr>
              <a:t>en</a:t>
            </a:r>
            <a:r>
              <a:rPr spc="-215" dirty="0">
                <a:solidFill>
                  <a:srgbClr val="6FAC46"/>
                </a:solidFill>
              </a:rPr>
              <a:t> </a:t>
            </a:r>
            <a:r>
              <a:rPr spc="-819" dirty="0">
                <a:solidFill>
                  <a:srgbClr val="6FAC46"/>
                </a:solidFill>
              </a:rPr>
              <a:t>LE</a:t>
            </a:r>
            <a:r>
              <a:rPr spc="-220" dirty="0">
                <a:solidFill>
                  <a:srgbClr val="6FAC46"/>
                </a:solidFill>
              </a:rPr>
              <a:t> </a:t>
            </a:r>
            <a:r>
              <a:rPr spc="-300" dirty="0">
                <a:solidFill>
                  <a:srgbClr val="6FAC46"/>
                </a:solidFill>
              </a:rPr>
              <a:t>de</a:t>
            </a:r>
            <a:r>
              <a:rPr spc="-215" dirty="0">
                <a:solidFill>
                  <a:srgbClr val="6FAC46"/>
                </a:solidFill>
              </a:rPr>
              <a:t> </a:t>
            </a:r>
            <a:r>
              <a:rPr spc="-459" dirty="0">
                <a:solidFill>
                  <a:srgbClr val="6FAC46"/>
                </a:solidFill>
              </a:rPr>
              <a:t>TH</a:t>
            </a:r>
            <a:r>
              <a:rPr spc="-245" dirty="0">
                <a:solidFill>
                  <a:srgbClr val="6FAC46"/>
                </a:solidFill>
              </a:rPr>
              <a:t> </a:t>
            </a:r>
            <a:r>
              <a:rPr spc="-265" dirty="0">
                <a:solidFill>
                  <a:srgbClr val="6FAC46"/>
                </a:solidFill>
              </a:rPr>
              <a:t>en</a:t>
            </a:r>
            <a:r>
              <a:rPr spc="-220" dirty="0">
                <a:solidFill>
                  <a:srgbClr val="6FAC46"/>
                </a:solidFill>
              </a:rPr>
              <a:t> </a:t>
            </a:r>
            <a:r>
              <a:rPr spc="-780" dirty="0">
                <a:solidFill>
                  <a:srgbClr val="6FAC46"/>
                </a:solidFill>
              </a:rPr>
              <a:t>ACLF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609282"/>
            <a:ext cx="407606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-740" dirty="0">
                <a:solidFill>
                  <a:srgbClr val="538235"/>
                </a:solidFill>
                <a:latin typeface="Arial"/>
                <a:cs typeface="Arial"/>
              </a:rPr>
              <a:t>ACLF</a:t>
            </a:r>
            <a:r>
              <a:rPr sz="4400" b="1" spc="-24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4400" b="1" spc="-370" dirty="0">
                <a:solidFill>
                  <a:srgbClr val="538235"/>
                </a:solidFill>
                <a:latin typeface="Arial"/>
                <a:cs typeface="Arial"/>
              </a:rPr>
              <a:t>y</a:t>
            </a:r>
            <a:r>
              <a:rPr sz="4400" b="1" spc="-24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sz="4400" b="1" spc="-355" dirty="0">
                <a:solidFill>
                  <a:srgbClr val="538235"/>
                </a:solidFill>
                <a:latin typeface="Arial"/>
                <a:cs typeface="Arial"/>
              </a:rPr>
              <a:t>Trasplante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544" y="2047875"/>
            <a:ext cx="8537956" cy="39147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75805" y="2320607"/>
            <a:ext cx="2048510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0" b="0" spc="-120" dirty="0">
                <a:solidFill>
                  <a:srgbClr val="000000"/>
                </a:solidFill>
                <a:latin typeface="Arial"/>
                <a:cs typeface="Arial"/>
              </a:rPr>
              <a:t>Futilidad</a:t>
            </a:r>
            <a:endParaRPr sz="45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5251" y="4848225"/>
            <a:ext cx="2745740" cy="712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500" spc="-175" dirty="0">
                <a:latin typeface="Arial"/>
                <a:cs typeface="Arial"/>
              </a:rPr>
              <a:t>Priorización</a:t>
            </a:r>
            <a:endParaRPr sz="4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67154" y="4942268"/>
            <a:ext cx="742950" cy="4851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83820" marR="5080" indent="-71755">
              <a:lnSpc>
                <a:spcPts val="1730"/>
              </a:lnSpc>
              <a:spcBef>
                <a:spcPts val="290"/>
              </a:spcBef>
            </a:pPr>
            <a:r>
              <a:rPr sz="1550" b="1" spc="-204" dirty="0">
                <a:solidFill>
                  <a:srgbClr val="FFFFFF"/>
                </a:solidFill>
                <a:latin typeface="Arial"/>
                <a:cs typeface="Arial"/>
              </a:rPr>
              <a:t>ACLF-</a:t>
            </a:r>
            <a:r>
              <a:rPr sz="155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5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-12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1550" b="1" spc="-204" dirty="0">
                <a:solidFill>
                  <a:srgbClr val="FFFFFF"/>
                </a:solidFill>
                <a:latin typeface="Arial"/>
                <a:cs typeface="Arial"/>
              </a:rPr>
              <a:t>ACLF-</a:t>
            </a:r>
            <a:r>
              <a:rPr sz="15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3380" y="4474296"/>
            <a:ext cx="760811" cy="116638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4860" y="1438275"/>
            <a:ext cx="7222744" cy="406826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15005" y="3077781"/>
            <a:ext cx="2505075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-80" dirty="0">
                <a:latin typeface="Arial"/>
                <a:cs typeface="Arial"/>
              </a:rPr>
              <a:t>Beneficio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en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supervivencia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corto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plazo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25868" y="2813367"/>
            <a:ext cx="1471295" cy="8534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  <a:spcBef>
                <a:spcPts val="85"/>
              </a:spcBef>
            </a:pPr>
            <a:r>
              <a:rPr sz="1800" spc="-100" dirty="0">
                <a:latin typeface="Arial"/>
                <a:cs typeface="Arial"/>
              </a:rPr>
              <a:t>Supervivencia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y </a:t>
            </a:r>
            <a:r>
              <a:rPr sz="1800" spc="-90" dirty="0">
                <a:latin typeface="Arial"/>
                <a:cs typeface="Arial"/>
              </a:rPr>
              <a:t>calidad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de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vida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largo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plazo?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25868" y="3829748"/>
            <a:ext cx="1809750" cy="8534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800" spc="-105" dirty="0">
                <a:latin typeface="Arial"/>
                <a:cs typeface="Arial"/>
              </a:rPr>
              <a:t>Empleo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de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órganos </a:t>
            </a:r>
            <a:r>
              <a:rPr sz="1800" spc="-90" dirty="0">
                <a:latin typeface="Arial"/>
                <a:cs typeface="Arial"/>
              </a:rPr>
              <a:t>sobre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otras </a:t>
            </a:r>
            <a:r>
              <a:rPr sz="1800" spc="-10" dirty="0">
                <a:latin typeface="Arial"/>
                <a:cs typeface="Arial"/>
              </a:rPr>
              <a:t>indicaciones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9117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130"/>
              </a:spcBef>
            </a:pPr>
            <a:r>
              <a:rPr spc="-470" dirty="0">
                <a:solidFill>
                  <a:srgbClr val="4471C4"/>
                </a:solidFill>
              </a:rPr>
              <a:t>TH</a:t>
            </a:r>
            <a:r>
              <a:rPr spc="-265" dirty="0">
                <a:solidFill>
                  <a:srgbClr val="4471C4"/>
                </a:solidFill>
              </a:rPr>
              <a:t> en</a:t>
            </a:r>
            <a:r>
              <a:rPr spc="-229" dirty="0">
                <a:solidFill>
                  <a:srgbClr val="4471C4"/>
                </a:solidFill>
              </a:rPr>
              <a:t> </a:t>
            </a:r>
            <a:r>
              <a:rPr spc="-780" dirty="0">
                <a:solidFill>
                  <a:srgbClr val="4471C4"/>
                </a:solidFill>
              </a:rPr>
              <a:t>ACLF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4498" y="1436026"/>
            <a:ext cx="10883900" cy="4688840"/>
            <a:chOff x="984498" y="1436026"/>
            <a:chExt cx="10883900" cy="46888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4498" y="1436026"/>
              <a:ext cx="8763273" cy="4688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0150" y="1476374"/>
              <a:ext cx="3048000" cy="181927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26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20" dirty="0">
                <a:solidFill>
                  <a:srgbClr val="6FAC46"/>
                </a:solidFill>
              </a:rPr>
              <a:t>Momento </a:t>
            </a:r>
            <a:r>
              <a:rPr spc="-295" dirty="0">
                <a:solidFill>
                  <a:srgbClr val="6FAC46"/>
                </a:solidFill>
              </a:rPr>
              <a:t>idóneo</a:t>
            </a:r>
            <a:r>
              <a:rPr spc="-225" dirty="0">
                <a:solidFill>
                  <a:srgbClr val="6FAC46"/>
                </a:solidFill>
              </a:rPr>
              <a:t> </a:t>
            </a:r>
            <a:r>
              <a:rPr spc="-240" dirty="0">
                <a:solidFill>
                  <a:srgbClr val="6FAC46"/>
                </a:solidFill>
              </a:rPr>
              <a:t>del</a:t>
            </a:r>
            <a:r>
              <a:rPr spc="-275" dirty="0">
                <a:solidFill>
                  <a:srgbClr val="6FAC46"/>
                </a:solidFill>
              </a:rPr>
              <a:t> </a:t>
            </a:r>
            <a:r>
              <a:rPr spc="-405" dirty="0">
                <a:solidFill>
                  <a:srgbClr val="6FAC46"/>
                </a:solidFill>
              </a:rPr>
              <a:t>TH:</a:t>
            </a:r>
            <a:r>
              <a:rPr spc="-185" dirty="0">
                <a:solidFill>
                  <a:srgbClr val="6FAC46"/>
                </a:solidFill>
              </a:rPr>
              <a:t> </a:t>
            </a:r>
            <a:r>
              <a:rPr spc="-305" dirty="0">
                <a:solidFill>
                  <a:srgbClr val="6FAC46"/>
                </a:solidFill>
              </a:rPr>
              <a:t>Ventana</a:t>
            </a:r>
            <a:r>
              <a:rPr spc="-165" dirty="0">
                <a:solidFill>
                  <a:srgbClr val="6FAC46"/>
                </a:solidFill>
              </a:rPr>
              <a:t> </a:t>
            </a:r>
            <a:r>
              <a:rPr spc="-290" dirty="0">
                <a:solidFill>
                  <a:srgbClr val="6FAC46"/>
                </a:solidFill>
              </a:rPr>
              <a:t>para</a:t>
            </a:r>
            <a:r>
              <a:rPr spc="-250" dirty="0">
                <a:solidFill>
                  <a:srgbClr val="6FAC46"/>
                </a:solidFill>
              </a:rPr>
              <a:t> </a:t>
            </a:r>
            <a:r>
              <a:rPr spc="-495" dirty="0">
                <a:solidFill>
                  <a:srgbClr val="6FAC46"/>
                </a:solidFill>
              </a:rPr>
              <a:t>TH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10090" y="6058534"/>
            <a:ext cx="2660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95" dirty="0">
                <a:latin typeface="Arial"/>
                <a:cs typeface="Arial"/>
              </a:rPr>
              <a:t>Gus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77425" y="6134100"/>
            <a:ext cx="210502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50"/>
              </a:lnSpc>
            </a:pPr>
            <a:r>
              <a:rPr sz="1200" dirty="0">
                <a:latin typeface="Arial"/>
                <a:cs typeface="Arial"/>
              </a:rPr>
              <a:t>tot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30" dirty="0">
                <a:latin typeface="Arial"/>
                <a:cs typeface="Arial"/>
              </a:rPr>
              <a:t>T.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spc="-229" dirty="0">
                <a:latin typeface="Arial"/>
                <a:cs typeface="Arial"/>
              </a:rPr>
              <a:t>J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Hep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2018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26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20" dirty="0">
                <a:solidFill>
                  <a:srgbClr val="6FAC46"/>
                </a:solidFill>
              </a:rPr>
              <a:t>Momento </a:t>
            </a:r>
            <a:r>
              <a:rPr spc="-295" dirty="0">
                <a:solidFill>
                  <a:srgbClr val="6FAC46"/>
                </a:solidFill>
              </a:rPr>
              <a:t>idóneo</a:t>
            </a:r>
            <a:r>
              <a:rPr spc="-225" dirty="0">
                <a:solidFill>
                  <a:srgbClr val="6FAC46"/>
                </a:solidFill>
              </a:rPr>
              <a:t> </a:t>
            </a:r>
            <a:r>
              <a:rPr spc="-240" dirty="0">
                <a:solidFill>
                  <a:srgbClr val="6FAC46"/>
                </a:solidFill>
              </a:rPr>
              <a:t>del</a:t>
            </a:r>
            <a:r>
              <a:rPr spc="-275" dirty="0">
                <a:solidFill>
                  <a:srgbClr val="6FAC46"/>
                </a:solidFill>
              </a:rPr>
              <a:t> </a:t>
            </a:r>
            <a:r>
              <a:rPr spc="-405" dirty="0">
                <a:solidFill>
                  <a:srgbClr val="6FAC46"/>
                </a:solidFill>
              </a:rPr>
              <a:t>TH:</a:t>
            </a:r>
            <a:r>
              <a:rPr spc="-185" dirty="0">
                <a:solidFill>
                  <a:srgbClr val="6FAC46"/>
                </a:solidFill>
              </a:rPr>
              <a:t> </a:t>
            </a:r>
            <a:r>
              <a:rPr spc="-305" dirty="0">
                <a:solidFill>
                  <a:srgbClr val="6FAC46"/>
                </a:solidFill>
              </a:rPr>
              <a:t>Ventana</a:t>
            </a:r>
            <a:r>
              <a:rPr spc="-165" dirty="0">
                <a:solidFill>
                  <a:srgbClr val="6FAC46"/>
                </a:solidFill>
              </a:rPr>
              <a:t> </a:t>
            </a:r>
            <a:r>
              <a:rPr spc="-290" dirty="0">
                <a:solidFill>
                  <a:srgbClr val="6FAC46"/>
                </a:solidFill>
              </a:rPr>
              <a:t>para</a:t>
            </a:r>
            <a:r>
              <a:rPr spc="-250" dirty="0">
                <a:solidFill>
                  <a:srgbClr val="6FAC46"/>
                </a:solidFill>
              </a:rPr>
              <a:t> </a:t>
            </a:r>
            <a:r>
              <a:rPr spc="-495" dirty="0">
                <a:solidFill>
                  <a:srgbClr val="6FAC46"/>
                </a:solidFill>
              </a:rPr>
              <a:t>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10090" y="6058534"/>
            <a:ext cx="19945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5" dirty="0">
                <a:latin typeface="Arial"/>
                <a:cs typeface="Arial"/>
              </a:rPr>
              <a:t>L’Hermite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5" dirty="0">
                <a:latin typeface="Arial"/>
                <a:cs typeface="Arial"/>
              </a:rPr>
              <a:t>al.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Transpl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2025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4512" y="1499900"/>
            <a:ext cx="8849442" cy="441130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726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20" dirty="0">
                <a:solidFill>
                  <a:srgbClr val="6FAC46"/>
                </a:solidFill>
              </a:rPr>
              <a:t>Momento </a:t>
            </a:r>
            <a:r>
              <a:rPr spc="-295" dirty="0">
                <a:solidFill>
                  <a:srgbClr val="6FAC46"/>
                </a:solidFill>
              </a:rPr>
              <a:t>idóneo</a:t>
            </a:r>
            <a:r>
              <a:rPr spc="-215" dirty="0">
                <a:solidFill>
                  <a:srgbClr val="6FAC46"/>
                </a:solidFill>
              </a:rPr>
              <a:t> </a:t>
            </a:r>
            <a:r>
              <a:rPr spc="-240" dirty="0">
                <a:solidFill>
                  <a:srgbClr val="6FAC46"/>
                </a:solidFill>
              </a:rPr>
              <a:t>del</a:t>
            </a:r>
            <a:r>
              <a:rPr spc="-270" dirty="0">
                <a:solidFill>
                  <a:srgbClr val="6FAC46"/>
                </a:solidFill>
              </a:rPr>
              <a:t> </a:t>
            </a:r>
            <a:r>
              <a:rPr spc="-405" dirty="0">
                <a:solidFill>
                  <a:srgbClr val="6FAC46"/>
                </a:solidFill>
              </a:rPr>
              <a:t>TH:</a:t>
            </a:r>
            <a:r>
              <a:rPr spc="-180" dirty="0">
                <a:solidFill>
                  <a:srgbClr val="6FAC46"/>
                </a:solidFill>
              </a:rPr>
              <a:t> </a:t>
            </a:r>
            <a:r>
              <a:rPr spc="-360" dirty="0">
                <a:solidFill>
                  <a:srgbClr val="6FAC46"/>
                </a:solidFill>
              </a:rPr>
              <a:t>Priorización?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28712" y="5800407"/>
            <a:ext cx="108839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5" dirty="0">
                <a:solidFill>
                  <a:srgbClr val="333333"/>
                </a:solidFill>
                <a:latin typeface="Arial"/>
                <a:cs typeface="Arial"/>
              </a:rPr>
              <a:t>Should</a:t>
            </a:r>
            <a:r>
              <a:rPr sz="1200" spc="-2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333333"/>
                </a:solidFill>
                <a:latin typeface="Arial"/>
                <a:cs typeface="Arial"/>
              </a:rPr>
              <a:t>patients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with</a:t>
            </a:r>
            <a:r>
              <a:rPr sz="1200" spc="-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333333"/>
                </a:solidFill>
                <a:latin typeface="Arial"/>
                <a:cs typeface="Arial"/>
              </a:rPr>
              <a:t>acute-</a:t>
            </a:r>
            <a:r>
              <a:rPr sz="1200" spc="-50" dirty="0">
                <a:solidFill>
                  <a:srgbClr val="333333"/>
                </a:solidFill>
                <a:latin typeface="Arial"/>
                <a:cs typeface="Arial"/>
              </a:rPr>
              <a:t>on-chronic</a:t>
            </a:r>
            <a:r>
              <a:rPr sz="12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liver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failure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333333"/>
                </a:solidFill>
                <a:latin typeface="Arial"/>
                <a:cs typeface="Arial"/>
              </a:rPr>
              <a:t>grade</a:t>
            </a:r>
            <a:r>
              <a:rPr sz="1200" spc="-9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333333"/>
                </a:solidFill>
                <a:latin typeface="Arial"/>
                <a:cs typeface="Arial"/>
              </a:rPr>
              <a:t>3</a:t>
            </a:r>
            <a:r>
              <a:rPr sz="1200" spc="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333333"/>
                </a:solidFill>
                <a:latin typeface="Arial"/>
                <a:cs typeface="Arial"/>
              </a:rPr>
              <a:t>receive</a:t>
            </a:r>
            <a:r>
              <a:rPr sz="12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333333"/>
                </a:solidFill>
                <a:latin typeface="Arial"/>
                <a:cs typeface="Arial"/>
              </a:rPr>
              <a:t>higher </a:t>
            </a:r>
            <a:r>
              <a:rPr sz="1200" spc="-10" dirty="0">
                <a:solidFill>
                  <a:srgbClr val="333333"/>
                </a:solidFill>
                <a:latin typeface="Arial"/>
                <a:cs typeface="Arial"/>
              </a:rPr>
              <a:t>priority</a:t>
            </a:r>
            <a:r>
              <a:rPr sz="1200" spc="-7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sz="12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333333"/>
                </a:solidFill>
                <a:latin typeface="Arial"/>
                <a:cs typeface="Arial"/>
              </a:rPr>
              <a:t>liver</a:t>
            </a:r>
            <a:r>
              <a:rPr sz="1200" spc="-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333333"/>
                </a:solidFill>
                <a:latin typeface="Arial"/>
                <a:cs typeface="Arial"/>
              </a:rPr>
              <a:t>transplantation?</a:t>
            </a:r>
            <a:r>
              <a:rPr sz="1200" spc="254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333333"/>
                </a:solidFill>
                <a:latin typeface="Arial"/>
                <a:cs typeface="Arial"/>
              </a:rPr>
              <a:t>Artru,</a:t>
            </a:r>
            <a:r>
              <a:rPr sz="11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40" dirty="0">
                <a:solidFill>
                  <a:srgbClr val="333333"/>
                </a:solidFill>
                <a:latin typeface="Arial"/>
                <a:cs typeface="Arial"/>
              </a:rPr>
              <a:t>Florent</a:t>
            </a:r>
            <a:r>
              <a:rPr sz="1100" spc="-5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et</a:t>
            </a:r>
            <a:r>
              <a:rPr sz="1100" spc="1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333333"/>
                </a:solidFill>
                <a:latin typeface="Arial"/>
                <a:cs typeface="Arial"/>
              </a:rPr>
              <a:t>al.</a:t>
            </a:r>
            <a:r>
              <a:rPr sz="1100" spc="-60" dirty="0">
                <a:solidFill>
                  <a:srgbClr val="333333"/>
                </a:solidFill>
                <a:latin typeface="Arial"/>
                <a:cs typeface="Arial"/>
              </a:rPr>
              <a:t> Journal</a:t>
            </a:r>
            <a:r>
              <a:rPr sz="1100" spc="-5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333333"/>
                </a:solidFill>
                <a:latin typeface="Arial"/>
                <a:cs typeface="Arial"/>
              </a:rPr>
              <a:t>of</a:t>
            </a:r>
            <a:r>
              <a:rPr sz="1100" spc="-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333333"/>
                </a:solidFill>
                <a:latin typeface="Arial"/>
                <a:cs typeface="Arial"/>
              </a:rPr>
              <a:t>Hepatology,</a:t>
            </a:r>
            <a:r>
              <a:rPr sz="1100" spc="-45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55" dirty="0">
                <a:solidFill>
                  <a:srgbClr val="333333"/>
                </a:solidFill>
                <a:latin typeface="Arial"/>
                <a:cs typeface="Arial"/>
              </a:rPr>
              <a:t>Volume</a:t>
            </a:r>
            <a:r>
              <a:rPr sz="1100" spc="-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50" dirty="0">
                <a:solidFill>
                  <a:srgbClr val="333333"/>
                </a:solidFill>
                <a:latin typeface="Arial"/>
                <a:cs typeface="Arial"/>
              </a:rPr>
              <a:t>78,</a:t>
            </a:r>
            <a:r>
              <a:rPr sz="11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80" dirty="0">
                <a:solidFill>
                  <a:srgbClr val="333333"/>
                </a:solidFill>
                <a:latin typeface="Arial"/>
                <a:cs typeface="Arial"/>
              </a:rPr>
              <a:t>Issue</a:t>
            </a:r>
            <a:r>
              <a:rPr sz="1100" spc="-7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333333"/>
                </a:solidFill>
                <a:latin typeface="Arial"/>
                <a:cs typeface="Arial"/>
              </a:rPr>
              <a:t>6,</a:t>
            </a:r>
            <a:r>
              <a:rPr sz="11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65" dirty="0">
                <a:solidFill>
                  <a:srgbClr val="333333"/>
                </a:solidFill>
                <a:latin typeface="Arial"/>
                <a:cs typeface="Arial"/>
              </a:rPr>
              <a:t>1118</a:t>
            </a:r>
            <a:r>
              <a:rPr sz="11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333333"/>
                </a:solidFill>
                <a:latin typeface="Arial"/>
                <a:cs typeface="Arial"/>
              </a:rPr>
              <a:t>-</a:t>
            </a:r>
            <a:r>
              <a:rPr sz="1100" spc="-40" dirty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333333"/>
                </a:solidFill>
                <a:latin typeface="Arial"/>
                <a:cs typeface="Arial"/>
              </a:rPr>
              <a:t>1123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2972" y="1798637"/>
            <a:ext cx="7647940" cy="30149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60"/>
              </a:spcBef>
            </a:pPr>
            <a:r>
              <a:rPr sz="2750" i="1" spc="-30" dirty="0">
                <a:latin typeface="Arial"/>
                <a:cs typeface="Arial"/>
              </a:rPr>
              <a:t>“short-</a:t>
            </a:r>
            <a:r>
              <a:rPr sz="2750" i="1" spc="-25" dirty="0">
                <a:latin typeface="Arial"/>
                <a:cs typeface="Arial"/>
              </a:rPr>
              <a:t>term</a:t>
            </a:r>
            <a:r>
              <a:rPr sz="2750" i="1" spc="-100" dirty="0">
                <a:latin typeface="Arial"/>
                <a:cs typeface="Arial"/>
              </a:rPr>
              <a:t> </a:t>
            </a:r>
            <a:r>
              <a:rPr sz="2750" i="1" spc="-140" dirty="0">
                <a:latin typeface="Arial"/>
                <a:cs typeface="Arial"/>
              </a:rPr>
              <a:t>outcomes</a:t>
            </a:r>
            <a:r>
              <a:rPr sz="2750" i="1" spc="-70" dirty="0">
                <a:latin typeface="Arial"/>
                <a:cs typeface="Arial"/>
              </a:rPr>
              <a:t> </a:t>
            </a:r>
            <a:r>
              <a:rPr sz="2750" i="1" dirty="0">
                <a:latin typeface="Arial"/>
                <a:cs typeface="Arial"/>
              </a:rPr>
              <a:t>for</a:t>
            </a:r>
            <a:r>
              <a:rPr sz="2750" i="1" spc="-80" dirty="0">
                <a:latin typeface="Arial"/>
                <a:cs typeface="Arial"/>
              </a:rPr>
              <a:t> </a:t>
            </a:r>
            <a:r>
              <a:rPr sz="2750" i="1" spc="-400" dirty="0">
                <a:latin typeface="Arial"/>
                <a:cs typeface="Arial"/>
              </a:rPr>
              <a:t>ACLF</a:t>
            </a:r>
            <a:r>
              <a:rPr sz="2750" i="1" spc="-80" dirty="0">
                <a:latin typeface="Arial"/>
                <a:cs typeface="Arial"/>
              </a:rPr>
              <a:t> </a:t>
            </a:r>
            <a:r>
              <a:rPr sz="2750" i="1" spc="-110" dirty="0">
                <a:latin typeface="Arial"/>
                <a:cs typeface="Arial"/>
              </a:rPr>
              <a:t>recipients—</a:t>
            </a:r>
            <a:r>
              <a:rPr sz="2750" i="1" spc="-80" dirty="0">
                <a:latin typeface="Arial"/>
                <a:cs typeface="Arial"/>
              </a:rPr>
              <a:t>especially </a:t>
            </a:r>
            <a:r>
              <a:rPr sz="2750" i="1" spc="-125" dirty="0">
                <a:latin typeface="Arial"/>
                <a:cs typeface="Arial"/>
              </a:rPr>
              <a:t>those</a:t>
            </a:r>
            <a:r>
              <a:rPr sz="2750" i="1" spc="-85" dirty="0">
                <a:latin typeface="Arial"/>
                <a:cs typeface="Arial"/>
              </a:rPr>
              <a:t> </a:t>
            </a:r>
            <a:r>
              <a:rPr sz="2750" i="1" spc="-65" dirty="0">
                <a:latin typeface="Arial"/>
                <a:cs typeface="Arial"/>
              </a:rPr>
              <a:t>transplanted</a:t>
            </a:r>
            <a:r>
              <a:rPr sz="2750" i="1" spc="-130" dirty="0">
                <a:latin typeface="Arial"/>
                <a:cs typeface="Arial"/>
              </a:rPr>
              <a:t> </a:t>
            </a:r>
            <a:r>
              <a:rPr sz="2750" i="1" spc="-10" dirty="0">
                <a:latin typeface="Arial"/>
                <a:cs typeface="Arial"/>
              </a:rPr>
              <a:t>from</a:t>
            </a:r>
            <a:r>
              <a:rPr sz="2750" i="1" spc="-80" dirty="0">
                <a:latin typeface="Arial"/>
                <a:cs typeface="Arial"/>
              </a:rPr>
              <a:t> </a:t>
            </a:r>
            <a:r>
              <a:rPr sz="2750" i="1" spc="-40" dirty="0">
                <a:latin typeface="Arial"/>
                <a:cs typeface="Arial"/>
              </a:rPr>
              <a:t>the</a:t>
            </a:r>
            <a:r>
              <a:rPr sz="2750" i="1" spc="-140" dirty="0">
                <a:latin typeface="Arial"/>
                <a:cs typeface="Arial"/>
              </a:rPr>
              <a:t> </a:t>
            </a:r>
            <a:r>
              <a:rPr sz="2750" i="1" spc="-260" dirty="0">
                <a:latin typeface="Arial"/>
                <a:cs typeface="Arial"/>
              </a:rPr>
              <a:t>ICU—</a:t>
            </a:r>
            <a:r>
              <a:rPr sz="2750" i="1" spc="-80" dirty="0">
                <a:latin typeface="Arial"/>
                <a:cs typeface="Arial"/>
              </a:rPr>
              <a:t>remain</a:t>
            </a:r>
            <a:r>
              <a:rPr sz="2750" i="1" spc="-120" dirty="0">
                <a:latin typeface="Arial"/>
                <a:cs typeface="Arial"/>
              </a:rPr>
              <a:t> </a:t>
            </a:r>
            <a:r>
              <a:rPr sz="2750" i="1" spc="-30" dirty="0">
                <a:latin typeface="Arial"/>
                <a:cs typeface="Arial"/>
              </a:rPr>
              <a:t>inferior</a:t>
            </a:r>
            <a:r>
              <a:rPr sz="2750" i="1" spc="-120" dirty="0">
                <a:latin typeface="Arial"/>
                <a:cs typeface="Arial"/>
              </a:rPr>
              <a:t> </a:t>
            </a:r>
            <a:r>
              <a:rPr sz="2750" i="1" spc="-25" dirty="0">
                <a:latin typeface="Arial"/>
                <a:cs typeface="Arial"/>
              </a:rPr>
              <a:t>to </a:t>
            </a:r>
            <a:r>
              <a:rPr sz="2750" i="1" spc="-125" dirty="0">
                <a:latin typeface="Arial"/>
                <a:cs typeface="Arial"/>
              </a:rPr>
              <a:t>those</a:t>
            </a:r>
            <a:r>
              <a:rPr sz="2750" i="1" spc="-70" dirty="0">
                <a:latin typeface="Arial"/>
                <a:cs typeface="Arial"/>
              </a:rPr>
              <a:t> </a:t>
            </a:r>
            <a:r>
              <a:rPr sz="2750" i="1" dirty="0">
                <a:latin typeface="Arial"/>
                <a:cs typeface="Arial"/>
              </a:rPr>
              <a:t>of</a:t>
            </a:r>
            <a:r>
              <a:rPr sz="2750" i="1" spc="-100" dirty="0">
                <a:latin typeface="Arial"/>
                <a:cs typeface="Arial"/>
              </a:rPr>
              <a:t> </a:t>
            </a:r>
            <a:r>
              <a:rPr sz="2750" i="1" spc="-60" dirty="0">
                <a:latin typeface="Arial"/>
                <a:cs typeface="Arial"/>
              </a:rPr>
              <a:t>patients </a:t>
            </a:r>
            <a:r>
              <a:rPr sz="2750" i="1" dirty="0">
                <a:latin typeface="Arial"/>
                <a:cs typeface="Arial"/>
              </a:rPr>
              <a:t>with</a:t>
            </a:r>
            <a:r>
              <a:rPr sz="2750" i="1" spc="-114" dirty="0">
                <a:latin typeface="Arial"/>
                <a:cs typeface="Arial"/>
              </a:rPr>
              <a:t> </a:t>
            </a:r>
            <a:r>
              <a:rPr sz="2750" i="1" spc="-135" dirty="0">
                <a:latin typeface="Arial"/>
                <a:cs typeface="Arial"/>
              </a:rPr>
              <a:t>decompensated</a:t>
            </a:r>
            <a:r>
              <a:rPr sz="2750" i="1" spc="-105" dirty="0">
                <a:latin typeface="Arial"/>
                <a:cs typeface="Arial"/>
              </a:rPr>
              <a:t> </a:t>
            </a:r>
            <a:r>
              <a:rPr sz="2750" i="1" spc="-10" dirty="0">
                <a:latin typeface="Arial"/>
                <a:cs typeface="Arial"/>
              </a:rPr>
              <a:t>cirrhosis </a:t>
            </a:r>
            <a:r>
              <a:rPr sz="2750" i="1" spc="-65" dirty="0">
                <a:latin typeface="Arial"/>
                <a:cs typeface="Arial"/>
              </a:rPr>
              <a:t>transplanted</a:t>
            </a:r>
            <a:r>
              <a:rPr sz="2750" i="1" spc="-105" dirty="0">
                <a:latin typeface="Arial"/>
                <a:cs typeface="Arial"/>
              </a:rPr>
              <a:t> </a:t>
            </a:r>
            <a:r>
              <a:rPr sz="2750" i="1" spc="-95" dirty="0">
                <a:latin typeface="Arial"/>
                <a:cs typeface="Arial"/>
              </a:rPr>
              <a:t>outside</a:t>
            </a:r>
            <a:r>
              <a:rPr sz="2750" i="1" spc="-100" dirty="0">
                <a:latin typeface="Arial"/>
                <a:cs typeface="Arial"/>
              </a:rPr>
              <a:t> </a:t>
            </a:r>
            <a:r>
              <a:rPr sz="2750" i="1" dirty="0">
                <a:latin typeface="Arial"/>
                <a:cs typeface="Arial"/>
              </a:rPr>
              <a:t>of</a:t>
            </a:r>
            <a:r>
              <a:rPr sz="2750" i="1" spc="-100" dirty="0">
                <a:latin typeface="Arial"/>
                <a:cs typeface="Arial"/>
              </a:rPr>
              <a:t> </a:t>
            </a:r>
            <a:r>
              <a:rPr sz="2750" i="1" spc="-35" dirty="0">
                <a:latin typeface="Arial"/>
                <a:cs typeface="Arial"/>
              </a:rPr>
              <a:t>critical</a:t>
            </a:r>
            <a:r>
              <a:rPr sz="2750" i="1" spc="-100" dirty="0">
                <a:latin typeface="Arial"/>
                <a:cs typeface="Arial"/>
              </a:rPr>
              <a:t> </a:t>
            </a:r>
            <a:r>
              <a:rPr sz="2750" i="1" spc="-125" dirty="0">
                <a:latin typeface="Arial"/>
                <a:cs typeface="Arial"/>
              </a:rPr>
              <a:t>care.</a:t>
            </a:r>
            <a:r>
              <a:rPr sz="2750" i="1" spc="-85" dirty="0">
                <a:latin typeface="Arial"/>
                <a:cs typeface="Arial"/>
              </a:rPr>
              <a:t> </a:t>
            </a:r>
            <a:r>
              <a:rPr sz="2750" i="1" spc="-185" dirty="0">
                <a:latin typeface="Arial"/>
                <a:cs typeface="Arial"/>
              </a:rPr>
              <a:t>This</a:t>
            </a:r>
            <a:r>
              <a:rPr sz="2750" i="1" spc="-120" dirty="0">
                <a:latin typeface="Arial"/>
                <a:cs typeface="Arial"/>
              </a:rPr>
              <a:t> </a:t>
            </a:r>
            <a:r>
              <a:rPr sz="2750" i="1" spc="-10" dirty="0">
                <a:latin typeface="Arial"/>
                <a:cs typeface="Arial"/>
              </a:rPr>
              <a:t>raises </a:t>
            </a:r>
            <a:r>
              <a:rPr sz="2750" i="1" spc="-155" dirty="0">
                <a:latin typeface="Arial"/>
                <a:cs typeface="Arial"/>
              </a:rPr>
              <a:t>concerns</a:t>
            </a:r>
            <a:r>
              <a:rPr sz="2750" i="1" spc="-110" dirty="0">
                <a:latin typeface="Arial"/>
                <a:cs typeface="Arial"/>
              </a:rPr>
              <a:t> </a:t>
            </a:r>
            <a:r>
              <a:rPr sz="2750" i="1" spc="-55" dirty="0">
                <a:latin typeface="Arial"/>
                <a:cs typeface="Arial"/>
              </a:rPr>
              <a:t>about</a:t>
            </a:r>
            <a:r>
              <a:rPr sz="2750" i="1" spc="-114" dirty="0">
                <a:latin typeface="Arial"/>
                <a:cs typeface="Arial"/>
              </a:rPr>
              <a:t> </a:t>
            </a:r>
            <a:r>
              <a:rPr sz="2750" i="1" spc="-45" dirty="0">
                <a:latin typeface="Arial"/>
                <a:cs typeface="Arial"/>
              </a:rPr>
              <a:t>the</a:t>
            </a:r>
            <a:r>
              <a:rPr sz="2750" i="1" spc="-114" dirty="0">
                <a:latin typeface="Arial"/>
                <a:cs typeface="Arial"/>
              </a:rPr>
              <a:t> </a:t>
            </a:r>
            <a:r>
              <a:rPr sz="2750" i="1" spc="-75" dirty="0">
                <a:latin typeface="Arial"/>
                <a:cs typeface="Arial"/>
              </a:rPr>
              <a:t>overall</a:t>
            </a:r>
            <a:r>
              <a:rPr sz="2750" i="1" spc="-100" dirty="0">
                <a:latin typeface="Arial"/>
                <a:cs typeface="Arial"/>
              </a:rPr>
              <a:t> </a:t>
            </a:r>
            <a:r>
              <a:rPr sz="2750" i="1" spc="-65" dirty="0">
                <a:latin typeface="Arial"/>
                <a:cs typeface="Arial"/>
              </a:rPr>
              <a:t>impact</a:t>
            </a:r>
            <a:r>
              <a:rPr sz="2750" i="1" spc="-95" dirty="0">
                <a:latin typeface="Arial"/>
                <a:cs typeface="Arial"/>
              </a:rPr>
              <a:t> </a:t>
            </a:r>
            <a:r>
              <a:rPr sz="2750" i="1" spc="-114" dirty="0">
                <a:latin typeface="Arial"/>
                <a:cs typeface="Arial"/>
              </a:rPr>
              <a:t>on</a:t>
            </a:r>
            <a:r>
              <a:rPr sz="2750" i="1" spc="-75" dirty="0">
                <a:latin typeface="Arial"/>
                <a:cs typeface="Arial"/>
              </a:rPr>
              <a:t> </a:t>
            </a:r>
            <a:r>
              <a:rPr sz="2750" i="1" spc="-10" dirty="0">
                <a:latin typeface="Arial"/>
                <a:cs typeface="Arial"/>
              </a:rPr>
              <a:t>transplant </a:t>
            </a:r>
            <a:r>
              <a:rPr sz="2750" i="1" spc="-135" dirty="0">
                <a:latin typeface="Arial"/>
                <a:cs typeface="Arial"/>
              </a:rPr>
              <a:t>outcomes</a:t>
            </a:r>
            <a:r>
              <a:rPr sz="2750" i="1" spc="-90" dirty="0">
                <a:latin typeface="Arial"/>
                <a:cs typeface="Arial"/>
              </a:rPr>
              <a:t> </a:t>
            </a:r>
            <a:r>
              <a:rPr sz="2750" i="1" spc="-110" dirty="0">
                <a:latin typeface="Arial"/>
                <a:cs typeface="Arial"/>
              </a:rPr>
              <a:t>should</a:t>
            </a:r>
            <a:r>
              <a:rPr sz="2750" i="1" spc="-140" dirty="0">
                <a:latin typeface="Arial"/>
                <a:cs typeface="Arial"/>
              </a:rPr>
              <a:t> </a:t>
            </a:r>
            <a:r>
              <a:rPr sz="2750" i="1" spc="-45" dirty="0">
                <a:latin typeface="Arial"/>
                <a:cs typeface="Arial"/>
              </a:rPr>
              <a:t>the</a:t>
            </a:r>
            <a:r>
              <a:rPr sz="2750" i="1" spc="-135" dirty="0">
                <a:latin typeface="Arial"/>
                <a:cs typeface="Arial"/>
              </a:rPr>
              <a:t> </a:t>
            </a:r>
            <a:r>
              <a:rPr sz="2750" i="1" spc="-55" dirty="0">
                <a:latin typeface="Arial"/>
                <a:cs typeface="Arial"/>
              </a:rPr>
              <a:t>indication</a:t>
            </a:r>
            <a:r>
              <a:rPr sz="2750" i="1" spc="-95" dirty="0">
                <a:latin typeface="Arial"/>
                <a:cs typeface="Arial"/>
              </a:rPr>
              <a:t> </a:t>
            </a:r>
            <a:r>
              <a:rPr sz="2750" i="1" dirty="0">
                <a:latin typeface="Arial"/>
                <a:cs typeface="Arial"/>
              </a:rPr>
              <a:t>for</a:t>
            </a:r>
            <a:r>
              <a:rPr sz="2750" i="1" spc="-105" dirty="0">
                <a:latin typeface="Arial"/>
                <a:cs typeface="Arial"/>
              </a:rPr>
              <a:t> </a:t>
            </a:r>
            <a:r>
              <a:rPr sz="2750" i="1" spc="-400" dirty="0">
                <a:latin typeface="Arial"/>
                <a:cs typeface="Arial"/>
              </a:rPr>
              <a:t>ACLF</a:t>
            </a:r>
            <a:r>
              <a:rPr sz="2750" i="1" spc="-105" dirty="0">
                <a:latin typeface="Arial"/>
                <a:cs typeface="Arial"/>
              </a:rPr>
              <a:t> </a:t>
            </a:r>
            <a:r>
              <a:rPr sz="2750" i="1" spc="-10" dirty="0">
                <a:latin typeface="Arial"/>
                <a:cs typeface="Arial"/>
              </a:rPr>
              <a:t>broaden significantly.”</a:t>
            </a:r>
            <a:endParaRPr sz="27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35366" y="1476375"/>
            <a:ext cx="2786144" cy="181927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3006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130"/>
              </a:spcBef>
            </a:pPr>
            <a:r>
              <a:rPr spc="-270" dirty="0">
                <a:solidFill>
                  <a:srgbClr val="C55A11"/>
                </a:solidFill>
              </a:rPr>
              <a:t>Futilidad</a:t>
            </a:r>
            <a:r>
              <a:rPr spc="-220" dirty="0">
                <a:solidFill>
                  <a:srgbClr val="C55A11"/>
                </a:solidFill>
              </a:rPr>
              <a:t> </a:t>
            </a:r>
            <a:r>
              <a:rPr spc="-245" dirty="0">
                <a:solidFill>
                  <a:srgbClr val="C55A11"/>
                </a:solidFill>
              </a:rPr>
              <a:t>del</a:t>
            </a:r>
            <a:r>
              <a:rPr spc="-195" dirty="0">
                <a:solidFill>
                  <a:srgbClr val="C55A11"/>
                </a:solidFill>
              </a:rPr>
              <a:t> </a:t>
            </a:r>
            <a:r>
              <a:rPr spc="-275" dirty="0">
                <a:solidFill>
                  <a:srgbClr val="C55A11"/>
                </a:solidFill>
              </a:rPr>
              <a:t>trasplante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22119"/>
            <a:ext cx="10321290" cy="39935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76555" indent="-363855">
              <a:lnSpc>
                <a:spcPct val="100000"/>
              </a:lnSpc>
              <a:spcBef>
                <a:spcPts val="470"/>
              </a:spcBef>
              <a:buFont typeface="Wingdings"/>
              <a:buChar char=""/>
              <a:tabLst>
                <a:tab pos="376555" algn="l"/>
              </a:tabLst>
            </a:pPr>
            <a:r>
              <a:rPr sz="2750" b="1" spc="-204" dirty="0">
                <a:latin typeface="Arial"/>
                <a:cs typeface="Arial"/>
              </a:rPr>
              <a:t>Supervivencia</a:t>
            </a:r>
            <a:r>
              <a:rPr sz="2750" b="1" spc="-80" dirty="0">
                <a:latin typeface="Arial"/>
                <a:cs typeface="Arial"/>
              </a:rPr>
              <a:t> </a:t>
            </a:r>
            <a:r>
              <a:rPr sz="2750" b="1" spc="-229" dirty="0">
                <a:latin typeface="Arial"/>
                <a:cs typeface="Arial"/>
              </a:rPr>
              <a:t>&lt;</a:t>
            </a:r>
            <a:r>
              <a:rPr sz="2750" b="1" spc="-90" dirty="0">
                <a:latin typeface="Arial"/>
                <a:cs typeface="Arial"/>
              </a:rPr>
              <a:t> </a:t>
            </a:r>
            <a:r>
              <a:rPr sz="2750" b="1" spc="-130" dirty="0">
                <a:latin typeface="Arial"/>
                <a:cs typeface="Arial"/>
              </a:rPr>
              <a:t>3</a:t>
            </a:r>
            <a:r>
              <a:rPr sz="2750" b="1" spc="-50" dirty="0">
                <a:latin typeface="Arial"/>
                <a:cs typeface="Arial"/>
              </a:rPr>
              <a:t> </a:t>
            </a:r>
            <a:r>
              <a:rPr sz="2750" b="1" spc="-270" dirty="0">
                <a:latin typeface="Arial"/>
                <a:cs typeface="Arial"/>
              </a:rPr>
              <a:t>meses</a:t>
            </a:r>
            <a:r>
              <a:rPr sz="2750" b="1" spc="-40" dirty="0">
                <a:latin typeface="Arial"/>
                <a:cs typeface="Arial"/>
              </a:rPr>
              <a:t> </a:t>
            </a:r>
            <a:r>
              <a:rPr sz="2750" b="1" spc="-114" dirty="0">
                <a:latin typeface="Arial"/>
                <a:cs typeface="Arial"/>
              </a:rPr>
              <a:t>(90</a:t>
            </a:r>
            <a:r>
              <a:rPr sz="2750" b="1" spc="-45" dirty="0">
                <a:latin typeface="Arial"/>
                <a:cs typeface="Arial"/>
              </a:rPr>
              <a:t> </a:t>
            </a:r>
            <a:r>
              <a:rPr sz="2750" b="1" spc="-200" dirty="0">
                <a:latin typeface="Arial"/>
                <a:cs typeface="Arial"/>
              </a:rPr>
              <a:t>días)</a:t>
            </a:r>
            <a:r>
              <a:rPr sz="2750" b="1" spc="-30" dirty="0">
                <a:latin typeface="Arial"/>
                <a:cs typeface="Arial"/>
              </a:rPr>
              <a:t> </a:t>
            </a:r>
            <a:r>
              <a:rPr sz="2750" b="1" spc="-170" dirty="0">
                <a:latin typeface="Arial"/>
                <a:cs typeface="Arial"/>
              </a:rPr>
              <a:t>post-</a:t>
            </a:r>
            <a:r>
              <a:rPr sz="2750" b="1" spc="-260" dirty="0">
                <a:latin typeface="Arial"/>
                <a:cs typeface="Arial"/>
              </a:rPr>
              <a:t>TH</a:t>
            </a:r>
            <a:r>
              <a:rPr sz="2750" b="1" spc="-85" dirty="0">
                <a:latin typeface="Arial"/>
                <a:cs typeface="Arial"/>
              </a:rPr>
              <a:t> </a:t>
            </a:r>
            <a:r>
              <a:rPr sz="2750" b="1" spc="-210" dirty="0">
                <a:latin typeface="Arial"/>
                <a:cs typeface="Arial"/>
              </a:rPr>
              <a:t>o</a:t>
            </a:r>
            <a:r>
              <a:rPr sz="2750" b="1" spc="-130" dirty="0">
                <a:latin typeface="Arial"/>
                <a:cs typeface="Arial"/>
              </a:rPr>
              <a:t> </a:t>
            </a:r>
            <a:r>
              <a:rPr sz="2750" b="1" spc="-155" dirty="0">
                <a:latin typeface="Arial"/>
                <a:cs typeface="Arial"/>
              </a:rPr>
              <a:t>durante</a:t>
            </a:r>
            <a:r>
              <a:rPr sz="2750" b="1" spc="-40" dirty="0">
                <a:latin typeface="Arial"/>
                <a:cs typeface="Arial"/>
              </a:rPr>
              <a:t> ingreso</a:t>
            </a:r>
            <a:endParaRPr sz="2750">
              <a:latin typeface="Arial"/>
              <a:cs typeface="Arial"/>
            </a:endParaRPr>
          </a:p>
          <a:p>
            <a:pPr marL="376555" indent="-363855">
              <a:lnSpc>
                <a:spcPct val="100000"/>
              </a:lnSpc>
              <a:spcBef>
                <a:spcPts val="380"/>
              </a:spcBef>
              <a:buFont typeface="Wingdings"/>
              <a:buChar char=""/>
              <a:tabLst>
                <a:tab pos="376555" algn="l"/>
              </a:tabLst>
            </a:pPr>
            <a:r>
              <a:rPr sz="2750" b="1" spc="-204" dirty="0">
                <a:latin typeface="Arial"/>
                <a:cs typeface="Arial"/>
              </a:rPr>
              <a:t>Supervivencia</a:t>
            </a:r>
            <a:r>
              <a:rPr sz="2750" b="1" spc="-80" dirty="0">
                <a:latin typeface="Arial"/>
                <a:cs typeface="Arial"/>
              </a:rPr>
              <a:t> </a:t>
            </a:r>
            <a:r>
              <a:rPr sz="2750" b="1" spc="-229" dirty="0">
                <a:latin typeface="Arial"/>
                <a:cs typeface="Arial"/>
              </a:rPr>
              <a:t>&lt;</a:t>
            </a:r>
            <a:r>
              <a:rPr sz="2750" b="1" spc="-95" dirty="0">
                <a:latin typeface="Arial"/>
                <a:cs typeface="Arial"/>
              </a:rPr>
              <a:t> </a:t>
            </a:r>
            <a:r>
              <a:rPr sz="2750" b="1" spc="-229" dirty="0">
                <a:latin typeface="Arial"/>
                <a:cs typeface="Arial"/>
              </a:rPr>
              <a:t>50%</a:t>
            </a:r>
            <a:r>
              <a:rPr sz="2750" b="1" spc="-65" dirty="0">
                <a:latin typeface="Arial"/>
                <a:cs typeface="Arial"/>
              </a:rPr>
              <a:t> </a:t>
            </a:r>
            <a:r>
              <a:rPr sz="2750" b="1" spc="-175" dirty="0">
                <a:latin typeface="Arial"/>
                <a:cs typeface="Arial"/>
              </a:rPr>
              <a:t>a</a:t>
            </a:r>
            <a:r>
              <a:rPr sz="2750" b="1" spc="-75" dirty="0">
                <a:latin typeface="Arial"/>
                <a:cs typeface="Arial"/>
              </a:rPr>
              <a:t> </a:t>
            </a:r>
            <a:r>
              <a:rPr sz="2750" b="1" spc="-130" dirty="0">
                <a:latin typeface="Arial"/>
                <a:cs typeface="Arial"/>
              </a:rPr>
              <a:t>1</a:t>
            </a:r>
            <a:r>
              <a:rPr sz="2750" b="1" spc="-125" dirty="0">
                <a:latin typeface="Arial"/>
                <a:cs typeface="Arial"/>
              </a:rPr>
              <a:t> </a:t>
            </a:r>
            <a:r>
              <a:rPr sz="2750" b="1" spc="-180" dirty="0">
                <a:latin typeface="Arial"/>
                <a:cs typeface="Arial"/>
              </a:rPr>
              <a:t>año</a:t>
            </a:r>
            <a:r>
              <a:rPr sz="2750" b="1" spc="-130" dirty="0">
                <a:latin typeface="Arial"/>
                <a:cs typeface="Arial"/>
              </a:rPr>
              <a:t> </a:t>
            </a:r>
            <a:r>
              <a:rPr sz="2750" b="1" spc="-140" dirty="0">
                <a:latin typeface="Arial"/>
                <a:cs typeface="Arial"/>
              </a:rPr>
              <a:t>del</a:t>
            </a:r>
            <a:r>
              <a:rPr sz="2750" b="1" spc="-70" dirty="0">
                <a:latin typeface="Arial"/>
                <a:cs typeface="Arial"/>
              </a:rPr>
              <a:t> </a:t>
            </a:r>
            <a:r>
              <a:rPr sz="2750" b="1" spc="-320" dirty="0">
                <a:latin typeface="Arial"/>
                <a:cs typeface="Arial"/>
              </a:rPr>
              <a:t>TH</a:t>
            </a:r>
            <a:endParaRPr sz="2750">
              <a:latin typeface="Arial"/>
              <a:cs typeface="Arial"/>
            </a:endParaRPr>
          </a:p>
          <a:p>
            <a:pPr marL="376555" indent="-363855">
              <a:lnSpc>
                <a:spcPct val="100000"/>
              </a:lnSpc>
              <a:spcBef>
                <a:spcPts val="380"/>
              </a:spcBef>
              <a:buFont typeface="Wingdings"/>
              <a:buChar char=""/>
              <a:tabLst>
                <a:tab pos="376555" algn="l"/>
              </a:tabLst>
            </a:pPr>
            <a:r>
              <a:rPr sz="2750" b="1" spc="-204" dirty="0">
                <a:latin typeface="Arial"/>
                <a:cs typeface="Arial"/>
              </a:rPr>
              <a:t>Supervivencia</a:t>
            </a:r>
            <a:r>
              <a:rPr sz="2750" b="1" spc="-80" dirty="0">
                <a:latin typeface="Arial"/>
                <a:cs typeface="Arial"/>
              </a:rPr>
              <a:t> </a:t>
            </a:r>
            <a:r>
              <a:rPr sz="2750" b="1" spc="-229" dirty="0">
                <a:latin typeface="Arial"/>
                <a:cs typeface="Arial"/>
              </a:rPr>
              <a:t>&lt;</a:t>
            </a:r>
            <a:r>
              <a:rPr sz="2750" b="1" spc="-95" dirty="0">
                <a:latin typeface="Arial"/>
                <a:cs typeface="Arial"/>
              </a:rPr>
              <a:t> </a:t>
            </a:r>
            <a:r>
              <a:rPr sz="2750" b="1" spc="-229" dirty="0">
                <a:latin typeface="Arial"/>
                <a:cs typeface="Arial"/>
              </a:rPr>
              <a:t>30%</a:t>
            </a:r>
            <a:r>
              <a:rPr sz="2750" b="1" spc="-65" dirty="0">
                <a:latin typeface="Arial"/>
                <a:cs typeface="Arial"/>
              </a:rPr>
              <a:t> </a:t>
            </a:r>
            <a:r>
              <a:rPr sz="2750" b="1" spc="-175" dirty="0">
                <a:latin typeface="Arial"/>
                <a:cs typeface="Arial"/>
              </a:rPr>
              <a:t>a</a:t>
            </a:r>
            <a:r>
              <a:rPr sz="2750" b="1" spc="-80" dirty="0">
                <a:latin typeface="Arial"/>
                <a:cs typeface="Arial"/>
              </a:rPr>
              <a:t> </a:t>
            </a:r>
            <a:r>
              <a:rPr sz="2750" b="1" spc="-240" dirty="0">
                <a:latin typeface="Arial"/>
                <a:cs typeface="Arial"/>
              </a:rPr>
              <a:t>los</a:t>
            </a:r>
            <a:r>
              <a:rPr sz="2750" b="1" spc="-114" dirty="0">
                <a:latin typeface="Arial"/>
                <a:cs typeface="Arial"/>
              </a:rPr>
              <a:t> </a:t>
            </a:r>
            <a:r>
              <a:rPr sz="2750" b="1" spc="-130" dirty="0">
                <a:latin typeface="Arial"/>
                <a:cs typeface="Arial"/>
              </a:rPr>
              <a:t>6</a:t>
            </a:r>
            <a:r>
              <a:rPr sz="2750" b="1" spc="-50" dirty="0">
                <a:latin typeface="Arial"/>
                <a:cs typeface="Arial"/>
              </a:rPr>
              <a:t> </a:t>
            </a:r>
            <a:r>
              <a:rPr sz="2750" b="1" spc="-275" dirty="0">
                <a:latin typeface="Arial"/>
                <a:cs typeface="Arial"/>
              </a:rPr>
              <a:t>meses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150">
              <a:latin typeface="Arial"/>
              <a:cs typeface="Arial"/>
            </a:endParaRPr>
          </a:p>
          <a:p>
            <a:pPr marL="241300" marR="5080" indent="-229235">
              <a:lnSpc>
                <a:spcPct val="79700"/>
              </a:lnSpc>
              <a:buChar char="•"/>
              <a:tabLst>
                <a:tab pos="241935" algn="l"/>
              </a:tabLst>
            </a:pPr>
            <a:r>
              <a:rPr sz="2750" spc="-290" dirty="0">
                <a:latin typeface="Arial"/>
                <a:cs typeface="Arial"/>
              </a:rPr>
              <a:t>En</a:t>
            </a:r>
            <a:r>
              <a:rPr sz="2750" spc="-130" dirty="0">
                <a:latin typeface="Arial"/>
                <a:cs typeface="Arial"/>
              </a:rPr>
              <a:t> </a:t>
            </a:r>
            <a:r>
              <a:rPr sz="2750" spc="-30" dirty="0">
                <a:latin typeface="Arial"/>
                <a:cs typeface="Arial"/>
              </a:rPr>
              <a:t>el</a:t>
            </a:r>
            <a:r>
              <a:rPr sz="2750" spc="-120" dirty="0">
                <a:latin typeface="Arial"/>
                <a:cs typeface="Arial"/>
              </a:rPr>
              <a:t> </a:t>
            </a:r>
            <a:r>
              <a:rPr sz="2750" spc="-80" dirty="0">
                <a:latin typeface="Arial"/>
                <a:cs typeface="Arial"/>
              </a:rPr>
              <a:t>estudio</a:t>
            </a:r>
            <a:r>
              <a:rPr sz="2750" spc="-130" dirty="0">
                <a:latin typeface="Arial"/>
                <a:cs typeface="Arial"/>
              </a:rPr>
              <a:t> </a:t>
            </a:r>
            <a:r>
              <a:rPr sz="2750" spc="-254" dirty="0">
                <a:latin typeface="Arial"/>
                <a:cs typeface="Arial"/>
              </a:rPr>
              <a:t>CANONIC,</a:t>
            </a:r>
            <a:r>
              <a:rPr sz="2750" spc="-175" dirty="0">
                <a:latin typeface="Arial"/>
                <a:cs typeface="Arial"/>
              </a:rPr>
              <a:t> </a:t>
            </a:r>
            <a:r>
              <a:rPr sz="2750" spc="-130" dirty="0">
                <a:latin typeface="Arial"/>
                <a:cs typeface="Arial"/>
              </a:rPr>
              <a:t>alcanzaron</a:t>
            </a:r>
            <a:r>
              <a:rPr sz="2750" spc="-125" dirty="0">
                <a:latin typeface="Arial"/>
                <a:cs typeface="Arial"/>
              </a:rPr>
              <a:t> </a:t>
            </a:r>
            <a:r>
              <a:rPr sz="2750" spc="-50" dirty="0">
                <a:latin typeface="Arial"/>
                <a:cs typeface="Arial"/>
              </a:rPr>
              <a:t>criterios</a:t>
            </a:r>
            <a:r>
              <a:rPr sz="2750" spc="-120" dirty="0">
                <a:latin typeface="Arial"/>
                <a:cs typeface="Arial"/>
              </a:rPr>
              <a:t> </a:t>
            </a:r>
            <a:r>
              <a:rPr sz="2750" spc="-100" dirty="0">
                <a:latin typeface="Arial"/>
                <a:cs typeface="Arial"/>
              </a:rPr>
              <a:t>de</a:t>
            </a:r>
            <a:r>
              <a:rPr sz="2750" spc="-114" dirty="0">
                <a:latin typeface="Arial"/>
                <a:cs typeface="Arial"/>
              </a:rPr>
              <a:t> </a:t>
            </a:r>
            <a:r>
              <a:rPr sz="2750" spc="-10" dirty="0">
                <a:latin typeface="Arial"/>
                <a:cs typeface="Arial"/>
              </a:rPr>
              <a:t>futilidad</a:t>
            </a:r>
            <a:r>
              <a:rPr sz="2750" spc="-125" dirty="0">
                <a:latin typeface="Arial"/>
                <a:cs typeface="Arial"/>
              </a:rPr>
              <a:t> </a:t>
            </a:r>
            <a:r>
              <a:rPr sz="2750" spc="-105" dirty="0">
                <a:latin typeface="Arial"/>
                <a:cs typeface="Arial"/>
              </a:rPr>
              <a:t>pacientes</a:t>
            </a:r>
            <a:r>
              <a:rPr sz="2750" spc="-120" dirty="0">
                <a:latin typeface="Arial"/>
                <a:cs typeface="Arial"/>
              </a:rPr>
              <a:t> </a:t>
            </a:r>
            <a:r>
              <a:rPr sz="2750" spc="-25" dirty="0">
                <a:latin typeface="Arial"/>
                <a:cs typeface="Arial"/>
              </a:rPr>
              <a:t>con </a:t>
            </a:r>
            <a:r>
              <a:rPr sz="2750" spc="-320" dirty="0">
                <a:latin typeface="Arial"/>
                <a:cs typeface="Arial"/>
              </a:rPr>
              <a:t>ACLF-</a:t>
            </a:r>
            <a:r>
              <a:rPr sz="2750" spc="-130" dirty="0">
                <a:latin typeface="Arial"/>
                <a:cs typeface="Arial"/>
              </a:rPr>
              <a:t>3</a:t>
            </a:r>
            <a:r>
              <a:rPr sz="2750" spc="-50" dirty="0">
                <a:latin typeface="Arial"/>
                <a:cs typeface="Arial"/>
              </a:rPr>
              <a:t> </a:t>
            </a:r>
            <a:r>
              <a:rPr sz="2750" spc="-65" dirty="0">
                <a:latin typeface="Arial"/>
                <a:cs typeface="Arial"/>
              </a:rPr>
              <a:t>inicialmente</a:t>
            </a:r>
            <a:r>
              <a:rPr sz="2750" spc="-105" dirty="0">
                <a:latin typeface="Arial"/>
                <a:cs typeface="Arial"/>
              </a:rPr>
              <a:t> </a:t>
            </a:r>
            <a:r>
              <a:rPr sz="2750" spc="-35" dirty="0">
                <a:latin typeface="Arial"/>
                <a:cs typeface="Arial"/>
              </a:rPr>
              <a:t>y:</a:t>
            </a:r>
            <a:endParaRPr sz="2750">
              <a:latin typeface="Arial"/>
              <a:cs typeface="Arial"/>
            </a:endParaRPr>
          </a:p>
          <a:p>
            <a:pPr marL="1213485" lvl="1" indent="-286385">
              <a:lnSpc>
                <a:spcPct val="100000"/>
              </a:lnSpc>
              <a:spcBef>
                <a:spcPts val="75"/>
              </a:spcBef>
              <a:buChar char="•"/>
              <a:tabLst>
                <a:tab pos="1213485" algn="l"/>
                <a:tab pos="1214120" algn="l"/>
              </a:tabLst>
            </a:pPr>
            <a:r>
              <a:rPr sz="2000" spc="-120" dirty="0">
                <a:latin typeface="Arial"/>
                <a:cs typeface="Arial"/>
              </a:rPr>
              <a:t>≥4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fallos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de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20" dirty="0">
                <a:latin typeface="Arial"/>
                <a:cs typeface="Arial"/>
              </a:rPr>
              <a:t>órganos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B9BD4"/>
                </a:solidFill>
                <a:latin typeface="Arial"/>
                <a:cs typeface="Arial"/>
              </a:rPr>
              <a:t>(N=18)</a:t>
            </a:r>
            <a:endParaRPr sz="2000">
              <a:latin typeface="Arial"/>
              <a:cs typeface="Arial"/>
            </a:endParaRPr>
          </a:p>
          <a:p>
            <a:pPr marL="1156335" lvl="1" indent="-229235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1156335" algn="l"/>
                <a:tab pos="1156970" algn="l"/>
              </a:tabLst>
            </a:pPr>
            <a:r>
              <a:rPr sz="2000" b="1" spc="-240" dirty="0">
                <a:solidFill>
                  <a:srgbClr val="FF0000"/>
                </a:solidFill>
                <a:latin typeface="Arial"/>
                <a:cs typeface="Arial"/>
              </a:rPr>
              <a:t>CLIF-</a:t>
            </a:r>
            <a:r>
              <a:rPr sz="2000" b="1" spc="-38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0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320" dirty="0">
                <a:solidFill>
                  <a:srgbClr val="FF0000"/>
                </a:solidFill>
                <a:latin typeface="Arial"/>
                <a:cs typeface="Arial"/>
              </a:rPr>
              <a:t>ACLF</a:t>
            </a:r>
            <a:r>
              <a:rPr sz="20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200" dirty="0">
                <a:solidFill>
                  <a:srgbClr val="FF0000"/>
                </a:solidFill>
                <a:latin typeface="Arial"/>
                <a:cs typeface="Arial"/>
              </a:rPr>
              <a:t>score</a:t>
            </a:r>
            <a:r>
              <a:rPr sz="2000" b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r>
              <a:rPr sz="2000" b="1" spc="-120" dirty="0">
                <a:solidFill>
                  <a:srgbClr val="FF0000"/>
                </a:solidFill>
                <a:latin typeface="Arial"/>
                <a:cs typeface="Arial"/>
              </a:rPr>
              <a:t>64</a:t>
            </a:r>
            <a:r>
              <a:rPr sz="2000" b="1" spc="-1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a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los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3-</a:t>
            </a:r>
            <a:r>
              <a:rPr sz="2000" spc="-95" dirty="0">
                <a:latin typeface="Arial"/>
                <a:cs typeface="Arial"/>
              </a:rPr>
              <a:t>7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días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del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diagnóstico</a:t>
            </a:r>
            <a:r>
              <a:rPr sz="2000" spc="-100" dirty="0">
                <a:latin typeface="Arial"/>
                <a:cs typeface="Arial"/>
              </a:rPr>
              <a:t> de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330" dirty="0">
                <a:latin typeface="Arial"/>
                <a:cs typeface="Arial"/>
              </a:rPr>
              <a:t>ACLF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tabLst>
                <a:tab pos="927100" algn="l"/>
              </a:tabLst>
            </a:pPr>
            <a:r>
              <a:rPr sz="2400" spc="-50" dirty="0">
                <a:latin typeface="Wingdings"/>
                <a:cs typeface="Wingdings"/>
              </a:rPr>
              <a:t>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45" dirty="0">
                <a:latin typeface="Arial"/>
                <a:cs typeface="Arial"/>
              </a:rPr>
              <a:t>Mortalidad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100%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los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90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días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0" y="0"/>
            <a:ext cx="12268200" cy="6858000"/>
            <a:chOff x="-38100" y="0"/>
            <a:chExt cx="122682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505575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00A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4845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8E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550" y="6105525"/>
              <a:ext cx="2428875" cy="638175"/>
            </a:xfrm>
            <a:custGeom>
              <a:avLst/>
              <a:gdLst/>
              <a:ahLst/>
              <a:cxnLst/>
              <a:rect l="l" t="t" r="r" b="b"/>
              <a:pathLst>
                <a:path w="2428875" h="638175">
                  <a:moveTo>
                    <a:pt x="24288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2428875" y="638175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475" y="6134098"/>
              <a:ext cx="1219200" cy="638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100" y="6134098"/>
              <a:ext cx="923925" cy="6572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77425" y="6134100"/>
              <a:ext cx="2105025" cy="647700"/>
            </a:xfrm>
            <a:custGeom>
              <a:avLst/>
              <a:gdLst/>
              <a:ahLst/>
              <a:cxnLst/>
              <a:rect l="l" t="t" r="r" b="b"/>
              <a:pathLst>
                <a:path w="2105025" h="647700">
                  <a:moveTo>
                    <a:pt x="2105025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105025" y="647700"/>
                  </a:lnTo>
                  <a:lnTo>
                    <a:pt x="2105025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72675" y="6381748"/>
              <a:ext cx="352425" cy="36195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84224" y="361949"/>
            <a:ext cx="6963409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60" dirty="0">
                <a:solidFill>
                  <a:srgbClr val="4471C4"/>
                </a:solidFill>
              </a:rPr>
              <a:t>Principios</a:t>
            </a:r>
            <a:r>
              <a:rPr spc="-220" dirty="0">
                <a:solidFill>
                  <a:srgbClr val="4471C4"/>
                </a:solidFill>
              </a:rPr>
              <a:t> </a:t>
            </a:r>
            <a:r>
              <a:rPr spc="-350" dirty="0">
                <a:solidFill>
                  <a:srgbClr val="4471C4"/>
                </a:solidFill>
              </a:rPr>
              <a:t>éticos</a:t>
            </a:r>
            <a:r>
              <a:rPr spc="-215" dirty="0">
                <a:solidFill>
                  <a:srgbClr val="4471C4"/>
                </a:solidFill>
              </a:rPr>
              <a:t> </a:t>
            </a:r>
            <a:r>
              <a:rPr spc="-300" dirty="0">
                <a:solidFill>
                  <a:srgbClr val="4471C4"/>
                </a:solidFill>
              </a:rPr>
              <a:t>en</a:t>
            </a:r>
            <a:r>
              <a:rPr spc="-220" dirty="0">
                <a:solidFill>
                  <a:srgbClr val="4471C4"/>
                </a:solidFill>
              </a:rPr>
              <a:t> </a:t>
            </a:r>
            <a:r>
              <a:rPr spc="-270" dirty="0">
                <a:solidFill>
                  <a:srgbClr val="4471C4"/>
                </a:solidFill>
              </a:rPr>
              <a:t>trasplante</a:t>
            </a:r>
          </a:p>
        </p:txBody>
      </p:sp>
      <p:grpSp>
        <p:nvGrpSpPr>
          <p:cNvPr id="12" name="object 12"/>
          <p:cNvGrpSpPr/>
          <p:nvPr/>
        </p:nvGrpSpPr>
        <p:grpSpPr>
          <a:xfrm>
            <a:off x="7227951" y="4560951"/>
            <a:ext cx="2432050" cy="1584325"/>
            <a:chOff x="7227951" y="4560951"/>
            <a:chExt cx="2432050" cy="1584325"/>
          </a:xfrm>
        </p:grpSpPr>
        <p:sp>
          <p:nvSpPr>
            <p:cNvPr id="13" name="object 13"/>
            <p:cNvSpPr/>
            <p:nvPr/>
          </p:nvSpPr>
          <p:spPr>
            <a:xfrm>
              <a:off x="7234301" y="4567301"/>
              <a:ext cx="2419350" cy="1571625"/>
            </a:xfrm>
            <a:custGeom>
              <a:avLst/>
              <a:gdLst/>
              <a:ahLst/>
              <a:cxnLst/>
              <a:rect l="l" t="t" r="r" b="b"/>
              <a:pathLst>
                <a:path w="2419350" h="1571625">
                  <a:moveTo>
                    <a:pt x="2262124" y="0"/>
                  </a:moveTo>
                  <a:lnTo>
                    <a:pt x="157099" y="0"/>
                  </a:lnTo>
                  <a:lnTo>
                    <a:pt x="107452" y="8011"/>
                  </a:lnTo>
                  <a:lnTo>
                    <a:pt x="64328" y="30317"/>
                  </a:lnTo>
                  <a:lnTo>
                    <a:pt x="30317" y="64328"/>
                  </a:lnTo>
                  <a:lnTo>
                    <a:pt x="8011" y="107452"/>
                  </a:lnTo>
                  <a:lnTo>
                    <a:pt x="0" y="157099"/>
                  </a:lnTo>
                  <a:lnTo>
                    <a:pt x="0" y="1414399"/>
                  </a:lnTo>
                  <a:lnTo>
                    <a:pt x="8011" y="1464076"/>
                  </a:lnTo>
                  <a:lnTo>
                    <a:pt x="30317" y="1507219"/>
                  </a:lnTo>
                  <a:lnTo>
                    <a:pt x="64328" y="1541239"/>
                  </a:lnTo>
                  <a:lnTo>
                    <a:pt x="107452" y="1563549"/>
                  </a:lnTo>
                  <a:lnTo>
                    <a:pt x="157099" y="1571561"/>
                  </a:lnTo>
                  <a:lnTo>
                    <a:pt x="2262124" y="1571561"/>
                  </a:lnTo>
                  <a:lnTo>
                    <a:pt x="2311784" y="1563549"/>
                  </a:lnTo>
                  <a:lnTo>
                    <a:pt x="2354939" y="1541239"/>
                  </a:lnTo>
                  <a:lnTo>
                    <a:pt x="2388987" y="1507219"/>
                  </a:lnTo>
                  <a:lnTo>
                    <a:pt x="2411325" y="1464076"/>
                  </a:lnTo>
                  <a:lnTo>
                    <a:pt x="2419350" y="1414399"/>
                  </a:lnTo>
                  <a:lnTo>
                    <a:pt x="2419350" y="157099"/>
                  </a:lnTo>
                  <a:lnTo>
                    <a:pt x="2411325" y="107452"/>
                  </a:lnTo>
                  <a:lnTo>
                    <a:pt x="2388987" y="64328"/>
                  </a:lnTo>
                  <a:lnTo>
                    <a:pt x="2354939" y="30317"/>
                  </a:lnTo>
                  <a:lnTo>
                    <a:pt x="2311784" y="8011"/>
                  </a:lnTo>
                  <a:lnTo>
                    <a:pt x="226212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34301" y="4567301"/>
              <a:ext cx="2419350" cy="1571625"/>
            </a:xfrm>
            <a:custGeom>
              <a:avLst/>
              <a:gdLst/>
              <a:ahLst/>
              <a:cxnLst/>
              <a:rect l="l" t="t" r="r" b="b"/>
              <a:pathLst>
                <a:path w="2419350" h="1571625">
                  <a:moveTo>
                    <a:pt x="0" y="157099"/>
                  </a:moveTo>
                  <a:lnTo>
                    <a:pt x="8011" y="107452"/>
                  </a:lnTo>
                  <a:lnTo>
                    <a:pt x="30317" y="64328"/>
                  </a:lnTo>
                  <a:lnTo>
                    <a:pt x="64328" y="30317"/>
                  </a:lnTo>
                  <a:lnTo>
                    <a:pt x="107452" y="8011"/>
                  </a:lnTo>
                  <a:lnTo>
                    <a:pt x="157099" y="0"/>
                  </a:lnTo>
                  <a:lnTo>
                    <a:pt x="2262124" y="0"/>
                  </a:lnTo>
                  <a:lnTo>
                    <a:pt x="2311784" y="8011"/>
                  </a:lnTo>
                  <a:lnTo>
                    <a:pt x="2354939" y="30317"/>
                  </a:lnTo>
                  <a:lnTo>
                    <a:pt x="2388987" y="64328"/>
                  </a:lnTo>
                  <a:lnTo>
                    <a:pt x="2411325" y="107452"/>
                  </a:lnTo>
                  <a:lnTo>
                    <a:pt x="2419350" y="157099"/>
                  </a:lnTo>
                  <a:lnTo>
                    <a:pt x="2419350" y="1414399"/>
                  </a:lnTo>
                  <a:lnTo>
                    <a:pt x="2411325" y="1464076"/>
                  </a:lnTo>
                  <a:lnTo>
                    <a:pt x="2388987" y="1507219"/>
                  </a:lnTo>
                  <a:lnTo>
                    <a:pt x="2354939" y="1541239"/>
                  </a:lnTo>
                  <a:lnTo>
                    <a:pt x="2311784" y="1563549"/>
                  </a:lnTo>
                  <a:lnTo>
                    <a:pt x="2262124" y="1571561"/>
                  </a:lnTo>
                  <a:lnTo>
                    <a:pt x="157099" y="1571561"/>
                  </a:lnTo>
                  <a:lnTo>
                    <a:pt x="107452" y="1563549"/>
                  </a:lnTo>
                  <a:lnTo>
                    <a:pt x="64328" y="1541239"/>
                  </a:lnTo>
                  <a:lnTo>
                    <a:pt x="30317" y="1507219"/>
                  </a:lnTo>
                  <a:lnTo>
                    <a:pt x="8011" y="1464076"/>
                  </a:lnTo>
                  <a:lnTo>
                    <a:pt x="0" y="1414399"/>
                  </a:lnTo>
                  <a:lnTo>
                    <a:pt x="0" y="157099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050530" y="4997767"/>
            <a:ext cx="946150" cy="6172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265"/>
              </a:spcBef>
              <a:buChar char="•"/>
              <a:tabLst>
                <a:tab pos="184785" algn="l"/>
              </a:tabLst>
            </a:pPr>
            <a:r>
              <a:rPr sz="1800" spc="-10" dirty="0">
                <a:latin typeface="Arial"/>
                <a:cs typeface="Arial"/>
              </a:rPr>
              <a:t>Justicia</a:t>
            </a:r>
            <a:endParaRPr sz="1800">
              <a:latin typeface="Arial"/>
              <a:cs typeface="Arial"/>
            </a:endParaRPr>
          </a:p>
          <a:p>
            <a:pPr marL="184150" indent="-172085">
              <a:lnSpc>
                <a:spcPct val="100000"/>
              </a:lnSpc>
              <a:spcBef>
                <a:spcPts val="170"/>
              </a:spcBef>
              <a:buChar char="•"/>
              <a:tabLst>
                <a:tab pos="184785" algn="l"/>
              </a:tabLst>
            </a:pPr>
            <a:r>
              <a:rPr sz="1800" spc="-100" dirty="0">
                <a:latin typeface="Arial"/>
                <a:cs typeface="Arial"/>
              </a:rPr>
              <a:t>Equidad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036951" y="4560951"/>
            <a:ext cx="2441575" cy="1584325"/>
            <a:chOff x="3036951" y="4560951"/>
            <a:chExt cx="2441575" cy="1584325"/>
          </a:xfrm>
        </p:grpSpPr>
        <p:sp>
          <p:nvSpPr>
            <p:cNvPr id="17" name="object 17"/>
            <p:cNvSpPr/>
            <p:nvPr/>
          </p:nvSpPr>
          <p:spPr>
            <a:xfrm>
              <a:off x="3043301" y="4567301"/>
              <a:ext cx="2428875" cy="1571625"/>
            </a:xfrm>
            <a:custGeom>
              <a:avLst/>
              <a:gdLst/>
              <a:ahLst/>
              <a:cxnLst/>
              <a:rect l="l" t="t" r="r" b="b"/>
              <a:pathLst>
                <a:path w="2428875" h="1571625">
                  <a:moveTo>
                    <a:pt x="2271649" y="0"/>
                  </a:moveTo>
                  <a:lnTo>
                    <a:pt x="157099" y="0"/>
                  </a:lnTo>
                  <a:lnTo>
                    <a:pt x="107452" y="8011"/>
                  </a:lnTo>
                  <a:lnTo>
                    <a:pt x="64328" y="30317"/>
                  </a:lnTo>
                  <a:lnTo>
                    <a:pt x="30317" y="64328"/>
                  </a:lnTo>
                  <a:lnTo>
                    <a:pt x="8011" y="107452"/>
                  </a:lnTo>
                  <a:lnTo>
                    <a:pt x="0" y="157099"/>
                  </a:lnTo>
                  <a:lnTo>
                    <a:pt x="0" y="1414399"/>
                  </a:lnTo>
                  <a:lnTo>
                    <a:pt x="8011" y="1464076"/>
                  </a:lnTo>
                  <a:lnTo>
                    <a:pt x="30317" y="1507219"/>
                  </a:lnTo>
                  <a:lnTo>
                    <a:pt x="64328" y="1541239"/>
                  </a:lnTo>
                  <a:lnTo>
                    <a:pt x="107452" y="1563549"/>
                  </a:lnTo>
                  <a:lnTo>
                    <a:pt x="157099" y="1571561"/>
                  </a:lnTo>
                  <a:lnTo>
                    <a:pt x="2271649" y="1571561"/>
                  </a:lnTo>
                  <a:lnTo>
                    <a:pt x="2321309" y="1563549"/>
                  </a:lnTo>
                  <a:lnTo>
                    <a:pt x="2364464" y="1541239"/>
                  </a:lnTo>
                  <a:lnTo>
                    <a:pt x="2398512" y="1507219"/>
                  </a:lnTo>
                  <a:lnTo>
                    <a:pt x="2420850" y="1464076"/>
                  </a:lnTo>
                  <a:lnTo>
                    <a:pt x="2428875" y="1414399"/>
                  </a:lnTo>
                  <a:lnTo>
                    <a:pt x="2428875" y="157099"/>
                  </a:lnTo>
                  <a:lnTo>
                    <a:pt x="2420850" y="107452"/>
                  </a:lnTo>
                  <a:lnTo>
                    <a:pt x="2398512" y="64328"/>
                  </a:lnTo>
                  <a:lnTo>
                    <a:pt x="2364464" y="30317"/>
                  </a:lnTo>
                  <a:lnTo>
                    <a:pt x="2321309" y="8011"/>
                  </a:lnTo>
                  <a:lnTo>
                    <a:pt x="227164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43301" y="4567301"/>
              <a:ext cx="2428875" cy="1571625"/>
            </a:xfrm>
            <a:custGeom>
              <a:avLst/>
              <a:gdLst/>
              <a:ahLst/>
              <a:cxnLst/>
              <a:rect l="l" t="t" r="r" b="b"/>
              <a:pathLst>
                <a:path w="2428875" h="1571625">
                  <a:moveTo>
                    <a:pt x="0" y="157099"/>
                  </a:moveTo>
                  <a:lnTo>
                    <a:pt x="8011" y="107452"/>
                  </a:lnTo>
                  <a:lnTo>
                    <a:pt x="30317" y="64328"/>
                  </a:lnTo>
                  <a:lnTo>
                    <a:pt x="64328" y="30317"/>
                  </a:lnTo>
                  <a:lnTo>
                    <a:pt x="107452" y="8011"/>
                  </a:lnTo>
                  <a:lnTo>
                    <a:pt x="157099" y="0"/>
                  </a:lnTo>
                  <a:lnTo>
                    <a:pt x="2271649" y="0"/>
                  </a:lnTo>
                  <a:lnTo>
                    <a:pt x="2321309" y="8011"/>
                  </a:lnTo>
                  <a:lnTo>
                    <a:pt x="2364464" y="30317"/>
                  </a:lnTo>
                  <a:lnTo>
                    <a:pt x="2398512" y="64328"/>
                  </a:lnTo>
                  <a:lnTo>
                    <a:pt x="2420850" y="107452"/>
                  </a:lnTo>
                  <a:lnTo>
                    <a:pt x="2428875" y="157099"/>
                  </a:lnTo>
                  <a:lnTo>
                    <a:pt x="2428875" y="1414399"/>
                  </a:lnTo>
                  <a:lnTo>
                    <a:pt x="2420850" y="1464076"/>
                  </a:lnTo>
                  <a:lnTo>
                    <a:pt x="2398512" y="1507219"/>
                  </a:lnTo>
                  <a:lnTo>
                    <a:pt x="2364464" y="1541239"/>
                  </a:lnTo>
                  <a:lnTo>
                    <a:pt x="2321309" y="1563549"/>
                  </a:lnTo>
                  <a:lnTo>
                    <a:pt x="2271649" y="1571561"/>
                  </a:lnTo>
                  <a:lnTo>
                    <a:pt x="157099" y="1571561"/>
                  </a:lnTo>
                  <a:lnTo>
                    <a:pt x="107452" y="1563549"/>
                  </a:lnTo>
                  <a:lnTo>
                    <a:pt x="64328" y="1541239"/>
                  </a:lnTo>
                  <a:lnTo>
                    <a:pt x="30317" y="1507219"/>
                  </a:lnTo>
                  <a:lnTo>
                    <a:pt x="8011" y="1464076"/>
                  </a:lnTo>
                  <a:lnTo>
                    <a:pt x="0" y="1414399"/>
                  </a:lnTo>
                  <a:lnTo>
                    <a:pt x="0" y="157099"/>
                  </a:lnTo>
                  <a:close/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130804" y="5018722"/>
            <a:ext cx="1421130" cy="54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2085">
              <a:lnSpc>
                <a:spcPts val="2055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800" spc="-25" dirty="0">
                <a:latin typeface="Arial"/>
                <a:cs typeface="Arial"/>
              </a:rPr>
              <a:t>No</a:t>
            </a:r>
            <a:endParaRPr sz="1800">
              <a:latin typeface="Arial"/>
              <a:cs typeface="Arial"/>
            </a:endParaRPr>
          </a:p>
          <a:p>
            <a:pPr marL="184150">
              <a:lnSpc>
                <a:spcPts val="2055"/>
              </a:lnSpc>
            </a:pPr>
            <a:r>
              <a:rPr sz="1800" spc="-55" dirty="0">
                <a:latin typeface="Arial"/>
                <a:cs typeface="Arial"/>
              </a:rPr>
              <a:t>maleficiencia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999351" y="1227200"/>
            <a:ext cx="2432050" cy="1584325"/>
            <a:chOff x="6999351" y="1227200"/>
            <a:chExt cx="2432050" cy="1584325"/>
          </a:xfrm>
        </p:grpSpPr>
        <p:sp>
          <p:nvSpPr>
            <p:cNvPr id="21" name="object 21"/>
            <p:cNvSpPr/>
            <p:nvPr/>
          </p:nvSpPr>
          <p:spPr>
            <a:xfrm>
              <a:off x="7005701" y="1233550"/>
              <a:ext cx="2419350" cy="1571625"/>
            </a:xfrm>
            <a:custGeom>
              <a:avLst/>
              <a:gdLst/>
              <a:ahLst/>
              <a:cxnLst/>
              <a:rect l="l" t="t" r="r" b="b"/>
              <a:pathLst>
                <a:path w="2419350" h="1571625">
                  <a:moveTo>
                    <a:pt x="2262124" y="0"/>
                  </a:moveTo>
                  <a:lnTo>
                    <a:pt x="157099" y="0"/>
                  </a:lnTo>
                  <a:lnTo>
                    <a:pt x="107452" y="8011"/>
                  </a:lnTo>
                  <a:lnTo>
                    <a:pt x="64328" y="30317"/>
                  </a:lnTo>
                  <a:lnTo>
                    <a:pt x="30317" y="64328"/>
                  </a:lnTo>
                  <a:lnTo>
                    <a:pt x="8011" y="107452"/>
                  </a:lnTo>
                  <a:lnTo>
                    <a:pt x="0" y="157099"/>
                  </a:lnTo>
                  <a:lnTo>
                    <a:pt x="0" y="1414399"/>
                  </a:lnTo>
                  <a:lnTo>
                    <a:pt x="8011" y="1464059"/>
                  </a:lnTo>
                  <a:lnTo>
                    <a:pt x="30317" y="1507214"/>
                  </a:lnTo>
                  <a:lnTo>
                    <a:pt x="64328" y="1541262"/>
                  </a:lnTo>
                  <a:lnTo>
                    <a:pt x="107452" y="1563600"/>
                  </a:lnTo>
                  <a:lnTo>
                    <a:pt x="157099" y="1571625"/>
                  </a:lnTo>
                  <a:lnTo>
                    <a:pt x="2262124" y="1571625"/>
                  </a:lnTo>
                  <a:lnTo>
                    <a:pt x="2311784" y="1563600"/>
                  </a:lnTo>
                  <a:lnTo>
                    <a:pt x="2354939" y="1541262"/>
                  </a:lnTo>
                  <a:lnTo>
                    <a:pt x="2388987" y="1507214"/>
                  </a:lnTo>
                  <a:lnTo>
                    <a:pt x="2411325" y="1464059"/>
                  </a:lnTo>
                  <a:lnTo>
                    <a:pt x="2419350" y="1414399"/>
                  </a:lnTo>
                  <a:lnTo>
                    <a:pt x="2419350" y="157099"/>
                  </a:lnTo>
                  <a:lnTo>
                    <a:pt x="2411325" y="107452"/>
                  </a:lnTo>
                  <a:lnTo>
                    <a:pt x="2388987" y="64328"/>
                  </a:lnTo>
                  <a:lnTo>
                    <a:pt x="2354939" y="30317"/>
                  </a:lnTo>
                  <a:lnTo>
                    <a:pt x="2311784" y="8011"/>
                  </a:lnTo>
                  <a:lnTo>
                    <a:pt x="226212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05701" y="1233550"/>
              <a:ext cx="2419350" cy="1571625"/>
            </a:xfrm>
            <a:custGeom>
              <a:avLst/>
              <a:gdLst/>
              <a:ahLst/>
              <a:cxnLst/>
              <a:rect l="l" t="t" r="r" b="b"/>
              <a:pathLst>
                <a:path w="2419350" h="1571625">
                  <a:moveTo>
                    <a:pt x="0" y="157099"/>
                  </a:moveTo>
                  <a:lnTo>
                    <a:pt x="8011" y="107452"/>
                  </a:lnTo>
                  <a:lnTo>
                    <a:pt x="30317" y="64328"/>
                  </a:lnTo>
                  <a:lnTo>
                    <a:pt x="64328" y="30317"/>
                  </a:lnTo>
                  <a:lnTo>
                    <a:pt x="107452" y="8011"/>
                  </a:lnTo>
                  <a:lnTo>
                    <a:pt x="157099" y="0"/>
                  </a:lnTo>
                  <a:lnTo>
                    <a:pt x="2262124" y="0"/>
                  </a:lnTo>
                  <a:lnTo>
                    <a:pt x="2311784" y="8011"/>
                  </a:lnTo>
                  <a:lnTo>
                    <a:pt x="2354939" y="30317"/>
                  </a:lnTo>
                  <a:lnTo>
                    <a:pt x="2388987" y="64328"/>
                  </a:lnTo>
                  <a:lnTo>
                    <a:pt x="2411325" y="107452"/>
                  </a:lnTo>
                  <a:lnTo>
                    <a:pt x="2419350" y="157099"/>
                  </a:lnTo>
                  <a:lnTo>
                    <a:pt x="2419350" y="1414399"/>
                  </a:lnTo>
                  <a:lnTo>
                    <a:pt x="2411325" y="1464059"/>
                  </a:lnTo>
                  <a:lnTo>
                    <a:pt x="2388987" y="1507214"/>
                  </a:lnTo>
                  <a:lnTo>
                    <a:pt x="2354939" y="1541262"/>
                  </a:lnTo>
                  <a:lnTo>
                    <a:pt x="2311784" y="1563600"/>
                  </a:lnTo>
                  <a:lnTo>
                    <a:pt x="2262124" y="1571625"/>
                  </a:lnTo>
                  <a:lnTo>
                    <a:pt x="157099" y="1571625"/>
                  </a:lnTo>
                  <a:lnTo>
                    <a:pt x="107452" y="1563600"/>
                  </a:lnTo>
                  <a:lnTo>
                    <a:pt x="64328" y="1541262"/>
                  </a:lnTo>
                  <a:lnTo>
                    <a:pt x="30317" y="1507214"/>
                  </a:lnTo>
                  <a:lnTo>
                    <a:pt x="8011" y="1464059"/>
                  </a:lnTo>
                  <a:lnTo>
                    <a:pt x="0" y="1414399"/>
                  </a:lnTo>
                  <a:lnTo>
                    <a:pt x="0" y="157099"/>
                  </a:lnTo>
                  <a:close/>
                </a:path>
              </a:pathLst>
            </a:custGeom>
            <a:ln w="1270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821930" y="1259395"/>
            <a:ext cx="1430655" cy="86486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265"/>
              </a:spcBef>
              <a:buChar char="•"/>
              <a:tabLst>
                <a:tab pos="184785" algn="l"/>
              </a:tabLst>
            </a:pPr>
            <a:r>
              <a:rPr sz="1800" spc="-80" dirty="0">
                <a:latin typeface="Arial"/>
                <a:cs typeface="Arial"/>
              </a:rPr>
              <a:t>Beneficiencia</a:t>
            </a:r>
            <a:endParaRPr sz="1800">
              <a:latin typeface="Arial"/>
              <a:cs typeface="Arial"/>
            </a:endParaRPr>
          </a:p>
          <a:p>
            <a:pPr marL="184150" indent="-172085">
              <a:lnSpc>
                <a:spcPts val="2055"/>
              </a:lnSpc>
              <a:spcBef>
                <a:spcPts val="165"/>
              </a:spcBef>
              <a:buChar char="•"/>
              <a:tabLst>
                <a:tab pos="184785" algn="l"/>
              </a:tabLst>
            </a:pPr>
            <a:r>
              <a:rPr sz="1800" spc="-25" dirty="0">
                <a:latin typeface="Arial"/>
                <a:cs typeface="Arial"/>
              </a:rPr>
              <a:t>No</a:t>
            </a:r>
            <a:endParaRPr sz="1800">
              <a:latin typeface="Arial"/>
              <a:cs typeface="Arial"/>
            </a:endParaRPr>
          </a:p>
          <a:p>
            <a:pPr marL="184150">
              <a:lnSpc>
                <a:spcPts val="2055"/>
              </a:lnSpc>
            </a:pPr>
            <a:r>
              <a:rPr sz="1800" spc="-55" dirty="0">
                <a:latin typeface="Arial"/>
                <a:cs typeface="Arial"/>
              </a:rPr>
              <a:t>maleficiencia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036951" y="1227200"/>
            <a:ext cx="2441575" cy="1584325"/>
            <a:chOff x="3036951" y="1227200"/>
            <a:chExt cx="2441575" cy="1584325"/>
          </a:xfrm>
        </p:grpSpPr>
        <p:sp>
          <p:nvSpPr>
            <p:cNvPr id="25" name="object 25"/>
            <p:cNvSpPr/>
            <p:nvPr/>
          </p:nvSpPr>
          <p:spPr>
            <a:xfrm>
              <a:off x="3043301" y="1233550"/>
              <a:ext cx="2428875" cy="1571625"/>
            </a:xfrm>
            <a:custGeom>
              <a:avLst/>
              <a:gdLst/>
              <a:ahLst/>
              <a:cxnLst/>
              <a:rect l="l" t="t" r="r" b="b"/>
              <a:pathLst>
                <a:path w="2428875" h="1571625">
                  <a:moveTo>
                    <a:pt x="2271649" y="0"/>
                  </a:moveTo>
                  <a:lnTo>
                    <a:pt x="157099" y="0"/>
                  </a:lnTo>
                  <a:lnTo>
                    <a:pt x="107452" y="8011"/>
                  </a:lnTo>
                  <a:lnTo>
                    <a:pt x="64328" y="30317"/>
                  </a:lnTo>
                  <a:lnTo>
                    <a:pt x="30317" y="64328"/>
                  </a:lnTo>
                  <a:lnTo>
                    <a:pt x="8011" y="107452"/>
                  </a:lnTo>
                  <a:lnTo>
                    <a:pt x="0" y="157099"/>
                  </a:lnTo>
                  <a:lnTo>
                    <a:pt x="0" y="1414399"/>
                  </a:lnTo>
                  <a:lnTo>
                    <a:pt x="8011" y="1464059"/>
                  </a:lnTo>
                  <a:lnTo>
                    <a:pt x="30317" y="1507214"/>
                  </a:lnTo>
                  <a:lnTo>
                    <a:pt x="64328" y="1541262"/>
                  </a:lnTo>
                  <a:lnTo>
                    <a:pt x="107452" y="1563600"/>
                  </a:lnTo>
                  <a:lnTo>
                    <a:pt x="157099" y="1571625"/>
                  </a:lnTo>
                  <a:lnTo>
                    <a:pt x="2271649" y="1571625"/>
                  </a:lnTo>
                  <a:lnTo>
                    <a:pt x="2321309" y="1563600"/>
                  </a:lnTo>
                  <a:lnTo>
                    <a:pt x="2364464" y="1541262"/>
                  </a:lnTo>
                  <a:lnTo>
                    <a:pt x="2398512" y="1507214"/>
                  </a:lnTo>
                  <a:lnTo>
                    <a:pt x="2420850" y="1464059"/>
                  </a:lnTo>
                  <a:lnTo>
                    <a:pt x="2428875" y="1414399"/>
                  </a:lnTo>
                  <a:lnTo>
                    <a:pt x="2428875" y="157099"/>
                  </a:lnTo>
                  <a:lnTo>
                    <a:pt x="2420850" y="107452"/>
                  </a:lnTo>
                  <a:lnTo>
                    <a:pt x="2398512" y="64328"/>
                  </a:lnTo>
                  <a:lnTo>
                    <a:pt x="2364464" y="30317"/>
                  </a:lnTo>
                  <a:lnTo>
                    <a:pt x="2321309" y="8011"/>
                  </a:lnTo>
                  <a:lnTo>
                    <a:pt x="2271649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43301" y="1233550"/>
              <a:ext cx="2428875" cy="1571625"/>
            </a:xfrm>
            <a:custGeom>
              <a:avLst/>
              <a:gdLst/>
              <a:ahLst/>
              <a:cxnLst/>
              <a:rect l="l" t="t" r="r" b="b"/>
              <a:pathLst>
                <a:path w="2428875" h="1571625">
                  <a:moveTo>
                    <a:pt x="0" y="157099"/>
                  </a:moveTo>
                  <a:lnTo>
                    <a:pt x="8011" y="107452"/>
                  </a:lnTo>
                  <a:lnTo>
                    <a:pt x="30317" y="64328"/>
                  </a:lnTo>
                  <a:lnTo>
                    <a:pt x="64328" y="30317"/>
                  </a:lnTo>
                  <a:lnTo>
                    <a:pt x="107452" y="8011"/>
                  </a:lnTo>
                  <a:lnTo>
                    <a:pt x="157099" y="0"/>
                  </a:lnTo>
                  <a:lnTo>
                    <a:pt x="2271649" y="0"/>
                  </a:lnTo>
                  <a:lnTo>
                    <a:pt x="2321309" y="8011"/>
                  </a:lnTo>
                  <a:lnTo>
                    <a:pt x="2364464" y="30317"/>
                  </a:lnTo>
                  <a:lnTo>
                    <a:pt x="2398512" y="64328"/>
                  </a:lnTo>
                  <a:lnTo>
                    <a:pt x="2420850" y="107452"/>
                  </a:lnTo>
                  <a:lnTo>
                    <a:pt x="2428875" y="157099"/>
                  </a:lnTo>
                  <a:lnTo>
                    <a:pt x="2428875" y="1414399"/>
                  </a:lnTo>
                  <a:lnTo>
                    <a:pt x="2420850" y="1464059"/>
                  </a:lnTo>
                  <a:lnTo>
                    <a:pt x="2398512" y="1507214"/>
                  </a:lnTo>
                  <a:lnTo>
                    <a:pt x="2364464" y="1541262"/>
                  </a:lnTo>
                  <a:lnTo>
                    <a:pt x="2321309" y="1563600"/>
                  </a:lnTo>
                  <a:lnTo>
                    <a:pt x="2271649" y="1571625"/>
                  </a:lnTo>
                  <a:lnTo>
                    <a:pt x="157099" y="1571625"/>
                  </a:lnTo>
                  <a:lnTo>
                    <a:pt x="107452" y="1563600"/>
                  </a:lnTo>
                  <a:lnTo>
                    <a:pt x="64328" y="1541262"/>
                  </a:lnTo>
                  <a:lnTo>
                    <a:pt x="30317" y="1507214"/>
                  </a:lnTo>
                  <a:lnTo>
                    <a:pt x="8011" y="1464059"/>
                  </a:lnTo>
                  <a:lnTo>
                    <a:pt x="0" y="1414399"/>
                  </a:lnTo>
                  <a:lnTo>
                    <a:pt x="0" y="157099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130804" y="1280223"/>
            <a:ext cx="1430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800" spc="-80" dirty="0">
                <a:latin typeface="Arial"/>
                <a:cs typeface="Arial"/>
              </a:rPr>
              <a:t>Beneficiencia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056126" y="1503425"/>
            <a:ext cx="2136775" cy="2136775"/>
            <a:chOff x="4056126" y="1503425"/>
            <a:chExt cx="2136775" cy="2136775"/>
          </a:xfrm>
        </p:grpSpPr>
        <p:sp>
          <p:nvSpPr>
            <p:cNvPr id="29" name="object 29"/>
            <p:cNvSpPr/>
            <p:nvPr/>
          </p:nvSpPr>
          <p:spPr>
            <a:xfrm>
              <a:off x="4062476" y="1509775"/>
              <a:ext cx="2124075" cy="2124075"/>
            </a:xfrm>
            <a:custGeom>
              <a:avLst/>
              <a:gdLst/>
              <a:ahLst/>
              <a:cxnLst/>
              <a:rect l="l" t="t" r="r" b="b"/>
              <a:pathLst>
                <a:path w="2124075" h="2124075">
                  <a:moveTo>
                    <a:pt x="2124075" y="0"/>
                  </a:moveTo>
                  <a:lnTo>
                    <a:pt x="2075992" y="533"/>
                  </a:lnTo>
                  <a:lnTo>
                    <a:pt x="2028171" y="2126"/>
                  </a:lnTo>
                  <a:lnTo>
                    <a:pt x="1980622" y="4767"/>
                  </a:lnTo>
                  <a:lnTo>
                    <a:pt x="1933357" y="8445"/>
                  </a:lnTo>
                  <a:lnTo>
                    <a:pt x="1886387" y="13149"/>
                  </a:lnTo>
                  <a:lnTo>
                    <a:pt x="1839724" y="18868"/>
                  </a:lnTo>
                  <a:lnTo>
                    <a:pt x="1793378" y="25589"/>
                  </a:lnTo>
                  <a:lnTo>
                    <a:pt x="1747360" y="33303"/>
                  </a:lnTo>
                  <a:lnTo>
                    <a:pt x="1701683" y="41998"/>
                  </a:lnTo>
                  <a:lnTo>
                    <a:pt x="1656357" y="51661"/>
                  </a:lnTo>
                  <a:lnTo>
                    <a:pt x="1611394" y="62284"/>
                  </a:lnTo>
                  <a:lnTo>
                    <a:pt x="1566804" y="73853"/>
                  </a:lnTo>
                  <a:lnTo>
                    <a:pt x="1522599" y="86358"/>
                  </a:lnTo>
                  <a:lnTo>
                    <a:pt x="1478791" y="99788"/>
                  </a:lnTo>
                  <a:lnTo>
                    <a:pt x="1435390" y="114131"/>
                  </a:lnTo>
                  <a:lnTo>
                    <a:pt x="1392408" y="129376"/>
                  </a:lnTo>
                  <a:lnTo>
                    <a:pt x="1349855" y="145512"/>
                  </a:lnTo>
                  <a:lnTo>
                    <a:pt x="1307744" y="162527"/>
                  </a:lnTo>
                  <a:lnTo>
                    <a:pt x="1266085" y="180411"/>
                  </a:lnTo>
                  <a:lnTo>
                    <a:pt x="1224890" y="199152"/>
                  </a:lnTo>
                  <a:lnTo>
                    <a:pt x="1184170" y="218739"/>
                  </a:lnTo>
                  <a:lnTo>
                    <a:pt x="1143936" y="239160"/>
                  </a:lnTo>
                  <a:lnTo>
                    <a:pt x="1104200" y="260405"/>
                  </a:lnTo>
                  <a:lnTo>
                    <a:pt x="1064972" y="282461"/>
                  </a:lnTo>
                  <a:lnTo>
                    <a:pt x="1026264" y="305319"/>
                  </a:lnTo>
                  <a:lnTo>
                    <a:pt x="988087" y="328966"/>
                  </a:lnTo>
                  <a:lnTo>
                    <a:pt x="950453" y="353392"/>
                  </a:lnTo>
                  <a:lnTo>
                    <a:pt x="913372" y="378585"/>
                  </a:lnTo>
                  <a:lnTo>
                    <a:pt x="876856" y="404534"/>
                  </a:lnTo>
                  <a:lnTo>
                    <a:pt x="840916" y="431227"/>
                  </a:lnTo>
                  <a:lnTo>
                    <a:pt x="805563" y="458654"/>
                  </a:lnTo>
                  <a:lnTo>
                    <a:pt x="770809" y="486803"/>
                  </a:lnTo>
                  <a:lnTo>
                    <a:pt x="736665" y="515663"/>
                  </a:lnTo>
                  <a:lnTo>
                    <a:pt x="703142" y="545223"/>
                  </a:lnTo>
                  <a:lnTo>
                    <a:pt x="670251" y="575471"/>
                  </a:lnTo>
                  <a:lnTo>
                    <a:pt x="638004" y="606396"/>
                  </a:lnTo>
                  <a:lnTo>
                    <a:pt x="606411" y="637987"/>
                  </a:lnTo>
                  <a:lnTo>
                    <a:pt x="575485" y="670233"/>
                  </a:lnTo>
                  <a:lnTo>
                    <a:pt x="545235" y="703122"/>
                  </a:lnTo>
                  <a:lnTo>
                    <a:pt x="515675" y="736644"/>
                  </a:lnTo>
                  <a:lnTo>
                    <a:pt x="486814" y="770787"/>
                  </a:lnTo>
                  <a:lnTo>
                    <a:pt x="458664" y="805539"/>
                  </a:lnTo>
                  <a:lnTo>
                    <a:pt x="431236" y="840890"/>
                  </a:lnTo>
                  <a:lnTo>
                    <a:pt x="404542" y="876828"/>
                  </a:lnTo>
                  <a:lnTo>
                    <a:pt x="378592" y="913342"/>
                  </a:lnTo>
                  <a:lnTo>
                    <a:pt x="353399" y="950421"/>
                  </a:lnTo>
                  <a:lnTo>
                    <a:pt x="328972" y="988053"/>
                  </a:lnTo>
                  <a:lnTo>
                    <a:pt x="305324" y="1026228"/>
                  </a:lnTo>
                  <a:lnTo>
                    <a:pt x="282466" y="1064934"/>
                  </a:lnTo>
                  <a:lnTo>
                    <a:pt x="260409" y="1104159"/>
                  </a:lnTo>
                  <a:lnTo>
                    <a:pt x="239163" y="1143893"/>
                  </a:lnTo>
                  <a:lnTo>
                    <a:pt x="218742" y="1184124"/>
                  </a:lnTo>
                  <a:lnTo>
                    <a:pt x="199154" y="1224842"/>
                  </a:lnTo>
                  <a:lnTo>
                    <a:pt x="180413" y="1266034"/>
                  </a:lnTo>
                  <a:lnTo>
                    <a:pt x="162529" y="1307690"/>
                  </a:lnTo>
                  <a:lnTo>
                    <a:pt x="145513" y="1349798"/>
                  </a:lnTo>
                  <a:lnTo>
                    <a:pt x="129377" y="1392347"/>
                  </a:lnTo>
                  <a:lnTo>
                    <a:pt x="114132" y="1435326"/>
                  </a:lnTo>
                  <a:lnTo>
                    <a:pt x="99789" y="1478724"/>
                  </a:lnTo>
                  <a:lnTo>
                    <a:pt x="86359" y="1522529"/>
                  </a:lnTo>
                  <a:lnTo>
                    <a:pt x="73854" y="1566730"/>
                  </a:lnTo>
                  <a:lnTo>
                    <a:pt x="62284" y="1611316"/>
                  </a:lnTo>
                  <a:lnTo>
                    <a:pt x="51662" y="1656276"/>
                  </a:lnTo>
                  <a:lnTo>
                    <a:pt x="41998" y="1701598"/>
                  </a:lnTo>
                  <a:lnTo>
                    <a:pt x="33303" y="1747271"/>
                  </a:lnTo>
                  <a:lnTo>
                    <a:pt x="25589" y="1793284"/>
                  </a:lnTo>
                  <a:lnTo>
                    <a:pt x="18868" y="1839625"/>
                  </a:lnTo>
                  <a:lnTo>
                    <a:pt x="13149" y="1886284"/>
                  </a:lnTo>
                  <a:lnTo>
                    <a:pt x="8445" y="1933250"/>
                  </a:lnTo>
                  <a:lnTo>
                    <a:pt x="4767" y="1980510"/>
                  </a:lnTo>
                  <a:lnTo>
                    <a:pt x="2126" y="2028054"/>
                  </a:lnTo>
                  <a:lnTo>
                    <a:pt x="533" y="2075870"/>
                  </a:lnTo>
                  <a:lnTo>
                    <a:pt x="0" y="2123948"/>
                  </a:lnTo>
                  <a:lnTo>
                    <a:pt x="2124075" y="2123948"/>
                  </a:lnTo>
                  <a:lnTo>
                    <a:pt x="21240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62476" y="1509775"/>
              <a:ext cx="2124075" cy="2124075"/>
            </a:xfrm>
            <a:custGeom>
              <a:avLst/>
              <a:gdLst/>
              <a:ahLst/>
              <a:cxnLst/>
              <a:rect l="l" t="t" r="r" b="b"/>
              <a:pathLst>
                <a:path w="2124075" h="2124075">
                  <a:moveTo>
                    <a:pt x="0" y="2123948"/>
                  </a:moveTo>
                  <a:lnTo>
                    <a:pt x="533" y="2075870"/>
                  </a:lnTo>
                  <a:lnTo>
                    <a:pt x="2126" y="2028054"/>
                  </a:lnTo>
                  <a:lnTo>
                    <a:pt x="4767" y="1980510"/>
                  </a:lnTo>
                  <a:lnTo>
                    <a:pt x="8445" y="1933250"/>
                  </a:lnTo>
                  <a:lnTo>
                    <a:pt x="13149" y="1886284"/>
                  </a:lnTo>
                  <a:lnTo>
                    <a:pt x="18868" y="1839625"/>
                  </a:lnTo>
                  <a:lnTo>
                    <a:pt x="25589" y="1793284"/>
                  </a:lnTo>
                  <a:lnTo>
                    <a:pt x="33303" y="1747271"/>
                  </a:lnTo>
                  <a:lnTo>
                    <a:pt x="41998" y="1701598"/>
                  </a:lnTo>
                  <a:lnTo>
                    <a:pt x="51662" y="1656276"/>
                  </a:lnTo>
                  <a:lnTo>
                    <a:pt x="62284" y="1611316"/>
                  </a:lnTo>
                  <a:lnTo>
                    <a:pt x="73854" y="1566730"/>
                  </a:lnTo>
                  <a:lnTo>
                    <a:pt x="86359" y="1522529"/>
                  </a:lnTo>
                  <a:lnTo>
                    <a:pt x="99789" y="1478724"/>
                  </a:lnTo>
                  <a:lnTo>
                    <a:pt x="114132" y="1435326"/>
                  </a:lnTo>
                  <a:lnTo>
                    <a:pt x="129377" y="1392347"/>
                  </a:lnTo>
                  <a:lnTo>
                    <a:pt x="145513" y="1349798"/>
                  </a:lnTo>
                  <a:lnTo>
                    <a:pt x="162529" y="1307690"/>
                  </a:lnTo>
                  <a:lnTo>
                    <a:pt x="180413" y="1266034"/>
                  </a:lnTo>
                  <a:lnTo>
                    <a:pt x="199154" y="1224842"/>
                  </a:lnTo>
                  <a:lnTo>
                    <a:pt x="218742" y="1184124"/>
                  </a:lnTo>
                  <a:lnTo>
                    <a:pt x="239163" y="1143893"/>
                  </a:lnTo>
                  <a:lnTo>
                    <a:pt x="260409" y="1104159"/>
                  </a:lnTo>
                  <a:lnTo>
                    <a:pt x="282466" y="1064934"/>
                  </a:lnTo>
                  <a:lnTo>
                    <a:pt x="305324" y="1026228"/>
                  </a:lnTo>
                  <a:lnTo>
                    <a:pt x="328972" y="988053"/>
                  </a:lnTo>
                  <a:lnTo>
                    <a:pt x="353399" y="950421"/>
                  </a:lnTo>
                  <a:lnTo>
                    <a:pt x="378592" y="913342"/>
                  </a:lnTo>
                  <a:lnTo>
                    <a:pt x="404542" y="876828"/>
                  </a:lnTo>
                  <a:lnTo>
                    <a:pt x="431236" y="840890"/>
                  </a:lnTo>
                  <a:lnTo>
                    <a:pt x="458664" y="805539"/>
                  </a:lnTo>
                  <a:lnTo>
                    <a:pt x="486814" y="770787"/>
                  </a:lnTo>
                  <a:lnTo>
                    <a:pt x="515675" y="736644"/>
                  </a:lnTo>
                  <a:lnTo>
                    <a:pt x="545235" y="703122"/>
                  </a:lnTo>
                  <a:lnTo>
                    <a:pt x="575485" y="670233"/>
                  </a:lnTo>
                  <a:lnTo>
                    <a:pt x="606411" y="637987"/>
                  </a:lnTo>
                  <a:lnTo>
                    <a:pt x="638004" y="606396"/>
                  </a:lnTo>
                  <a:lnTo>
                    <a:pt x="670251" y="575471"/>
                  </a:lnTo>
                  <a:lnTo>
                    <a:pt x="703142" y="545223"/>
                  </a:lnTo>
                  <a:lnTo>
                    <a:pt x="736665" y="515663"/>
                  </a:lnTo>
                  <a:lnTo>
                    <a:pt x="770809" y="486803"/>
                  </a:lnTo>
                  <a:lnTo>
                    <a:pt x="805563" y="458654"/>
                  </a:lnTo>
                  <a:lnTo>
                    <a:pt x="840916" y="431227"/>
                  </a:lnTo>
                  <a:lnTo>
                    <a:pt x="876856" y="404534"/>
                  </a:lnTo>
                  <a:lnTo>
                    <a:pt x="913372" y="378585"/>
                  </a:lnTo>
                  <a:lnTo>
                    <a:pt x="950453" y="353392"/>
                  </a:lnTo>
                  <a:lnTo>
                    <a:pt x="988087" y="328966"/>
                  </a:lnTo>
                  <a:lnTo>
                    <a:pt x="1026264" y="305319"/>
                  </a:lnTo>
                  <a:lnTo>
                    <a:pt x="1064972" y="282461"/>
                  </a:lnTo>
                  <a:lnTo>
                    <a:pt x="1104200" y="260405"/>
                  </a:lnTo>
                  <a:lnTo>
                    <a:pt x="1143936" y="239160"/>
                  </a:lnTo>
                  <a:lnTo>
                    <a:pt x="1184170" y="218739"/>
                  </a:lnTo>
                  <a:lnTo>
                    <a:pt x="1224890" y="199152"/>
                  </a:lnTo>
                  <a:lnTo>
                    <a:pt x="1266085" y="180411"/>
                  </a:lnTo>
                  <a:lnTo>
                    <a:pt x="1307744" y="162527"/>
                  </a:lnTo>
                  <a:lnTo>
                    <a:pt x="1349855" y="145512"/>
                  </a:lnTo>
                  <a:lnTo>
                    <a:pt x="1392408" y="129376"/>
                  </a:lnTo>
                  <a:lnTo>
                    <a:pt x="1435390" y="114131"/>
                  </a:lnTo>
                  <a:lnTo>
                    <a:pt x="1478791" y="99788"/>
                  </a:lnTo>
                  <a:lnTo>
                    <a:pt x="1522599" y="86358"/>
                  </a:lnTo>
                  <a:lnTo>
                    <a:pt x="1566804" y="73853"/>
                  </a:lnTo>
                  <a:lnTo>
                    <a:pt x="1611394" y="62284"/>
                  </a:lnTo>
                  <a:lnTo>
                    <a:pt x="1656357" y="51661"/>
                  </a:lnTo>
                  <a:lnTo>
                    <a:pt x="1701683" y="41998"/>
                  </a:lnTo>
                  <a:lnTo>
                    <a:pt x="1747360" y="33303"/>
                  </a:lnTo>
                  <a:lnTo>
                    <a:pt x="1793378" y="25589"/>
                  </a:lnTo>
                  <a:lnTo>
                    <a:pt x="1839724" y="18868"/>
                  </a:lnTo>
                  <a:lnTo>
                    <a:pt x="1886387" y="13149"/>
                  </a:lnTo>
                  <a:lnTo>
                    <a:pt x="1933357" y="8445"/>
                  </a:lnTo>
                  <a:lnTo>
                    <a:pt x="1980622" y="4767"/>
                  </a:lnTo>
                  <a:lnTo>
                    <a:pt x="2028171" y="2126"/>
                  </a:lnTo>
                  <a:lnTo>
                    <a:pt x="2075992" y="533"/>
                  </a:lnTo>
                  <a:lnTo>
                    <a:pt x="2124075" y="0"/>
                  </a:lnTo>
                  <a:lnTo>
                    <a:pt x="2124075" y="2123948"/>
                  </a:lnTo>
                  <a:lnTo>
                    <a:pt x="0" y="21239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817490" y="2405316"/>
            <a:ext cx="1236345" cy="8978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065" marR="5080" indent="-5715" algn="ctr">
              <a:lnSpc>
                <a:spcPct val="92400"/>
              </a:lnSpc>
              <a:spcBef>
                <a:spcPts val="309"/>
              </a:spcBef>
            </a:pP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Resultados 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post-</a:t>
            </a:r>
            <a:r>
              <a:rPr sz="2000" b="1" spc="-22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FFFFFF"/>
                </a:solidFill>
                <a:latin typeface="Arial"/>
                <a:cs typeface="Arial"/>
              </a:rPr>
              <a:t>del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receptor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275451" y="1503425"/>
            <a:ext cx="2146300" cy="2136775"/>
            <a:chOff x="6275451" y="1503425"/>
            <a:chExt cx="2146300" cy="2136775"/>
          </a:xfrm>
        </p:grpSpPr>
        <p:sp>
          <p:nvSpPr>
            <p:cNvPr id="33" name="object 33"/>
            <p:cNvSpPr/>
            <p:nvPr/>
          </p:nvSpPr>
          <p:spPr>
            <a:xfrm>
              <a:off x="6281801" y="1509775"/>
              <a:ext cx="2133600" cy="2124075"/>
            </a:xfrm>
            <a:custGeom>
              <a:avLst/>
              <a:gdLst/>
              <a:ahLst/>
              <a:cxnLst/>
              <a:rect l="l" t="t" r="r" b="b"/>
              <a:pathLst>
                <a:path w="2133600" h="2124075">
                  <a:moveTo>
                    <a:pt x="0" y="0"/>
                  </a:moveTo>
                  <a:lnTo>
                    <a:pt x="0" y="2124075"/>
                  </a:lnTo>
                  <a:lnTo>
                    <a:pt x="2133600" y="2124075"/>
                  </a:lnTo>
                  <a:lnTo>
                    <a:pt x="2133064" y="2075992"/>
                  </a:lnTo>
                  <a:lnTo>
                    <a:pt x="2131463" y="2028171"/>
                  </a:lnTo>
                  <a:lnTo>
                    <a:pt x="2128810" y="1980622"/>
                  </a:lnTo>
                  <a:lnTo>
                    <a:pt x="2125115" y="1933357"/>
                  </a:lnTo>
                  <a:lnTo>
                    <a:pt x="2120390" y="1886387"/>
                  </a:lnTo>
                  <a:lnTo>
                    <a:pt x="2114646" y="1839724"/>
                  </a:lnTo>
                  <a:lnTo>
                    <a:pt x="2107893" y="1793378"/>
                  </a:lnTo>
                  <a:lnTo>
                    <a:pt x="2100145" y="1747360"/>
                  </a:lnTo>
                  <a:lnTo>
                    <a:pt x="2091411" y="1701683"/>
                  </a:lnTo>
                  <a:lnTo>
                    <a:pt x="2081703" y="1656357"/>
                  </a:lnTo>
                  <a:lnTo>
                    <a:pt x="2071032" y="1611394"/>
                  </a:lnTo>
                  <a:lnTo>
                    <a:pt x="2059411" y="1566804"/>
                  </a:lnTo>
                  <a:lnTo>
                    <a:pt x="2046849" y="1522599"/>
                  </a:lnTo>
                  <a:lnTo>
                    <a:pt x="2033358" y="1478791"/>
                  </a:lnTo>
                  <a:lnTo>
                    <a:pt x="2018950" y="1435390"/>
                  </a:lnTo>
                  <a:lnTo>
                    <a:pt x="2003636" y="1392408"/>
                  </a:lnTo>
                  <a:lnTo>
                    <a:pt x="1987426" y="1349855"/>
                  </a:lnTo>
                  <a:lnTo>
                    <a:pt x="1970334" y="1307744"/>
                  </a:lnTo>
                  <a:lnTo>
                    <a:pt x="1952369" y="1266085"/>
                  </a:lnTo>
                  <a:lnTo>
                    <a:pt x="1933543" y="1224890"/>
                  </a:lnTo>
                  <a:lnTo>
                    <a:pt x="1913867" y="1184170"/>
                  </a:lnTo>
                  <a:lnTo>
                    <a:pt x="1893353" y="1143936"/>
                  </a:lnTo>
                  <a:lnTo>
                    <a:pt x="1872012" y="1104200"/>
                  </a:lnTo>
                  <a:lnTo>
                    <a:pt x="1849855" y="1064972"/>
                  </a:lnTo>
                  <a:lnTo>
                    <a:pt x="1826893" y="1026264"/>
                  </a:lnTo>
                  <a:lnTo>
                    <a:pt x="1803138" y="988087"/>
                  </a:lnTo>
                  <a:lnTo>
                    <a:pt x="1778602" y="950453"/>
                  </a:lnTo>
                  <a:lnTo>
                    <a:pt x="1753295" y="913372"/>
                  </a:lnTo>
                  <a:lnTo>
                    <a:pt x="1727228" y="876856"/>
                  </a:lnTo>
                  <a:lnTo>
                    <a:pt x="1700413" y="840916"/>
                  </a:lnTo>
                  <a:lnTo>
                    <a:pt x="1672862" y="805563"/>
                  </a:lnTo>
                  <a:lnTo>
                    <a:pt x="1644585" y="770809"/>
                  </a:lnTo>
                  <a:lnTo>
                    <a:pt x="1615594" y="736665"/>
                  </a:lnTo>
                  <a:lnTo>
                    <a:pt x="1585900" y="703142"/>
                  </a:lnTo>
                  <a:lnTo>
                    <a:pt x="1555514" y="670251"/>
                  </a:lnTo>
                  <a:lnTo>
                    <a:pt x="1524449" y="638004"/>
                  </a:lnTo>
                  <a:lnTo>
                    <a:pt x="1492714" y="606411"/>
                  </a:lnTo>
                  <a:lnTo>
                    <a:pt x="1460322" y="575485"/>
                  </a:lnTo>
                  <a:lnTo>
                    <a:pt x="1427283" y="545235"/>
                  </a:lnTo>
                  <a:lnTo>
                    <a:pt x="1393609" y="515675"/>
                  </a:lnTo>
                  <a:lnTo>
                    <a:pt x="1359311" y="486814"/>
                  </a:lnTo>
                  <a:lnTo>
                    <a:pt x="1324401" y="458664"/>
                  </a:lnTo>
                  <a:lnTo>
                    <a:pt x="1288889" y="431236"/>
                  </a:lnTo>
                  <a:lnTo>
                    <a:pt x="1252788" y="404542"/>
                  </a:lnTo>
                  <a:lnTo>
                    <a:pt x="1216108" y="378592"/>
                  </a:lnTo>
                  <a:lnTo>
                    <a:pt x="1178861" y="353399"/>
                  </a:lnTo>
                  <a:lnTo>
                    <a:pt x="1141057" y="328972"/>
                  </a:lnTo>
                  <a:lnTo>
                    <a:pt x="1102709" y="305324"/>
                  </a:lnTo>
                  <a:lnTo>
                    <a:pt x="1063828" y="282466"/>
                  </a:lnTo>
                  <a:lnTo>
                    <a:pt x="1024424" y="260409"/>
                  </a:lnTo>
                  <a:lnTo>
                    <a:pt x="984509" y="239163"/>
                  </a:lnTo>
                  <a:lnTo>
                    <a:pt x="944095" y="218742"/>
                  </a:lnTo>
                  <a:lnTo>
                    <a:pt x="903193" y="199154"/>
                  </a:lnTo>
                  <a:lnTo>
                    <a:pt x="861813" y="180413"/>
                  </a:lnTo>
                  <a:lnTo>
                    <a:pt x="819968" y="162529"/>
                  </a:lnTo>
                  <a:lnTo>
                    <a:pt x="777669" y="145513"/>
                  </a:lnTo>
                  <a:lnTo>
                    <a:pt x="734926" y="129377"/>
                  </a:lnTo>
                  <a:lnTo>
                    <a:pt x="691752" y="114132"/>
                  </a:lnTo>
                  <a:lnTo>
                    <a:pt x="648157" y="99789"/>
                  </a:lnTo>
                  <a:lnTo>
                    <a:pt x="604153" y="86359"/>
                  </a:lnTo>
                  <a:lnTo>
                    <a:pt x="559750" y="73854"/>
                  </a:lnTo>
                  <a:lnTo>
                    <a:pt x="514962" y="62284"/>
                  </a:lnTo>
                  <a:lnTo>
                    <a:pt x="469798" y="51662"/>
                  </a:lnTo>
                  <a:lnTo>
                    <a:pt x="424270" y="41998"/>
                  </a:lnTo>
                  <a:lnTo>
                    <a:pt x="378389" y="33303"/>
                  </a:lnTo>
                  <a:lnTo>
                    <a:pt x="332167" y="25589"/>
                  </a:lnTo>
                  <a:lnTo>
                    <a:pt x="285614" y="18868"/>
                  </a:lnTo>
                  <a:lnTo>
                    <a:pt x="238743" y="13149"/>
                  </a:lnTo>
                  <a:lnTo>
                    <a:pt x="191564" y="8445"/>
                  </a:lnTo>
                  <a:lnTo>
                    <a:pt x="144089" y="4767"/>
                  </a:lnTo>
                  <a:lnTo>
                    <a:pt x="96329" y="2126"/>
                  </a:lnTo>
                  <a:lnTo>
                    <a:pt x="48296" y="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81801" y="1509775"/>
              <a:ext cx="2133600" cy="2124075"/>
            </a:xfrm>
            <a:custGeom>
              <a:avLst/>
              <a:gdLst/>
              <a:ahLst/>
              <a:cxnLst/>
              <a:rect l="l" t="t" r="r" b="b"/>
              <a:pathLst>
                <a:path w="2133600" h="2124075">
                  <a:moveTo>
                    <a:pt x="0" y="0"/>
                  </a:moveTo>
                  <a:lnTo>
                    <a:pt x="48296" y="533"/>
                  </a:lnTo>
                  <a:lnTo>
                    <a:pt x="96329" y="2126"/>
                  </a:lnTo>
                  <a:lnTo>
                    <a:pt x="144089" y="4767"/>
                  </a:lnTo>
                  <a:lnTo>
                    <a:pt x="191564" y="8445"/>
                  </a:lnTo>
                  <a:lnTo>
                    <a:pt x="238743" y="13149"/>
                  </a:lnTo>
                  <a:lnTo>
                    <a:pt x="285614" y="18868"/>
                  </a:lnTo>
                  <a:lnTo>
                    <a:pt x="332167" y="25589"/>
                  </a:lnTo>
                  <a:lnTo>
                    <a:pt x="378389" y="33303"/>
                  </a:lnTo>
                  <a:lnTo>
                    <a:pt x="424270" y="41998"/>
                  </a:lnTo>
                  <a:lnTo>
                    <a:pt x="469798" y="51662"/>
                  </a:lnTo>
                  <a:lnTo>
                    <a:pt x="514962" y="62284"/>
                  </a:lnTo>
                  <a:lnTo>
                    <a:pt x="559750" y="73854"/>
                  </a:lnTo>
                  <a:lnTo>
                    <a:pt x="604153" y="86359"/>
                  </a:lnTo>
                  <a:lnTo>
                    <a:pt x="648157" y="99789"/>
                  </a:lnTo>
                  <a:lnTo>
                    <a:pt x="691752" y="114132"/>
                  </a:lnTo>
                  <a:lnTo>
                    <a:pt x="734926" y="129377"/>
                  </a:lnTo>
                  <a:lnTo>
                    <a:pt x="777669" y="145513"/>
                  </a:lnTo>
                  <a:lnTo>
                    <a:pt x="819968" y="162529"/>
                  </a:lnTo>
                  <a:lnTo>
                    <a:pt x="861813" y="180413"/>
                  </a:lnTo>
                  <a:lnTo>
                    <a:pt x="903193" y="199154"/>
                  </a:lnTo>
                  <a:lnTo>
                    <a:pt x="944095" y="218742"/>
                  </a:lnTo>
                  <a:lnTo>
                    <a:pt x="984509" y="239163"/>
                  </a:lnTo>
                  <a:lnTo>
                    <a:pt x="1024424" y="260409"/>
                  </a:lnTo>
                  <a:lnTo>
                    <a:pt x="1063828" y="282466"/>
                  </a:lnTo>
                  <a:lnTo>
                    <a:pt x="1102709" y="305324"/>
                  </a:lnTo>
                  <a:lnTo>
                    <a:pt x="1141057" y="328972"/>
                  </a:lnTo>
                  <a:lnTo>
                    <a:pt x="1178861" y="353399"/>
                  </a:lnTo>
                  <a:lnTo>
                    <a:pt x="1216108" y="378592"/>
                  </a:lnTo>
                  <a:lnTo>
                    <a:pt x="1252788" y="404542"/>
                  </a:lnTo>
                  <a:lnTo>
                    <a:pt x="1288889" y="431236"/>
                  </a:lnTo>
                  <a:lnTo>
                    <a:pt x="1324401" y="458664"/>
                  </a:lnTo>
                  <a:lnTo>
                    <a:pt x="1359311" y="486814"/>
                  </a:lnTo>
                  <a:lnTo>
                    <a:pt x="1393609" y="515675"/>
                  </a:lnTo>
                  <a:lnTo>
                    <a:pt x="1427283" y="545235"/>
                  </a:lnTo>
                  <a:lnTo>
                    <a:pt x="1460322" y="575485"/>
                  </a:lnTo>
                  <a:lnTo>
                    <a:pt x="1492714" y="606411"/>
                  </a:lnTo>
                  <a:lnTo>
                    <a:pt x="1524449" y="638004"/>
                  </a:lnTo>
                  <a:lnTo>
                    <a:pt x="1555514" y="670251"/>
                  </a:lnTo>
                  <a:lnTo>
                    <a:pt x="1585900" y="703142"/>
                  </a:lnTo>
                  <a:lnTo>
                    <a:pt x="1615594" y="736665"/>
                  </a:lnTo>
                  <a:lnTo>
                    <a:pt x="1644585" y="770809"/>
                  </a:lnTo>
                  <a:lnTo>
                    <a:pt x="1672862" y="805563"/>
                  </a:lnTo>
                  <a:lnTo>
                    <a:pt x="1700413" y="840916"/>
                  </a:lnTo>
                  <a:lnTo>
                    <a:pt x="1727228" y="876856"/>
                  </a:lnTo>
                  <a:lnTo>
                    <a:pt x="1753295" y="913372"/>
                  </a:lnTo>
                  <a:lnTo>
                    <a:pt x="1778602" y="950453"/>
                  </a:lnTo>
                  <a:lnTo>
                    <a:pt x="1803138" y="988087"/>
                  </a:lnTo>
                  <a:lnTo>
                    <a:pt x="1826893" y="1026264"/>
                  </a:lnTo>
                  <a:lnTo>
                    <a:pt x="1849855" y="1064972"/>
                  </a:lnTo>
                  <a:lnTo>
                    <a:pt x="1872012" y="1104200"/>
                  </a:lnTo>
                  <a:lnTo>
                    <a:pt x="1893353" y="1143936"/>
                  </a:lnTo>
                  <a:lnTo>
                    <a:pt x="1913867" y="1184170"/>
                  </a:lnTo>
                  <a:lnTo>
                    <a:pt x="1933543" y="1224890"/>
                  </a:lnTo>
                  <a:lnTo>
                    <a:pt x="1952369" y="1266085"/>
                  </a:lnTo>
                  <a:lnTo>
                    <a:pt x="1970334" y="1307744"/>
                  </a:lnTo>
                  <a:lnTo>
                    <a:pt x="1987426" y="1349855"/>
                  </a:lnTo>
                  <a:lnTo>
                    <a:pt x="2003636" y="1392408"/>
                  </a:lnTo>
                  <a:lnTo>
                    <a:pt x="2018950" y="1435390"/>
                  </a:lnTo>
                  <a:lnTo>
                    <a:pt x="2033358" y="1478791"/>
                  </a:lnTo>
                  <a:lnTo>
                    <a:pt x="2046849" y="1522599"/>
                  </a:lnTo>
                  <a:lnTo>
                    <a:pt x="2059411" y="1566804"/>
                  </a:lnTo>
                  <a:lnTo>
                    <a:pt x="2071032" y="1611394"/>
                  </a:lnTo>
                  <a:lnTo>
                    <a:pt x="2081703" y="1656357"/>
                  </a:lnTo>
                  <a:lnTo>
                    <a:pt x="2091411" y="1701683"/>
                  </a:lnTo>
                  <a:lnTo>
                    <a:pt x="2100145" y="1747360"/>
                  </a:lnTo>
                  <a:lnTo>
                    <a:pt x="2107893" y="1793378"/>
                  </a:lnTo>
                  <a:lnTo>
                    <a:pt x="2114646" y="1839724"/>
                  </a:lnTo>
                  <a:lnTo>
                    <a:pt x="2120390" y="1886387"/>
                  </a:lnTo>
                  <a:lnTo>
                    <a:pt x="2125115" y="1933357"/>
                  </a:lnTo>
                  <a:lnTo>
                    <a:pt x="2128810" y="1980622"/>
                  </a:lnTo>
                  <a:lnTo>
                    <a:pt x="2131463" y="2028171"/>
                  </a:lnTo>
                  <a:lnTo>
                    <a:pt x="2133064" y="2075992"/>
                  </a:lnTo>
                  <a:lnTo>
                    <a:pt x="2133600" y="2124075"/>
                  </a:lnTo>
                  <a:lnTo>
                    <a:pt x="0" y="21240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433439" y="2405316"/>
            <a:ext cx="1210945" cy="8978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065" marR="5080" algn="ctr">
              <a:lnSpc>
                <a:spcPct val="92400"/>
              </a:lnSpc>
              <a:spcBef>
                <a:spcPts val="309"/>
              </a:spcBef>
            </a:pP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Mortalidad </a:t>
            </a:r>
            <a:r>
              <a:rPr sz="2000" b="1" spc="-14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lista</a:t>
            </a:r>
            <a:r>
              <a:rPr sz="20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espera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275451" y="3732276"/>
            <a:ext cx="2146300" cy="2136775"/>
            <a:chOff x="6275451" y="3732276"/>
            <a:chExt cx="2146300" cy="2136775"/>
          </a:xfrm>
        </p:grpSpPr>
        <p:sp>
          <p:nvSpPr>
            <p:cNvPr id="37" name="object 37"/>
            <p:cNvSpPr/>
            <p:nvPr/>
          </p:nvSpPr>
          <p:spPr>
            <a:xfrm>
              <a:off x="6281801" y="3738626"/>
              <a:ext cx="2133600" cy="2124075"/>
            </a:xfrm>
            <a:custGeom>
              <a:avLst/>
              <a:gdLst/>
              <a:ahLst/>
              <a:cxnLst/>
              <a:rect l="l" t="t" r="r" b="b"/>
              <a:pathLst>
                <a:path w="2133600" h="2124075">
                  <a:moveTo>
                    <a:pt x="2133600" y="0"/>
                  </a:moveTo>
                  <a:lnTo>
                    <a:pt x="0" y="0"/>
                  </a:lnTo>
                  <a:lnTo>
                    <a:pt x="0" y="2124011"/>
                  </a:lnTo>
                  <a:lnTo>
                    <a:pt x="48296" y="2123477"/>
                  </a:lnTo>
                  <a:lnTo>
                    <a:pt x="96329" y="2121884"/>
                  </a:lnTo>
                  <a:lnTo>
                    <a:pt x="144089" y="2119243"/>
                  </a:lnTo>
                  <a:lnTo>
                    <a:pt x="191564" y="2115565"/>
                  </a:lnTo>
                  <a:lnTo>
                    <a:pt x="238743" y="2110860"/>
                  </a:lnTo>
                  <a:lnTo>
                    <a:pt x="285614" y="2105142"/>
                  </a:lnTo>
                  <a:lnTo>
                    <a:pt x="332167" y="2098420"/>
                  </a:lnTo>
                  <a:lnTo>
                    <a:pt x="378389" y="2090705"/>
                  </a:lnTo>
                  <a:lnTo>
                    <a:pt x="424270" y="2082010"/>
                  </a:lnTo>
                  <a:lnTo>
                    <a:pt x="469798" y="2072346"/>
                  </a:lnTo>
                  <a:lnTo>
                    <a:pt x="514962" y="2061723"/>
                  </a:lnTo>
                  <a:lnTo>
                    <a:pt x="559750" y="2050153"/>
                  </a:lnTo>
                  <a:lnTo>
                    <a:pt x="604153" y="2037647"/>
                  </a:lnTo>
                  <a:lnTo>
                    <a:pt x="648157" y="2024217"/>
                  </a:lnTo>
                  <a:lnTo>
                    <a:pt x="691752" y="2009873"/>
                  </a:lnTo>
                  <a:lnTo>
                    <a:pt x="734926" y="1994627"/>
                  </a:lnTo>
                  <a:lnTo>
                    <a:pt x="777669" y="1978490"/>
                  </a:lnTo>
                  <a:lnTo>
                    <a:pt x="819968" y="1961474"/>
                  </a:lnTo>
                  <a:lnTo>
                    <a:pt x="861813" y="1943589"/>
                  </a:lnTo>
                  <a:lnTo>
                    <a:pt x="903193" y="1924847"/>
                  </a:lnTo>
                  <a:lnTo>
                    <a:pt x="944095" y="1905259"/>
                  </a:lnTo>
                  <a:lnTo>
                    <a:pt x="984509" y="1884837"/>
                  </a:lnTo>
                  <a:lnTo>
                    <a:pt x="1024424" y="1863591"/>
                  </a:lnTo>
                  <a:lnTo>
                    <a:pt x="1063828" y="1841533"/>
                  </a:lnTo>
                  <a:lnTo>
                    <a:pt x="1102709" y="1818674"/>
                  </a:lnTo>
                  <a:lnTo>
                    <a:pt x="1141057" y="1795026"/>
                  </a:lnTo>
                  <a:lnTo>
                    <a:pt x="1178861" y="1770599"/>
                  </a:lnTo>
                  <a:lnTo>
                    <a:pt x="1216108" y="1745405"/>
                  </a:lnTo>
                  <a:lnTo>
                    <a:pt x="1252788" y="1719455"/>
                  </a:lnTo>
                  <a:lnTo>
                    <a:pt x="1288889" y="1692760"/>
                  </a:lnTo>
                  <a:lnTo>
                    <a:pt x="1324401" y="1665332"/>
                  </a:lnTo>
                  <a:lnTo>
                    <a:pt x="1359311" y="1637182"/>
                  </a:lnTo>
                  <a:lnTo>
                    <a:pt x="1393609" y="1608320"/>
                  </a:lnTo>
                  <a:lnTo>
                    <a:pt x="1427283" y="1578759"/>
                  </a:lnTo>
                  <a:lnTo>
                    <a:pt x="1460322" y="1548510"/>
                  </a:lnTo>
                  <a:lnTo>
                    <a:pt x="1492714" y="1517583"/>
                  </a:lnTo>
                  <a:lnTo>
                    <a:pt x="1524449" y="1485991"/>
                  </a:lnTo>
                  <a:lnTo>
                    <a:pt x="1555514" y="1453744"/>
                  </a:lnTo>
                  <a:lnTo>
                    <a:pt x="1585900" y="1420853"/>
                  </a:lnTo>
                  <a:lnTo>
                    <a:pt x="1615594" y="1387330"/>
                  </a:lnTo>
                  <a:lnTo>
                    <a:pt x="1644585" y="1353186"/>
                  </a:lnTo>
                  <a:lnTo>
                    <a:pt x="1672862" y="1318433"/>
                  </a:lnTo>
                  <a:lnTo>
                    <a:pt x="1700413" y="1283080"/>
                  </a:lnTo>
                  <a:lnTo>
                    <a:pt x="1727228" y="1247141"/>
                  </a:lnTo>
                  <a:lnTo>
                    <a:pt x="1753295" y="1210626"/>
                  </a:lnTo>
                  <a:lnTo>
                    <a:pt x="1778602" y="1173546"/>
                  </a:lnTo>
                  <a:lnTo>
                    <a:pt x="1803138" y="1135912"/>
                  </a:lnTo>
                  <a:lnTo>
                    <a:pt x="1826893" y="1097736"/>
                  </a:lnTo>
                  <a:lnTo>
                    <a:pt x="1849855" y="1059029"/>
                  </a:lnTo>
                  <a:lnTo>
                    <a:pt x="1872012" y="1019803"/>
                  </a:lnTo>
                  <a:lnTo>
                    <a:pt x="1893353" y="980068"/>
                  </a:lnTo>
                  <a:lnTo>
                    <a:pt x="1913867" y="939835"/>
                  </a:lnTo>
                  <a:lnTo>
                    <a:pt x="1933543" y="899117"/>
                  </a:lnTo>
                  <a:lnTo>
                    <a:pt x="1952369" y="857924"/>
                  </a:lnTo>
                  <a:lnTo>
                    <a:pt x="1970334" y="816267"/>
                  </a:lnTo>
                  <a:lnTo>
                    <a:pt x="1987426" y="774158"/>
                  </a:lnTo>
                  <a:lnTo>
                    <a:pt x="2003636" y="731608"/>
                  </a:lnTo>
                  <a:lnTo>
                    <a:pt x="2018950" y="688628"/>
                  </a:lnTo>
                  <a:lnTo>
                    <a:pt x="2033358" y="645229"/>
                  </a:lnTo>
                  <a:lnTo>
                    <a:pt x="2046849" y="601423"/>
                  </a:lnTo>
                  <a:lnTo>
                    <a:pt x="2059411" y="557222"/>
                  </a:lnTo>
                  <a:lnTo>
                    <a:pt x="2071032" y="512635"/>
                  </a:lnTo>
                  <a:lnTo>
                    <a:pt x="2081703" y="467675"/>
                  </a:lnTo>
                  <a:lnTo>
                    <a:pt x="2091411" y="422352"/>
                  </a:lnTo>
                  <a:lnTo>
                    <a:pt x="2100145" y="376678"/>
                  </a:lnTo>
                  <a:lnTo>
                    <a:pt x="2107893" y="330665"/>
                  </a:lnTo>
                  <a:lnTo>
                    <a:pt x="2114646" y="284323"/>
                  </a:lnTo>
                  <a:lnTo>
                    <a:pt x="2120390" y="237663"/>
                  </a:lnTo>
                  <a:lnTo>
                    <a:pt x="2125115" y="190698"/>
                  </a:lnTo>
                  <a:lnTo>
                    <a:pt x="2128810" y="143437"/>
                  </a:lnTo>
                  <a:lnTo>
                    <a:pt x="2131463" y="95893"/>
                  </a:lnTo>
                  <a:lnTo>
                    <a:pt x="2133064" y="48077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281801" y="3738626"/>
              <a:ext cx="2133600" cy="2124075"/>
            </a:xfrm>
            <a:custGeom>
              <a:avLst/>
              <a:gdLst/>
              <a:ahLst/>
              <a:cxnLst/>
              <a:rect l="l" t="t" r="r" b="b"/>
              <a:pathLst>
                <a:path w="2133600" h="2124075">
                  <a:moveTo>
                    <a:pt x="2133600" y="0"/>
                  </a:moveTo>
                  <a:lnTo>
                    <a:pt x="2133064" y="48077"/>
                  </a:lnTo>
                  <a:lnTo>
                    <a:pt x="2131463" y="95893"/>
                  </a:lnTo>
                  <a:lnTo>
                    <a:pt x="2128810" y="143437"/>
                  </a:lnTo>
                  <a:lnTo>
                    <a:pt x="2125115" y="190698"/>
                  </a:lnTo>
                  <a:lnTo>
                    <a:pt x="2120390" y="237663"/>
                  </a:lnTo>
                  <a:lnTo>
                    <a:pt x="2114646" y="284323"/>
                  </a:lnTo>
                  <a:lnTo>
                    <a:pt x="2107893" y="330665"/>
                  </a:lnTo>
                  <a:lnTo>
                    <a:pt x="2100145" y="376678"/>
                  </a:lnTo>
                  <a:lnTo>
                    <a:pt x="2091411" y="422352"/>
                  </a:lnTo>
                  <a:lnTo>
                    <a:pt x="2081703" y="467675"/>
                  </a:lnTo>
                  <a:lnTo>
                    <a:pt x="2071032" y="512635"/>
                  </a:lnTo>
                  <a:lnTo>
                    <a:pt x="2059411" y="557222"/>
                  </a:lnTo>
                  <a:lnTo>
                    <a:pt x="2046849" y="601423"/>
                  </a:lnTo>
                  <a:lnTo>
                    <a:pt x="2033358" y="645229"/>
                  </a:lnTo>
                  <a:lnTo>
                    <a:pt x="2018950" y="688628"/>
                  </a:lnTo>
                  <a:lnTo>
                    <a:pt x="2003636" y="731608"/>
                  </a:lnTo>
                  <a:lnTo>
                    <a:pt x="1987426" y="774158"/>
                  </a:lnTo>
                  <a:lnTo>
                    <a:pt x="1970334" y="816267"/>
                  </a:lnTo>
                  <a:lnTo>
                    <a:pt x="1952369" y="857924"/>
                  </a:lnTo>
                  <a:lnTo>
                    <a:pt x="1933543" y="899117"/>
                  </a:lnTo>
                  <a:lnTo>
                    <a:pt x="1913867" y="939835"/>
                  </a:lnTo>
                  <a:lnTo>
                    <a:pt x="1893353" y="980068"/>
                  </a:lnTo>
                  <a:lnTo>
                    <a:pt x="1872012" y="1019803"/>
                  </a:lnTo>
                  <a:lnTo>
                    <a:pt x="1849855" y="1059029"/>
                  </a:lnTo>
                  <a:lnTo>
                    <a:pt x="1826893" y="1097736"/>
                  </a:lnTo>
                  <a:lnTo>
                    <a:pt x="1803138" y="1135912"/>
                  </a:lnTo>
                  <a:lnTo>
                    <a:pt x="1778602" y="1173546"/>
                  </a:lnTo>
                  <a:lnTo>
                    <a:pt x="1753295" y="1210626"/>
                  </a:lnTo>
                  <a:lnTo>
                    <a:pt x="1727228" y="1247141"/>
                  </a:lnTo>
                  <a:lnTo>
                    <a:pt x="1700413" y="1283080"/>
                  </a:lnTo>
                  <a:lnTo>
                    <a:pt x="1672862" y="1318433"/>
                  </a:lnTo>
                  <a:lnTo>
                    <a:pt x="1644585" y="1353186"/>
                  </a:lnTo>
                  <a:lnTo>
                    <a:pt x="1615594" y="1387330"/>
                  </a:lnTo>
                  <a:lnTo>
                    <a:pt x="1585900" y="1420853"/>
                  </a:lnTo>
                  <a:lnTo>
                    <a:pt x="1555514" y="1453744"/>
                  </a:lnTo>
                  <a:lnTo>
                    <a:pt x="1524449" y="1485991"/>
                  </a:lnTo>
                  <a:lnTo>
                    <a:pt x="1492714" y="1517583"/>
                  </a:lnTo>
                  <a:lnTo>
                    <a:pt x="1460322" y="1548510"/>
                  </a:lnTo>
                  <a:lnTo>
                    <a:pt x="1427283" y="1578759"/>
                  </a:lnTo>
                  <a:lnTo>
                    <a:pt x="1393609" y="1608320"/>
                  </a:lnTo>
                  <a:lnTo>
                    <a:pt x="1359311" y="1637182"/>
                  </a:lnTo>
                  <a:lnTo>
                    <a:pt x="1324401" y="1665332"/>
                  </a:lnTo>
                  <a:lnTo>
                    <a:pt x="1288889" y="1692760"/>
                  </a:lnTo>
                  <a:lnTo>
                    <a:pt x="1252788" y="1719455"/>
                  </a:lnTo>
                  <a:lnTo>
                    <a:pt x="1216108" y="1745405"/>
                  </a:lnTo>
                  <a:lnTo>
                    <a:pt x="1178861" y="1770599"/>
                  </a:lnTo>
                  <a:lnTo>
                    <a:pt x="1141057" y="1795026"/>
                  </a:lnTo>
                  <a:lnTo>
                    <a:pt x="1102709" y="1818674"/>
                  </a:lnTo>
                  <a:lnTo>
                    <a:pt x="1063828" y="1841533"/>
                  </a:lnTo>
                  <a:lnTo>
                    <a:pt x="1024424" y="1863591"/>
                  </a:lnTo>
                  <a:lnTo>
                    <a:pt x="984509" y="1884837"/>
                  </a:lnTo>
                  <a:lnTo>
                    <a:pt x="944095" y="1905259"/>
                  </a:lnTo>
                  <a:lnTo>
                    <a:pt x="903193" y="1924847"/>
                  </a:lnTo>
                  <a:lnTo>
                    <a:pt x="861813" y="1943589"/>
                  </a:lnTo>
                  <a:lnTo>
                    <a:pt x="819968" y="1961474"/>
                  </a:lnTo>
                  <a:lnTo>
                    <a:pt x="777669" y="1978490"/>
                  </a:lnTo>
                  <a:lnTo>
                    <a:pt x="734926" y="1994627"/>
                  </a:lnTo>
                  <a:lnTo>
                    <a:pt x="691752" y="2009873"/>
                  </a:lnTo>
                  <a:lnTo>
                    <a:pt x="648157" y="2024217"/>
                  </a:lnTo>
                  <a:lnTo>
                    <a:pt x="604153" y="2037647"/>
                  </a:lnTo>
                  <a:lnTo>
                    <a:pt x="559750" y="2050153"/>
                  </a:lnTo>
                  <a:lnTo>
                    <a:pt x="514962" y="2061723"/>
                  </a:lnTo>
                  <a:lnTo>
                    <a:pt x="469798" y="2072346"/>
                  </a:lnTo>
                  <a:lnTo>
                    <a:pt x="424270" y="2082010"/>
                  </a:lnTo>
                  <a:lnTo>
                    <a:pt x="378389" y="2090705"/>
                  </a:lnTo>
                  <a:lnTo>
                    <a:pt x="332167" y="2098420"/>
                  </a:lnTo>
                  <a:lnTo>
                    <a:pt x="285614" y="2105142"/>
                  </a:lnTo>
                  <a:lnTo>
                    <a:pt x="238743" y="2110860"/>
                  </a:lnTo>
                  <a:lnTo>
                    <a:pt x="191564" y="2115565"/>
                  </a:lnTo>
                  <a:lnTo>
                    <a:pt x="144089" y="2119243"/>
                  </a:lnTo>
                  <a:lnTo>
                    <a:pt x="96329" y="2121884"/>
                  </a:lnTo>
                  <a:lnTo>
                    <a:pt x="48296" y="2123477"/>
                  </a:lnTo>
                  <a:lnTo>
                    <a:pt x="0" y="2124011"/>
                  </a:lnTo>
                  <a:lnTo>
                    <a:pt x="0" y="0"/>
                  </a:lnTo>
                  <a:lnTo>
                    <a:pt x="21336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511290" y="4149661"/>
            <a:ext cx="1051560" cy="6115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45085">
              <a:lnSpc>
                <a:spcPts val="2180"/>
              </a:lnSpc>
              <a:spcBef>
                <a:spcPts val="380"/>
              </a:spcBef>
            </a:pPr>
            <a:r>
              <a:rPr sz="2000" b="1" spc="-185" dirty="0">
                <a:solidFill>
                  <a:srgbClr val="FFFFFF"/>
                </a:solidFill>
                <a:latin typeface="Arial"/>
                <a:cs typeface="Arial"/>
              </a:rPr>
              <a:t>Recursos </a:t>
            </a:r>
            <a:r>
              <a:rPr sz="2000" b="1" spc="-150" dirty="0">
                <a:solidFill>
                  <a:srgbClr val="FFFFFF"/>
                </a:solidFill>
                <a:latin typeface="Arial"/>
                <a:cs typeface="Arial"/>
              </a:rPr>
              <a:t>sanitarios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056126" y="3732276"/>
            <a:ext cx="2136775" cy="2136775"/>
            <a:chOff x="4056126" y="3732276"/>
            <a:chExt cx="2136775" cy="2136775"/>
          </a:xfrm>
        </p:grpSpPr>
        <p:sp>
          <p:nvSpPr>
            <p:cNvPr id="41" name="object 41"/>
            <p:cNvSpPr/>
            <p:nvPr/>
          </p:nvSpPr>
          <p:spPr>
            <a:xfrm>
              <a:off x="4062476" y="3738626"/>
              <a:ext cx="2124075" cy="2124075"/>
            </a:xfrm>
            <a:custGeom>
              <a:avLst/>
              <a:gdLst/>
              <a:ahLst/>
              <a:cxnLst/>
              <a:rect l="l" t="t" r="r" b="b"/>
              <a:pathLst>
                <a:path w="2124075" h="2124075">
                  <a:moveTo>
                    <a:pt x="2124075" y="0"/>
                  </a:moveTo>
                  <a:lnTo>
                    <a:pt x="0" y="0"/>
                  </a:lnTo>
                  <a:lnTo>
                    <a:pt x="533" y="48077"/>
                  </a:lnTo>
                  <a:lnTo>
                    <a:pt x="2126" y="95893"/>
                  </a:lnTo>
                  <a:lnTo>
                    <a:pt x="4767" y="143437"/>
                  </a:lnTo>
                  <a:lnTo>
                    <a:pt x="8445" y="190698"/>
                  </a:lnTo>
                  <a:lnTo>
                    <a:pt x="13149" y="237663"/>
                  </a:lnTo>
                  <a:lnTo>
                    <a:pt x="18868" y="284323"/>
                  </a:lnTo>
                  <a:lnTo>
                    <a:pt x="25589" y="330665"/>
                  </a:lnTo>
                  <a:lnTo>
                    <a:pt x="33303" y="376678"/>
                  </a:lnTo>
                  <a:lnTo>
                    <a:pt x="41998" y="422352"/>
                  </a:lnTo>
                  <a:lnTo>
                    <a:pt x="51662" y="467675"/>
                  </a:lnTo>
                  <a:lnTo>
                    <a:pt x="62284" y="512635"/>
                  </a:lnTo>
                  <a:lnTo>
                    <a:pt x="73854" y="557222"/>
                  </a:lnTo>
                  <a:lnTo>
                    <a:pt x="86359" y="601423"/>
                  </a:lnTo>
                  <a:lnTo>
                    <a:pt x="99789" y="645229"/>
                  </a:lnTo>
                  <a:lnTo>
                    <a:pt x="114132" y="688628"/>
                  </a:lnTo>
                  <a:lnTo>
                    <a:pt x="129377" y="731608"/>
                  </a:lnTo>
                  <a:lnTo>
                    <a:pt x="145513" y="774158"/>
                  </a:lnTo>
                  <a:lnTo>
                    <a:pt x="162529" y="816267"/>
                  </a:lnTo>
                  <a:lnTo>
                    <a:pt x="180413" y="857924"/>
                  </a:lnTo>
                  <a:lnTo>
                    <a:pt x="199154" y="899117"/>
                  </a:lnTo>
                  <a:lnTo>
                    <a:pt x="218742" y="939835"/>
                  </a:lnTo>
                  <a:lnTo>
                    <a:pt x="239163" y="980068"/>
                  </a:lnTo>
                  <a:lnTo>
                    <a:pt x="260409" y="1019803"/>
                  </a:lnTo>
                  <a:lnTo>
                    <a:pt x="282466" y="1059029"/>
                  </a:lnTo>
                  <a:lnTo>
                    <a:pt x="305324" y="1097736"/>
                  </a:lnTo>
                  <a:lnTo>
                    <a:pt x="328972" y="1135912"/>
                  </a:lnTo>
                  <a:lnTo>
                    <a:pt x="353399" y="1173546"/>
                  </a:lnTo>
                  <a:lnTo>
                    <a:pt x="378592" y="1210626"/>
                  </a:lnTo>
                  <a:lnTo>
                    <a:pt x="404542" y="1247141"/>
                  </a:lnTo>
                  <a:lnTo>
                    <a:pt x="431236" y="1283080"/>
                  </a:lnTo>
                  <a:lnTo>
                    <a:pt x="458664" y="1318433"/>
                  </a:lnTo>
                  <a:lnTo>
                    <a:pt x="486814" y="1353186"/>
                  </a:lnTo>
                  <a:lnTo>
                    <a:pt x="515675" y="1387330"/>
                  </a:lnTo>
                  <a:lnTo>
                    <a:pt x="545235" y="1420853"/>
                  </a:lnTo>
                  <a:lnTo>
                    <a:pt x="575485" y="1453744"/>
                  </a:lnTo>
                  <a:lnTo>
                    <a:pt x="606411" y="1485991"/>
                  </a:lnTo>
                  <a:lnTo>
                    <a:pt x="638004" y="1517583"/>
                  </a:lnTo>
                  <a:lnTo>
                    <a:pt x="670251" y="1548510"/>
                  </a:lnTo>
                  <a:lnTo>
                    <a:pt x="703142" y="1578759"/>
                  </a:lnTo>
                  <a:lnTo>
                    <a:pt x="736665" y="1608320"/>
                  </a:lnTo>
                  <a:lnTo>
                    <a:pt x="770809" y="1637182"/>
                  </a:lnTo>
                  <a:lnTo>
                    <a:pt x="805563" y="1665332"/>
                  </a:lnTo>
                  <a:lnTo>
                    <a:pt x="840916" y="1692760"/>
                  </a:lnTo>
                  <a:lnTo>
                    <a:pt x="876856" y="1719455"/>
                  </a:lnTo>
                  <a:lnTo>
                    <a:pt x="913372" y="1745405"/>
                  </a:lnTo>
                  <a:lnTo>
                    <a:pt x="950453" y="1770599"/>
                  </a:lnTo>
                  <a:lnTo>
                    <a:pt x="988087" y="1795026"/>
                  </a:lnTo>
                  <a:lnTo>
                    <a:pt x="1026264" y="1818674"/>
                  </a:lnTo>
                  <a:lnTo>
                    <a:pt x="1064972" y="1841533"/>
                  </a:lnTo>
                  <a:lnTo>
                    <a:pt x="1104200" y="1863591"/>
                  </a:lnTo>
                  <a:lnTo>
                    <a:pt x="1143936" y="1884837"/>
                  </a:lnTo>
                  <a:lnTo>
                    <a:pt x="1184170" y="1905259"/>
                  </a:lnTo>
                  <a:lnTo>
                    <a:pt x="1224890" y="1924847"/>
                  </a:lnTo>
                  <a:lnTo>
                    <a:pt x="1266085" y="1943589"/>
                  </a:lnTo>
                  <a:lnTo>
                    <a:pt x="1307744" y="1961474"/>
                  </a:lnTo>
                  <a:lnTo>
                    <a:pt x="1349855" y="1978490"/>
                  </a:lnTo>
                  <a:lnTo>
                    <a:pt x="1392408" y="1994627"/>
                  </a:lnTo>
                  <a:lnTo>
                    <a:pt x="1435390" y="2009873"/>
                  </a:lnTo>
                  <a:lnTo>
                    <a:pt x="1478791" y="2024217"/>
                  </a:lnTo>
                  <a:lnTo>
                    <a:pt x="1522599" y="2037647"/>
                  </a:lnTo>
                  <a:lnTo>
                    <a:pt x="1566804" y="2050153"/>
                  </a:lnTo>
                  <a:lnTo>
                    <a:pt x="1611394" y="2061723"/>
                  </a:lnTo>
                  <a:lnTo>
                    <a:pt x="1656357" y="2072346"/>
                  </a:lnTo>
                  <a:lnTo>
                    <a:pt x="1701683" y="2082010"/>
                  </a:lnTo>
                  <a:lnTo>
                    <a:pt x="1747360" y="2090705"/>
                  </a:lnTo>
                  <a:lnTo>
                    <a:pt x="1793378" y="2098420"/>
                  </a:lnTo>
                  <a:lnTo>
                    <a:pt x="1839724" y="2105142"/>
                  </a:lnTo>
                  <a:lnTo>
                    <a:pt x="1886387" y="2110860"/>
                  </a:lnTo>
                  <a:lnTo>
                    <a:pt x="1933357" y="2115565"/>
                  </a:lnTo>
                  <a:lnTo>
                    <a:pt x="1980622" y="2119243"/>
                  </a:lnTo>
                  <a:lnTo>
                    <a:pt x="2028171" y="2121884"/>
                  </a:lnTo>
                  <a:lnTo>
                    <a:pt x="2075992" y="2123477"/>
                  </a:lnTo>
                  <a:lnTo>
                    <a:pt x="2124075" y="2124011"/>
                  </a:lnTo>
                  <a:lnTo>
                    <a:pt x="212407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62476" y="3738626"/>
              <a:ext cx="2124075" cy="2124075"/>
            </a:xfrm>
            <a:custGeom>
              <a:avLst/>
              <a:gdLst/>
              <a:ahLst/>
              <a:cxnLst/>
              <a:rect l="l" t="t" r="r" b="b"/>
              <a:pathLst>
                <a:path w="2124075" h="2124075">
                  <a:moveTo>
                    <a:pt x="2124075" y="2124011"/>
                  </a:moveTo>
                  <a:lnTo>
                    <a:pt x="2075992" y="2123477"/>
                  </a:lnTo>
                  <a:lnTo>
                    <a:pt x="2028171" y="2121884"/>
                  </a:lnTo>
                  <a:lnTo>
                    <a:pt x="1980622" y="2119243"/>
                  </a:lnTo>
                  <a:lnTo>
                    <a:pt x="1933357" y="2115565"/>
                  </a:lnTo>
                  <a:lnTo>
                    <a:pt x="1886387" y="2110860"/>
                  </a:lnTo>
                  <a:lnTo>
                    <a:pt x="1839724" y="2105142"/>
                  </a:lnTo>
                  <a:lnTo>
                    <a:pt x="1793378" y="2098420"/>
                  </a:lnTo>
                  <a:lnTo>
                    <a:pt x="1747360" y="2090705"/>
                  </a:lnTo>
                  <a:lnTo>
                    <a:pt x="1701683" y="2082010"/>
                  </a:lnTo>
                  <a:lnTo>
                    <a:pt x="1656357" y="2072346"/>
                  </a:lnTo>
                  <a:lnTo>
                    <a:pt x="1611394" y="2061723"/>
                  </a:lnTo>
                  <a:lnTo>
                    <a:pt x="1566804" y="2050153"/>
                  </a:lnTo>
                  <a:lnTo>
                    <a:pt x="1522599" y="2037647"/>
                  </a:lnTo>
                  <a:lnTo>
                    <a:pt x="1478791" y="2024217"/>
                  </a:lnTo>
                  <a:lnTo>
                    <a:pt x="1435390" y="2009873"/>
                  </a:lnTo>
                  <a:lnTo>
                    <a:pt x="1392408" y="1994627"/>
                  </a:lnTo>
                  <a:lnTo>
                    <a:pt x="1349855" y="1978490"/>
                  </a:lnTo>
                  <a:lnTo>
                    <a:pt x="1307744" y="1961474"/>
                  </a:lnTo>
                  <a:lnTo>
                    <a:pt x="1266085" y="1943589"/>
                  </a:lnTo>
                  <a:lnTo>
                    <a:pt x="1224890" y="1924847"/>
                  </a:lnTo>
                  <a:lnTo>
                    <a:pt x="1184170" y="1905259"/>
                  </a:lnTo>
                  <a:lnTo>
                    <a:pt x="1143936" y="1884837"/>
                  </a:lnTo>
                  <a:lnTo>
                    <a:pt x="1104200" y="1863591"/>
                  </a:lnTo>
                  <a:lnTo>
                    <a:pt x="1064972" y="1841533"/>
                  </a:lnTo>
                  <a:lnTo>
                    <a:pt x="1026264" y="1818674"/>
                  </a:lnTo>
                  <a:lnTo>
                    <a:pt x="988087" y="1795026"/>
                  </a:lnTo>
                  <a:lnTo>
                    <a:pt x="950453" y="1770599"/>
                  </a:lnTo>
                  <a:lnTo>
                    <a:pt x="913372" y="1745405"/>
                  </a:lnTo>
                  <a:lnTo>
                    <a:pt x="876856" y="1719455"/>
                  </a:lnTo>
                  <a:lnTo>
                    <a:pt x="840916" y="1692760"/>
                  </a:lnTo>
                  <a:lnTo>
                    <a:pt x="805563" y="1665332"/>
                  </a:lnTo>
                  <a:lnTo>
                    <a:pt x="770809" y="1637182"/>
                  </a:lnTo>
                  <a:lnTo>
                    <a:pt x="736665" y="1608320"/>
                  </a:lnTo>
                  <a:lnTo>
                    <a:pt x="703142" y="1578759"/>
                  </a:lnTo>
                  <a:lnTo>
                    <a:pt x="670251" y="1548510"/>
                  </a:lnTo>
                  <a:lnTo>
                    <a:pt x="638004" y="1517583"/>
                  </a:lnTo>
                  <a:lnTo>
                    <a:pt x="606411" y="1485991"/>
                  </a:lnTo>
                  <a:lnTo>
                    <a:pt x="575485" y="1453744"/>
                  </a:lnTo>
                  <a:lnTo>
                    <a:pt x="545235" y="1420853"/>
                  </a:lnTo>
                  <a:lnTo>
                    <a:pt x="515675" y="1387330"/>
                  </a:lnTo>
                  <a:lnTo>
                    <a:pt x="486814" y="1353186"/>
                  </a:lnTo>
                  <a:lnTo>
                    <a:pt x="458664" y="1318433"/>
                  </a:lnTo>
                  <a:lnTo>
                    <a:pt x="431236" y="1283080"/>
                  </a:lnTo>
                  <a:lnTo>
                    <a:pt x="404542" y="1247141"/>
                  </a:lnTo>
                  <a:lnTo>
                    <a:pt x="378592" y="1210626"/>
                  </a:lnTo>
                  <a:lnTo>
                    <a:pt x="353399" y="1173546"/>
                  </a:lnTo>
                  <a:lnTo>
                    <a:pt x="328972" y="1135912"/>
                  </a:lnTo>
                  <a:lnTo>
                    <a:pt x="305324" y="1097736"/>
                  </a:lnTo>
                  <a:lnTo>
                    <a:pt x="282466" y="1059029"/>
                  </a:lnTo>
                  <a:lnTo>
                    <a:pt x="260409" y="1019803"/>
                  </a:lnTo>
                  <a:lnTo>
                    <a:pt x="239163" y="980068"/>
                  </a:lnTo>
                  <a:lnTo>
                    <a:pt x="218742" y="939835"/>
                  </a:lnTo>
                  <a:lnTo>
                    <a:pt x="199154" y="899117"/>
                  </a:lnTo>
                  <a:lnTo>
                    <a:pt x="180413" y="857924"/>
                  </a:lnTo>
                  <a:lnTo>
                    <a:pt x="162529" y="816267"/>
                  </a:lnTo>
                  <a:lnTo>
                    <a:pt x="145513" y="774158"/>
                  </a:lnTo>
                  <a:lnTo>
                    <a:pt x="129377" y="731608"/>
                  </a:lnTo>
                  <a:lnTo>
                    <a:pt x="114132" y="688628"/>
                  </a:lnTo>
                  <a:lnTo>
                    <a:pt x="99789" y="645229"/>
                  </a:lnTo>
                  <a:lnTo>
                    <a:pt x="86359" y="601423"/>
                  </a:lnTo>
                  <a:lnTo>
                    <a:pt x="73854" y="557222"/>
                  </a:lnTo>
                  <a:lnTo>
                    <a:pt x="62284" y="512635"/>
                  </a:lnTo>
                  <a:lnTo>
                    <a:pt x="51662" y="467675"/>
                  </a:lnTo>
                  <a:lnTo>
                    <a:pt x="41998" y="422352"/>
                  </a:lnTo>
                  <a:lnTo>
                    <a:pt x="33303" y="376678"/>
                  </a:lnTo>
                  <a:lnTo>
                    <a:pt x="25589" y="330665"/>
                  </a:lnTo>
                  <a:lnTo>
                    <a:pt x="18868" y="284323"/>
                  </a:lnTo>
                  <a:lnTo>
                    <a:pt x="13149" y="237663"/>
                  </a:lnTo>
                  <a:lnTo>
                    <a:pt x="8445" y="190698"/>
                  </a:lnTo>
                  <a:lnTo>
                    <a:pt x="4767" y="143437"/>
                  </a:lnTo>
                  <a:lnTo>
                    <a:pt x="2126" y="95893"/>
                  </a:lnTo>
                  <a:lnTo>
                    <a:pt x="533" y="48077"/>
                  </a:lnTo>
                  <a:lnTo>
                    <a:pt x="0" y="0"/>
                  </a:lnTo>
                  <a:lnTo>
                    <a:pt x="2124075" y="0"/>
                  </a:lnTo>
                  <a:lnTo>
                    <a:pt x="2124075" y="212401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893564" y="3816032"/>
            <a:ext cx="1077595" cy="127889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ct val="92300"/>
              </a:lnSpc>
              <a:spcBef>
                <a:spcPts val="310"/>
              </a:spcBef>
            </a:pPr>
            <a:r>
              <a:rPr sz="2000" b="1" spc="-180" dirty="0">
                <a:solidFill>
                  <a:srgbClr val="FFFFFF"/>
                </a:solidFill>
                <a:latin typeface="Arial"/>
                <a:cs typeface="Arial"/>
              </a:rPr>
              <a:t>Seguridad 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del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donante</a:t>
            </a:r>
            <a:endParaRPr sz="200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605"/>
              </a:spcBef>
            </a:pPr>
            <a:r>
              <a:rPr sz="2000" b="1" spc="-80" dirty="0">
                <a:solidFill>
                  <a:srgbClr val="FFFFFF"/>
                </a:solidFill>
                <a:latin typeface="Arial"/>
                <a:cs typeface="Arial"/>
              </a:rPr>
              <a:t>(LDLT)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887592" y="3276853"/>
            <a:ext cx="702945" cy="819150"/>
            <a:chOff x="5887592" y="3276853"/>
            <a:chExt cx="702945" cy="819150"/>
          </a:xfrm>
        </p:grpSpPr>
        <p:sp>
          <p:nvSpPr>
            <p:cNvPr id="45" name="object 45"/>
            <p:cNvSpPr/>
            <p:nvPr/>
          </p:nvSpPr>
          <p:spPr>
            <a:xfrm>
              <a:off x="5912103" y="3283203"/>
              <a:ext cx="671830" cy="279400"/>
            </a:xfrm>
            <a:custGeom>
              <a:avLst/>
              <a:gdLst/>
              <a:ahLst/>
              <a:cxnLst/>
              <a:rect l="l" t="t" r="r" b="b"/>
              <a:pathLst>
                <a:path w="671829" h="279400">
                  <a:moveTo>
                    <a:pt x="326771" y="0"/>
                  </a:moveTo>
                  <a:lnTo>
                    <a:pt x="273767" y="3653"/>
                  </a:lnTo>
                  <a:lnTo>
                    <a:pt x="223487" y="14230"/>
                  </a:lnTo>
                  <a:lnTo>
                    <a:pt x="176602" y="31155"/>
                  </a:lnTo>
                  <a:lnTo>
                    <a:pt x="133785" y="53856"/>
                  </a:lnTo>
                  <a:lnTo>
                    <a:pt x="95710" y="81756"/>
                  </a:lnTo>
                  <a:lnTo>
                    <a:pt x="63048" y="114281"/>
                  </a:lnTo>
                  <a:lnTo>
                    <a:pt x="36474" y="150857"/>
                  </a:lnTo>
                  <a:lnTo>
                    <a:pt x="16659" y="190910"/>
                  </a:lnTo>
                  <a:lnTo>
                    <a:pt x="4276" y="233864"/>
                  </a:lnTo>
                  <a:lnTo>
                    <a:pt x="0" y="279146"/>
                  </a:lnTo>
                  <a:lnTo>
                    <a:pt x="79756" y="279146"/>
                  </a:lnTo>
                  <a:lnTo>
                    <a:pt x="85775" y="235373"/>
                  </a:lnTo>
                  <a:lnTo>
                    <a:pt x="103164" y="194417"/>
                  </a:lnTo>
                  <a:lnTo>
                    <a:pt x="130916" y="157631"/>
                  </a:lnTo>
                  <a:lnTo>
                    <a:pt x="168026" y="126368"/>
                  </a:lnTo>
                  <a:lnTo>
                    <a:pt x="213487" y="101981"/>
                  </a:lnTo>
                  <a:lnTo>
                    <a:pt x="260007" y="87136"/>
                  </a:lnTo>
                  <a:lnTo>
                    <a:pt x="307806" y="80281"/>
                  </a:lnTo>
                  <a:lnTo>
                    <a:pt x="355542" y="81074"/>
                  </a:lnTo>
                  <a:lnTo>
                    <a:pt x="401875" y="89169"/>
                  </a:lnTo>
                  <a:lnTo>
                    <a:pt x="445464" y="104224"/>
                  </a:lnTo>
                  <a:lnTo>
                    <a:pt x="484967" y="125894"/>
                  </a:lnTo>
                  <a:lnTo>
                    <a:pt x="519044" y="153836"/>
                  </a:lnTo>
                  <a:lnTo>
                    <a:pt x="546354" y="187706"/>
                  </a:lnTo>
                  <a:lnTo>
                    <a:pt x="512191" y="187706"/>
                  </a:lnTo>
                  <a:lnTo>
                    <a:pt x="613664" y="279146"/>
                  </a:lnTo>
                  <a:lnTo>
                    <a:pt x="671702" y="187706"/>
                  </a:lnTo>
                  <a:lnTo>
                    <a:pt x="635507" y="187706"/>
                  </a:lnTo>
                  <a:lnTo>
                    <a:pt x="614860" y="147370"/>
                  </a:lnTo>
                  <a:lnTo>
                    <a:pt x="587607" y="110960"/>
                  </a:lnTo>
                  <a:lnTo>
                    <a:pt x="554486" y="78922"/>
                  </a:lnTo>
                  <a:lnTo>
                    <a:pt x="516239" y="51704"/>
                  </a:lnTo>
                  <a:lnTo>
                    <a:pt x="473604" y="29755"/>
                  </a:lnTo>
                  <a:lnTo>
                    <a:pt x="427321" y="13523"/>
                  </a:lnTo>
                  <a:lnTo>
                    <a:pt x="378130" y="3455"/>
                  </a:lnTo>
                  <a:lnTo>
                    <a:pt x="326771" y="0"/>
                  </a:lnTo>
                  <a:close/>
                </a:path>
              </a:pathLst>
            </a:custGeom>
            <a:solidFill>
              <a:srgbClr val="F8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912103" y="3283203"/>
              <a:ext cx="671830" cy="279400"/>
            </a:xfrm>
            <a:custGeom>
              <a:avLst/>
              <a:gdLst/>
              <a:ahLst/>
              <a:cxnLst/>
              <a:rect l="l" t="t" r="r" b="b"/>
              <a:pathLst>
                <a:path w="671829" h="279400">
                  <a:moveTo>
                    <a:pt x="0" y="279146"/>
                  </a:moveTo>
                  <a:lnTo>
                    <a:pt x="4276" y="233864"/>
                  </a:lnTo>
                  <a:lnTo>
                    <a:pt x="16659" y="190910"/>
                  </a:lnTo>
                  <a:lnTo>
                    <a:pt x="36474" y="150857"/>
                  </a:lnTo>
                  <a:lnTo>
                    <a:pt x="63048" y="114281"/>
                  </a:lnTo>
                  <a:lnTo>
                    <a:pt x="95710" y="81756"/>
                  </a:lnTo>
                  <a:lnTo>
                    <a:pt x="133785" y="53856"/>
                  </a:lnTo>
                  <a:lnTo>
                    <a:pt x="176602" y="31155"/>
                  </a:lnTo>
                  <a:lnTo>
                    <a:pt x="223487" y="14230"/>
                  </a:lnTo>
                  <a:lnTo>
                    <a:pt x="273767" y="3653"/>
                  </a:lnTo>
                  <a:lnTo>
                    <a:pt x="326771" y="0"/>
                  </a:lnTo>
                  <a:lnTo>
                    <a:pt x="378130" y="3455"/>
                  </a:lnTo>
                  <a:lnTo>
                    <a:pt x="427321" y="13523"/>
                  </a:lnTo>
                  <a:lnTo>
                    <a:pt x="473604" y="29755"/>
                  </a:lnTo>
                  <a:lnTo>
                    <a:pt x="516239" y="51704"/>
                  </a:lnTo>
                  <a:lnTo>
                    <a:pt x="554486" y="78922"/>
                  </a:lnTo>
                  <a:lnTo>
                    <a:pt x="587607" y="110960"/>
                  </a:lnTo>
                  <a:lnTo>
                    <a:pt x="614860" y="147370"/>
                  </a:lnTo>
                  <a:lnTo>
                    <a:pt x="635507" y="187706"/>
                  </a:lnTo>
                  <a:lnTo>
                    <a:pt x="671702" y="187706"/>
                  </a:lnTo>
                  <a:lnTo>
                    <a:pt x="613664" y="279146"/>
                  </a:lnTo>
                  <a:lnTo>
                    <a:pt x="512191" y="187706"/>
                  </a:lnTo>
                  <a:lnTo>
                    <a:pt x="546354" y="187706"/>
                  </a:lnTo>
                  <a:lnTo>
                    <a:pt x="519044" y="153836"/>
                  </a:lnTo>
                  <a:lnTo>
                    <a:pt x="484967" y="125894"/>
                  </a:lnTo>
                  <a:lnTo>
                    <a:pt x="445464" y="104224"/>
                  </a:lnTo>
                  <a:lnTo>
                    <a:pt x="401875" y="89169"/>
                  </a:lnTo>
                  <a:lnTo>
                    <a:pt x="355542" y="81074"/>
                  </a:lnTo>
                  <a:lnTo>
                    <a:pt x="307806" y="80281"/>
                  </a:lnTo>
                  <a:lnTo>
                    <a:pt x="260007" y="87136"/>
                  </a:lnTo>
                  <a:lnTo>
                    <a:pt x="213487" y="101981"/>
                  </a:lnTo>
                  <a:lnTo>
                    <a:pt x="168026" y="126368"/>
                  </a:lnTo>
                  <a:lnTo>
                    <a:pt x="130916" y="157631"/>
                  </a:lnTo>
                  <a:lnTo>
                    <a:pt x="103164" y="194417"/>
                  </a:lnTo>
                  <a:lnTo>
                    <a:pt x="85775" y="235373"/>
                  </a:lnTo>
                  <a:lnTo>
                    <a:pt x="79756" y="279146"/>
                  </a:lnTo>
                  <a:lnTo>
                    <a:pt x="0" y="27914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893942" y="3809999"/>
              <a:ext cx="671830" cy="279400"/>
            </a:xfrm>
            <a:custGeom>
              <a:avLst/>
              <a:gdLst/>
              <a:ahLst/>
              <a:cxnLst/>
              <a:rect l="l" t="t" r="r" b="b"/>
              <a:pathLst>
                <a:path w="671829" h="279400">
                  <a:moveTo>
                    <a:pt x="671703" y="0"/>
                  </a:moveTo>
                  <a:lnTo>
                    <a:pt x="591947" y="0"/>
                  </a:lnTo>
                  <a:lnTo>
                    <a:pt x="585927" y="43772"/>
                  </a:lnTo>
                  <a:lnTo>
                    <a:pt x="568538" y="84728"/>
                  </a:lnTo>
                  <a:lnTo>
                    <a:pt x="540786" y="121514"/>
                  </a:lnTo>
                  <a:lnTo>
                    <a:pt x="503676" y="152777"/>
                  </a:lnTo>
                  <a:lnTo>
                    <a:pt x="458216" y="177164"/>
                  </a:lnTo>
                  <a:lnTo>
                    <a:pt x="411695" y="192009"/>
                  </a:lnTo>
                  <a:lnTo>
                    <a:pt x="363896" y="198864"/>
                  </a:lnTo>
                  <a:lnTo>
                    <a:pt x="316160" y="198071"/>
                  </a:lnTo>
                  <a:lnTo>
                    <a:pt x="269827" y="189976"/>
                  </a:lnTo>
                  <a:lnTo>
                    <a:pt x="226238" y="174921"/>
                  </a:lnTo>
                  <a:lnTo>
                    <a:pt x="186735" y="153251"/>
                  </a:lnTo>
                  <a:lnTo>
                    <a:pt x="152658" y="125309"/>
                  </a:lnTo>
                  <a:lnTo>
                    <a:pt x="125349" y="91439"/>
                  </a:lnTo>
                  <a:lnTo>
                    <a:pt x="159512" y="91439"/>
                  </a:lnTo>
                  <a:lnTo>
                    <a:pt x="58039" y="0"/>
                  </a:lnTo>
                  <a:lnTo>
                    <a:pt x="0" y="91439"/>
                  </a:lnTo>
                  <a:lnTo>
                    <a:pt x="36195" y="91439"/>
                  </a:lnTo>
                  <a:lnTo>
                    <a:pt x="56842" y="131775"/>
                  </a:lnTo>
                  <a:lnTo>
                    <a:pt x="84095" y="168185"/>
                  </a:lnTo>
                  <a:lnTo>
                    <a:pt x="117216" y="200223"/>
                  </a:lnTo>
                  <a:lnTo>
                    <a:pt x="155463" y="227441"/>
                  </a:lnTo>
                  <a:lnTo>
                    <a:pt x="198098" y="249390"/>
                  </a:lnTo>
                  <a:lnTo>
                    <a:pt x="244381" y="265622"/>
                  </a:lnTo>
                  <a:lnTo>
                    <a:pt x="293572" y="275690"/>
                  </a:lnTo>
                  <a:lnTo>
                    <a:pt x="344932" y="279145"/>
                  </a:lnTo>
                  <a:lnTo>
                    <a:pt x="397935" y="275492"/>
                  </a:lnTo>
                  <a:lnTo>
                    <a:pt x="448215" y="264915"/>
                  </a:lnTo>
                  <a:lnTo>
                    <a:pt x="495100" y="247990"/>
                  </a:lnTo>
                  <a:lnTo>
                    <a:pt x="537917" y="225289"/>
                  </a:lnTo>
                  <a:lnTo>
                    <a:pt x="575992" y="197389"/>
                  </a:lnTo>
                  <a:lnTo>
                    <a:pt x="608654" y="164864"/>
                  </a:lnTo>
                  <a:lnTo>
                    <a:pt x="635228" y="128288"/>
                  </a:lnTo>
                  <a:lnTo>
                    <a:pt x="655043" y="88235"/>
                  </a:lnTo>
                  <a:lnTo>
                    <a:pt x="667426" y="45281"/>
                  </a:lnTo>
                  <a:lnTo>
                    <a:pt x="671703" y="0"/>
                  </a:lnTo>
                  <a:close/>
                </a:path>
              </a:pathLst>
            </a:custGeom>
            <a:solidFill>
              <a:srgbClr val="F8D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893942" y="3809999"/>
              <a:ext cx="671830" cy="279400"/>
            </a:xfrm>
            <a:custGeom>
              <a:avLst/>
              <a:gdLst/>
              <a:ahLst/>
              <a:cxnLst/>
              <a:rect l="l" t="t" r="r" b="b"/>
              <a:pathLst>
                <a:path w="671829" h="279400">
                  <a:moveTo>
                    <a:pt x="671703" y="0"/>
                  </a:moveTo>
                  <a:lnTo>
                    <a:pt x="667426" y="45281"/>
                  </a:lnTo>
                  <a:lnTo>
                    <a:pt x="655043" y="88235"/>
                  </a:lnTo>
                  <a:lnTo>
                    <a:pt x="635228" y="128288"/>
                  </a:lnTo>
                  <a:lnTo>
                    <a:pt x="608654" y="164864"/>
                  </a:lnTo>
                  <a:lnTo>
                    <a:pt x="575992" y="197389"/>
                  </a:lnTo>
                  <a:lnTo>
                    <a:pt x="537917" y="225289"/>
                  </a:lnTo>
                  <a:lnTo>
                    <a:pt x="495100" y="247990"/>
                  </a:lnTo>
                  <a:lnTo>
                    <a:pt x="448215" y="264915"/>
                  </a:lnTo>
                  <a:lnTo>
                    <a:pt x="397935" y="275492"/>
                  </a:lnTo>
                  <a:lnTo>
                    <a:pt x="344932" y="279145"/>
                  </a:lnTo>
                  <a:lnTo>
                    <a:pt x="293572" y="275690"/>
                  </a:lnTo>
                  <a:lnTo>
                    <a:pt x="244381" y="265622"/>
                  </a:lnTo>
                  <a:lnTo>
                    <a:pt x="198098" y="249390"/>
                  </a:lnTo>
                  <a:lnTo>
                    <a:pt x="155463" y="227441"/>
                  </a:lnTo>
                  <a:lnTo>
                    <a:pt x="117216" y="200223"/>
                  </a:lnTo>
                  <a:lnTo>
                    <a:pt x="84095" y="168185"/>
                  </a:lnTo>
                  <a:lnTo>
                    <a:pt x="56842" y="131775"/>
                  </a:lnTo>
                  <a:lnTo>
                    <a:pt x="36195" y="91439"/>
                  </a:lnTo>
                  <a:lnTo>
                    <a:pt x="0" y="91439"/>
                  </a:lnTo>
                  <a:lnTo>
                    <a:pt x="58039" y="0"/>
                  </a:lnTo>
                  <a:lnTo>
                    <a:pt x="159512" y="91439"/>
                  </a:lnTo>
                  <a:lnTo>
                    <a:pt x="125349" y="91439"/>
                  </a:lnTo>
                  <a:lnTo>
                    <a:pt x="152658" y="125309"/>
                  </a:lnTo>
                  <a:lnTo>
                    <a:pt x="186735" y="153251"/>
                  </a:lnTo>
                  <a:lnTo>
                    <a:pt x="226238" y="174921"/>
                  </a:lnTo>
                  <a:lnTo>
                    <a:pt x="269827" y="189976"/>
                  </a:lnTo>
                  <a:lnTo>
                    <a:pt x="316160" y="198071"/>
                  </a:lnTo>
                  <a:lnTo>
                    <a:pt x="363896" y="198864"/>
                  </a:lnTo>
                  <a:lnTo>
                    <a:pt x="411695" y="192009"/>
                  </a:lnTo>
                  <a:lnTo>
                    <a:pt x="458216" y="177164"/>
                  </a:lnTo>
                  <a:lnTo>
                    <a:pt x="503676" y="152777"/>
                  </a:lnTo>
                  <a:lnTo>
                    <a:pt x="540786" y="121514"/>
                  </a:lnTo>
                  <a:lnTo>
                    <a:pt x="568538" y="84728"/>
                  </a:lnTo>
                  <a:lnTo>
                    <a:pt x="585927" y="43772"/>
                  </a:lnTo>
                  <a:lnTo>
                    <a:pt x="591947" y="0"/>
                  </a:lnTo>
                  <a:lnTo>
                    <a:pt x="671703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598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130"/>
              </a:spcBef>
            </a:pPr>
            <a:r>
              <a:rPr spc="-325" dirty="0">
                <a:solidFill>
                  <a:srgbClr val="6FAC46"/>
                </a:solidFill>
              </a:rPr>
              <a:t>Validación</a:t>
            </a:r>
            <a:r>
              <a:rPr spc="-210" dirty="0">
                <a:solidFill>
                  <a:srgbClr val="6FAC46"/>
                </a:solidFill>
              </a:rPr>
              <a:t> </a:t>
            </a:r>
            <a:r>
              <a:rPr spc="-520" dirty="0">
                <a:solidFill>
                  <a:srgbClr val="6FAC46"/>
                </a:solidFill>
              </a:rPr>
              <a:t>CLIF-</a:t>
            </a:r>
            <a:r>
              <a:rPr spc="-860" dirty="0">
                <a:solidFill>
                  <a:srgbClr val="6FAC46"/>
                </a:solidFill>
              </a:rPr>
              <a:t>C</a:t>
            </a:r>
            <a:r>
              <a:rPr spc="-254" dirty="0">
                <a:solidFill>
                  <a:srgbClr val="6FAC46"/>
                </a:solidFill>
              </a:rPr>
              <a:t> </a:t>
            </a:r>
            <a:r>
              <a:rPr spc="-740" dirty="0">
                <a:solidFill>
                  <a:srgbClr val="6FAC46"/>
                </a:solidFill>
              </a:rPr>
              <a:t>ACLF</a:t>
            </a:r>
            <a:r>
              <a:rPr spc="-245" dirty="0">
                <a:solidFill>
                  <a:srgbClr val="6FAC46"/>
                </a:solidFill>
              </a:rPr>
              <a:t> </a:t>
            </a:r>
            <a:r>
              <a:rPr spc="-430" dirty="0">
                <a:solidFill>
                  <a:srgbClr val="6FAC46"/>
                </a:solidFill>
              </a:rPr>
              <a:t>score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838325"/>
            <a:ext cx="4259791" cy="396658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174733" y="6125209"/>
            <a:ext cx="26003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90" dirty="0">
                <a:latin typeface="Arial"/>
                <a:cs typeface="Arial"/>
              </a:rPr>
              <a:t>Engelmann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60" dirty="0">
                <a:latin typeface="Arial"/>
                <a:cs typeface="Arial"/>
              </a:rPr>
              <a:t>al.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i="1" spc="-50" dirty="0">
                <a:latin typeface="Arial"/>
                <a:cs typeface="Arial"/>
              </a:rPr>
              <a:t>Critical</a:t>
            </a:r>
            <a:r>
              <a:rPr sz="1400" i="1" spc="-75" dirty="0">
                <a:latin typeface="Arial"/>
                <a:cs typeface="Arial"/>
              </a:rPr>
              <a:t> </a:t>
            </a:r>
            <a:r>
              <a:rPr sz="1400" i="1" spc="-100" dirty="0">
                <a:latin typeface="Arial"/>
                <a:cs typeface="Arial"/>
              </a:rPr>
              <a:t>Care,</a:t>
            </a:r>
            <a:r>
              <a:rPr sz="1400" i="1" spc="-8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2018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5555" y="1456055"/>
            <a:ext cx="4218305" cy="45967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68275" indent="-155575">
              <a:lnSpc>
                <a:spcPct val="100000"/>
              </a:lnSpc>
              <a:spcBef>
                <a:spcPts val="130"/>
              </a:spcBef>
              <a:buChar char="-"/>
              <a:tabLst>
                <a:tab pos="168275" algn="l"/>
              </a:tabLst>
            </a:pPr>
            <a:r>
              <a:rPr sz="2300" spc="-120" dirty="0">
                <a:latin typeface="Arial"/>
                <a:cs typeface="Arial"/>
              </a:rPr>
              <a:t>Estudio</a:t>
            </a:r>
            <a:r>
              <a:rPr sz="2300" spc="-100" dirty="0">
                <a:latin typeface="Arial"/>
                <a:cs typeface="Arial"/>
              </a:rPr>
              <a:t> </a:t>
            </a:r>
            <a:r>
              <a:rPr sz="2300" spc="-240" dirty="0">
                <a:latin typeface="Arial"/>
                <a:cs typeface="Arial"/>
              </a:rPr>
              <a:t>CANONIC:</a:t>
            </a:r>
            <a:r>
              <a:rPr sz="2300" spc="-5" dirty="0">
                <a:latin typeface="Arial"/>
                <a:cs typeface="Arial"/>
              </a:rPr>
              <a:t> </a:t>
            </a:r>
            <a:r>
              <a:rPr sz="2300" spc="-145" dirty="0">
                <a:latin typeface="Arial"/>
                <a:cs typeface="Arial"/>
              </a:rPr>
              <a:t>(N=47</a:t>
            </a:r>
            <a:r>
              <a:rPr sz="2300" spc="-125" dirty="0">
                <a:latin typeface="Arial"/>
                <a:cs typeface="Arial"/>
              </a:rPr>
              <a:t> </a:t>
            </a:r>
            <a:r>
              <a:rPr sz="2300" spc="-275" dirty="0">
                <a:latin typeface="Arial"/>
                <a:cs typeface="Arial"/>
              </a:rPr>
              <a:t>ACLF-</a:t>
            </a:r>
            <a:r>
              <a:rPr sz="2300" spc="-25" dirty="0">
                <a:latin typeface="Arial"/>
                <a:cs typeface="Arial"/>
              </a:rPr>
              <a:t>3)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2730"/>
              </a:lnSpc>
              <a:spcBef>
                <a:spcPts val="20"/>
              </a:spcBef>
            </a:pPr>
            <a:r>
              <a:rPr sz="2300" spc="-254" dirty="0">
                <a:latin typeface="Arial"/>
                <a:cs typeface="Arial"/>
              </a:rPr>
              <a:t>CLIF-</a:t>
            </a:r>
            <a:r>
              <a:rPr sz="2300" spc="-434" dirty="0">
                <a:latin typeface="Arial"/>
                <a:cs typeface="Arial"/>
              </a:rPr>
              <a:t>C</a:t>
            </a:r>
            <a:r>
              <a:rPr sz="2300" spc="-135" dirty="0">
                <a:latin typeface="Arial"/>
                <a:cs typeface="Arial"/>
              </a:rPr>
              <a:t> </a:t>
            </a:r>
            <a:r>
              <a:rPr sz="2300" spc="-335" dirty="0">
                <a:latin typeface="Arial"/>
                <a:cs typeface="Arial"/>
              </a:rPr>
              <a:t>ACLF</a:t>
            </a:r>
            <a:r>
              <a:rPr sz="2300" spc="-114" dirty="0">
                <a:latin typeface="Arial"/>
                <a:cs typeface="Arial"/>
              </a:rPr>
              <a:t> </a:t>
            </a:r>
            <a:r>
              <a:rPr sz="2300" spc="-145" dirty="0">
                <a:latin typeface="Arial"/>
                <a:cs typeface="Arial"/>
              </a:rPr>
              <a:t>score</a:t>
            </a:r>
            <a:r>
              <a:rPr sz="2300" spc="-50" dirty="0">
                <a:latin typeface="Arial"/>
                <a:cs typeface="Arial"/>
              </a:rPr>
              <a:t> </a:t>
            </a:r>
            <a:r>
              <a:rPr sz="2300" spc="-195" dirty="0">
                <a:latin typeface="Arial"/>
                <a:cs typeface="Arial"/>
              </a:rPr>
              <a:t>&gt;</a:t>
            </a:r>
            <a:r>
              <a:rPr sz="2300" spc="-130" dirty="0">
                <a:latin typeface="Arial"/>
                <a:cs typeface="Arial"/>
              </a:rPr>
              <a:t> </a:t>
            </a:r>
            <a:r>
              <a:rPr sz="2300" spc="-140" dirty="0">
                <a:latin typeface="Arial"/>
                <a:cs typeface="Arial"/>
              </a:rPr>
              <a:t>64</a:t>
            </a:r>
            <a:r>
              <a:rPr sz="2300" spc="-70" dirty="0">
                <a:latin typeface="Arial"/>
                <a:cs typeface="Arial"/>
              </a:rPr>
              <a:t> </a:t>
            </a:r>
            <a:r>
              <a:rPr sz="2300" spc="-90" dirty="0">
                <a:latin typeface="Arial"/>
                <a:cs typeface="Arial"/>
              </a:rPr>
              <a:t>puntos</a:t>
            </a:r>
            <a:r>
              <a:rPr sz="2300" spc="-55" dirty="0">
                <a:latin typeface="Arial"/>
                <a:cs typeface="Arial"/>
              </a:rPr>
              <a:t> </a:t>
            </a:r>
            <a:r>
              <a:rPr sz="2300" spc="-50" dirty="0">
                <a:latin typeface="Wingdings"/>
                <a:cs typeface="Wingdings"/>
              </a:rPr>
              <a:t></a:t>
            </a:r>
            <a:endParaRPr sz="2300">
              <a:latin typeface="Wingdings"/>
              <a:cs typeface="Wingdings"/>
            </a:endParaRPr>
          </a:p>
          <a:p>
            <a:pPr marL="12700">
              <a:lnSpc>
                <a:spcPts val="2730"/>
              </a:lnSpc>
            </a:pPr>
            <a:r>
              <a:rPr sz="2300" spc="-10" dirty="0">
                <a:latin typeface="Arial"/>
                <a:cs typeface="Arial"/>
              </a:rPr>
              <a:t>futilidad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Arial"/>
              <a:cs typeface="Arial"/>
            </a:endParaRPr>
          </a:p>
          <a:p>
            <a:pPr marL="168275" indent="-155575">
              <a:lnSpc>
                <a:spcPct val="100000"/>
              </a:lnSpc>
              <a:buChar char="-"/>
              <a:tabLst>
                <a:tab pos="168275" algn="l"/>
              </a:tabLst>
            </a:pPr>
            <a:r>
              <a:rPr sz="2300" spc="-120" dirty="0">
                <a:latin typeface="Arial"/>
                <a:cs typeface="Arial"/>
              </a:rPr>
              <a:t>Estudio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spc="-170" dirty="0">
                <a:latin typeface="Arial"/>
                <a:cs typeface="Arial"/>
              </a:rPr>
              <a:t>H.Royal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spc="-20" dirty="0">
                <a:latin typeface="Arial"/>
                <a:cs typeface="Arial"/>
              </a:rPr>
              <a:t>Free,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300" spc="-10" dirty="0">
                <a:latin typeface="Arial"/>
                <a:cs typeface="Arial"/>
              </a:rPr>
              <a:t>retrospectivo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300" spc="-175" dirty="0">
                <a:latin typeface="Arial"/>
                <a:cs typeface="Arial"/>
              </a:rPr>
              <a:t>N</a:t>
            </a:r>
            <a:r>
              <a:rPr sz="2300" spc="-110" dirty="0">
                <a:latin typeface="Arial"/>
                <a:cs typeface="Arial"/>
              </a:rPr>
              <a:t> </a:t>
            </a:r>
            <a:r>
              <a:rPr sz="2300" spc="-190" dirty="0">
                <a:latin typeface="Arial"/>
                <a:cs typeface="Arial"/>
              </a:rPr>
              <a:t>=</a:t>
            </a:r>
            <a:r>
              <a:rPr sz="2300" spc="-150" dirty="0">
                <a:latin typeface="Arial"/>
                <a:cs typeface="Arial"/>
              </a:rPr>
              <a:t> </a:t>
            </a:r>
            <a:r>
              <a:rPr sz="2300" spc="-25" dirty="0">
                <a:latin typeface="Arial"/>
                <a:cs typeface="Arial"/>
              </a:rPr>
              <a:t>202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300" spc="-295" dirty="0">
                <a:latin typeface="Arial"/>
                <a:cs typeface="Arial"/>
              </a:rPr>
              <a:t>AUC</a:t>
            </a:r>
            <a:r>
              <a:rPr sz="2300" spc="-135" dirty="0">
                <a:latin typeface="Arial"/>
                <a:cs typeface="Arial"/>
              </a:rPr>
              <a:t> </a:t>
            </a:r>
            <a:r>
              <a:rPr sz="2300" spc="-195" dirty="0">
                <a:latin typeface="Arial"/>
                <a:cs typeface="Arial"/>
              </a:rPr>
              <a:t>=</a:t>
            </a:r>
            <a:r>
              <a:rPr sz="2300" spc="-65" dirty="0">
                <a:latin typeface="Arial"/>
                <a:cs typeface="Arial"/>
              </a:rPr>
              <a:t> </a:t>
            </a:r>
            <a:r>
              <a:rPr sz="2300" spc="-110" dirty="0">
                <a:latin typeface="Arial"/>
                <a:cs typeface="Arial"/>
              </a:rPr>
              <a:t>0.8</a:t>
            </a:r>
            <a:r>
              <a:rPr sz="2300" spc="-155" dirty="0">
                <a:latin typeface="Arial"/>
                <a:cs typeface="Arial"/>
              </a:rPr>
              <a:t> </a:t>
            </a:r>
            <a:r>
              <a:rPr sz="2300" spc="-50" dirty="0">
                <a:latin typeface="Arial"/>
                <a:cs typeface="Arial"/>
              </a:rPr>
              <a:t>(mejor</a:t>
            </a:r>
            <a:r>
              <a:rPr sz="2300" spc="-90" dirty="0">
                <a:latin typeface="Arial"/>
                <a:cs typeface="Arial"/>
              </a:rPr>
              <a:t> </a:t>
            </a:r>
            <a:r>
              <a:rPr sz="2300" spc="-110" dirty="0">
                <a:latin typeface="Arial"/>
                <a:cs typeface="Arial"/>
              </a:rPr>
              <a:t>que</a:t>
            </a:r>
            <a:r>
              <a:rPr sz="2300" spc="-135" dirty="0">
                <a:latin typeface="Arial"/>
                <a:cs typeface="Arial"/>
              </a:rPr>
              <a:t> </a:t>
            </a:r>
            <a:r>
              <a:rPr sz="2300" spc="-235" dirty="0">
                <a:latin typeface="Arial"/>
                <a:cs typeface="Arial"/>
              </a:rPr>
              <a:t>MELD</a:t>
            </a:r>
            <a:r>
              <a:rPr sz="2300" spc="-105" dirty="0">
                <a:latin typeface="Arial"/>
                <a:cs typeface="Arial"/>
              </a:rPr>
              <a:t> </a:t>
            </a:r>
            <a:r>
              <a:rPr sz="2300" spc="-70" dirty="0">
                <a:latin typeface="Arial"/>
                <a:cs typeface="Arial"/>
              </a:rPr>
              <a:t>,</a:t>
            </a:r>
            <a:r>
              <a:rPr sz="2300" spc="-85" dirty="0">
                <a:latin typeface="Arial"/>
                <a:cs typeface="Arial"/>
              </a:rPr>
              <a:t> </a:t>
            </a:r>
            <a:r>
              <a:rPr sz="2300" spc="-70" dirty="0">
                <a:latin typeface="Arial"/>
                <a:cs typeface="Arial"/>
              </a:rPr>
              <a:t>Child-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300" spc="-10" dirty="0">
                <a:latin typeface="Arial"/>
                <a:cs typeface="Arial"/>
              </a:rPr>
              <a:t>Pugh)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Arial"/>
              <a:cs typeface="Arial"/>
            </a:endParaRPr>
          </a:p>
          <a:p>
            <a:pPr marL="12700" marR="459740">
              <a:lnSpc>
                <a:spcPct val="100699"/>
              </a:lnSpc>
              <a:spcBef>
                <a:spcPts val="5"/>
              </a:spcBef>
            </a:pPr>
            <a:r>
              <a:rPr sz="2300" b="1" spc="-270" dirty="0">
                <a:latin typeface="Arial"/>
                <a:cs typeface="Arial"/>
              </a:rPr>
              <a:t>CLIF-</a:t>
            </a:r>
            <a:r>
              <a:rPr sz="2300" b="1" spc="-434" dirty="0">
                <a:latin typeface="Arial"/>
                <a:cs typeface="Arial"/>
              </a:rPr>
              <a:t>C</a:t>
            </a:r>
            <a:r>
              <a:rPr sz="2300" b="1" spc="-135" dirty="0">
                <a:latin typeface="Arial"/>
                <a:cs typeface="Arial"/>
              </a:rPr>
              <a:t> </a:t>
            </a:r>
            <a:r>
              <a:rPr sz="2300" b="1" spc="-229" dirty="0">
                <a:latin typeface="Arial"/>
                <a:cs typeface="Arial"/>
              </a:rPr>
              <a:t>score</a:t>
            </a:r>
            <a:r>
              <a:rPr sz="2300" b="1" spc="-75" dirty="0">
                <a:latin typeface="Arial"/>
                <a:cs typeface="Arial"/>
              </a:rPr>
              <a:t> </a:t>
            </a:r>
            <a:r>
              <a:rPr sz="2300" b="1" spc="-190" dirty="0">
                <a:latin typeface="Arial"/>
                <a:cs typeface="Arial"/>
              </a:rPr>
              <a:t>&gt;</a:t>
            </a:r>
            <a:r>
              <a:rPr sz="2300" b="1" spc="-140" dirty="0">
                <a:latin typeface="Arial"/>
                <a:cs typeface="Arial"/>
              </a:rPr>
              <a:t> </a:t>
            </a:r>
            <a:r>
              <a:rPr sz="2300" b="1" spc="-100" dirty="0">
                <a:solidFill>
                  <a:srgbClr val="C55A11"/>
                </a:solidFill>
                <a:latin typeface="Arial"/>
                <a:cs typeface="Arial"/>
              </a:rPr>
              <a:t>70</a:t>
            </a:r>
            <a:r>
              <a:rPr sz="2300" b="1" spc="-16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300" b="1" spc="-185" dirty="0">
                <a:solidFill>
                  <a:srgbClr val="C55A11"/>
                </a:solidFill>
                <a:latin typeface="Arial"/>
                <a:cs typeface="Arial"/>
              </a:rPr>
              <a:t>puntos</a:t>
            </a:r>
            <a:r>
              <a:rPr sz="2300" b="1" spc="-10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2300" b="1" spc="-195" dirty="0">
                <a:latin typeface="Arial"/>
                <a:cs typeface="Arial"/>
              </a:rPr>
              <a:t>+</a:t>
            </a:r>
            <a:r>
              <a:rPr sz="2300" b="1" spc="-135" dirty="0">
                <a:latin typeface="Arial"/>
                <a:cs typeface="Arial"/>
              </a:rPr>
              <a:t> </a:t>
            </a:r>
            <a:r>
              <a:rPr sz="2300" b="1" spc="-25" dirty="0">
                <a:latin typeface="Arial"/>
                <a:cs typeface="Arial"/>
              </a:rPr>
              <a:t>&gt;3 </a:t>
            </a:r>
            <a:r>
              <a:rPr sz="2300" b="1" spc="-229" dirty="0">
                <a:latin typeface="Arial"/>
                <a:cs typeface="Arial"/>
              </a:rPr>
              <a:t>fracasos</a:t>
            </a:r>
            <a:r>
              <a:rPr sz="2300" b="1" spc="-40" dirty="0">
                <a:latin typeface="Arial"/>
                <a:cs typeface="Arial"/>
              </a:rPr>
              <a:t> </a:t>
            </a:r>
            <a:r>
              <a:rPr sz="2300" b="1" spc="-175" dirty="0">
                <a:latin typeface="Arial"/>
                <a:cs typeface="Arial"/>
              </a:rPr>
              <a:t>de</a:t>
            </a:r>
            <a:r>
              <a:rPr sz="2300" b="1" spc="-60" dirty="0">
                <a:latin typeface="Arial"/>
                <a:cs typeface="Arial"/>
              </a:rPr>
              <a:t> </a:t>
            </a:r>
            <a:r>
              <a:rPr sz="2300" b="1" spc="-220" dirty="0">
                <a:latin typeface="Arial"/>
                <a:cs typeface="Arial"/>
              </a:rPr>
              <a:t>órganos</a:t>
            </a:r>
            <a:r>
              <a:rPr sz="2300" spc="-220" dirty="0">
                <a:latin typeface="Wingdings"/>
                <a:cs typeface="Wingdings"/>
              </a:rPr>
              <a:t></a:t>
            </a:r>
            <a:r>
              <a:rPr sz="2300" spc="-50" dirty="0">
                <a:latin typeface="Times New Roman"/>
                <a:cs typeface="Times New Roman"/>
              </a:rPr>
              <a:t> </a:t>
            </a:r>
            <a:r>
              <a:rPr sz="23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futilidad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5825" y="470535"/>
            <a:ext cx="444627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225" dirty="0">
                <a:solidFill>
                  <a:srgbClr val="6FAC46"/>
                </a:solidFill>
              </a:rPr>
              <a:t>“Futility</a:t>
            </a:r>
            <a:r>
              <a:rPr spc="-245" dirty="0">
                <a:solidFill>
                  <a:srgbClr val="6FAC46"/>
                </a:solidFill>
              </a:rPr>
              <a:t> </a:t>
            </a:r>
            <a:r>
              <a:rPr spc="-350" dirty="0">
                <a:solidFill>
                  <a:srgbClr val="6FAC46"/>
                </a:solidFill>
              </a:rPr>
              <a:t>risk</a:t>
            </a:r>
            <a:r>
              <a:rPr spc="-180" dirty="0">
                <a:solidFill>
                  <a:srgbClr val="6FAC46"/>
                </a:solidFill>
              </a:rPr>
              <a:t> </a:t>
            </a:r>
            <a:r>
              <a:rPr spc="-415" dirty="0">
                <a:solidFill>
                  <a:srgbClr val="6FAC46"/>
                </a:solidFill>
              </a:rPr>
              <a:t>score”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83394" y="6070600"/>
            <a:ext cx="194373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70" dirty="0">
                <a:latin typeface="Arial"/>
                <a:cs typeface="Arial"/>
              </a:rPr>
              <a:t>Asrani</a:t>
            </a:r>
            <a:r>
              <a:rPr sz="1550" spc="-45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et</a:t>
            </a:r>
            <a:r>
              <a:rPr sz="1550" spc="-50" dirty="0">
                <a:latin typeface="Arial"/>
                <a:cs typeface="Arial"/>
              </a:rPr>
              <a:t> </a:t>
            </a:r>
            <a:r>
              <a:rPr sz="1550" spc="-45" dirty="0">
                <a:latin typeface="Arial"/>
                <a:cs typeface="Arial"/>
              </a:rPr>
              <a:t>al.</a:t>
            </a:r>
            <a:r>
              <a:rPr sz="1550" spc="-80" dirty="0">
                <a:latin typeface="Arial"/>
                <a:cs typeface="Arial"/>
              </a:rPr>
              <a:t> </a:t>
            </a:r>
            <a:r>
              <a:rPr sz="1550" spc="-280" dirty="0">
                <a:latin typeface="Arial"/>
                <a:cs typeface="Arial"/>
              </a:rPr>
              <a:t>J</a:t>
            </a:r>
            <a:r>
              <a:rPr sz="1550" spc="-30" dirty="0">
                <a:latin typeface="Arial"/>
                <a:cs typeface="Arial"/>
              </a:rPr>
              <a:t> </a:t>
            </a:r>
            <a:r>
              <a:rPr sz="1550" spc="-85" dirty="0">
                <a:latin typeface="Arial"/>
                <a:cs typeface="Arial"/>
              </a:rPr>
              <a:t>Hep</a:t>
            </a:r>
            <a:r>
              <a:rPr sz="1550" spc="-55" dirty="0">
                <a:latin typeface="Arial"/>
                <a:cs typeface="Arial"/>
              </a:rPr>
              <a:t> </a:t>
            </a:r>
            <a:r>
              <a:rPr sz="1550" spc="-20" dirty="0">
                <a:latin typeface="Arial"/>
                <a:cs typeface="Arial"/>
              </a:rPr>
              <a:t>2018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737" y="1381125"/>
            <a:ext cx="6438608" cy="47529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15226" y="2595626"/>
            <a:ext cx="5067300" cy="1752600"/>
          </a:xfrm>
          <a:prstGeom prst="rect">
            <a:avLst/>
          </a:prstGeom>
          <a:solidFill>
            <a:srgbClr val="F4B083"/>
          </a:solidFill>
          <a:ln w="9525">
            <a:solidFill>
              <a:srgbClr val="525252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85"/>
              </a:spcBef>
            </a:pPr>
            <a:r>
              <a:rPr sz="1800" spc="-310" dirty="0">
                <a:latin typeface="Arial"/>
                <a:cs typeface="Arial"/>
              </a:rPr>
              <a:t>FACTORES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254" dirty="0">
                <a:latin typeface="Arial"/>
                <a:cs typeface="Arial"/>
              </a:rPr>
              <a:t>DEL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290" dirty="0">
                <a:latin typeface="Arial"/>
                <a:cs typeface="Arial"/>
              </a:rPr>
              <a:t>RECEPTOR:</a:t>
            </a:r>
            <a:endParaRPr sz="1800">
              <a:latin typeface="Arial"/>
              <a:cs typeface="Arial"/>
            </a:endParaRPr>
          </a:p>
          <a:p>
            <a:pPr marL="218440" indent="-122555">
              <a:lnSpc>
                <a:spcPct val="100000"/>
              </a:lnSpc>
              <a:spcBef>
                <a:spcPts val="20"/>
              </a:spcBef>
              <a:buChar char="-"/>
              <a:tabLst>
                <a:tab pos="218440" algn="l"/>
              </a:tabLst>
            </a:pPr>
            <a:r>
              <a:rPr sz="1800" spc="-110" dirty="0">
                <a:latin typeface="Arial"/>
                <a:cs typeface="Arial"/>
              </a:rPr>
              <a:t>Necesidad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de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ventilación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mecánica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(5</a:t>
            </a:r>
            <a:r>
              <a:rPr sz="1800" spc="-10" dirty="0">
                <a:latin typeface="Arial"/>
                <a:cs typeface="Arial"/>
              </a:rPr>
              <a:t> ptos)</a:t>
            </a:r>
            <a:endParaRPr sz="1800">
              <a:latin typeface="Arial"/>
              <a:cs typeface="Arial"/>
            </a:endParaRPr>
          </a:p>
          <a:p>
            <a:pPr marL="218440" indent="-122555">
              <a:lnSpc>
                <a:spcPct val="100000"/>
              </a:lnSpc>
              <a:spcBef>
                <a:spcPts val="20"/>
              </a:spcBef>
              <a:buChar char="-"/>
              <a:tabLst>
                <a:tab pos="218440" algn="l"/>
              </a:tabLst>
            </a:pPr>
            <a:r>
              <a:rPr sz="1800" spc="-170" dirty="0">
                <a:latin typeface="Arial"/>
                <a:cs typeface="Arial"/>
              </a:rPr>
              <a:t>Edad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&gt;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60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años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(3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ptos)</a:t>
            </a:r>
            <a:endParaRPr sz="1800">
              <a:latin typeface="Arial"/>
              <a:cs typeface="Arial"/>
            </a:endParaRPr>
          </a:p>
          <a:p>
            <a:pPr marL="218440" indent="-122555">
              <a:lnSpc>
                <a:spcPct val="100000"/>
              </a:lnSpc>
              <a:spcBef>
                <a:spcPts val="15"/>
              </a:spcBef>
              <a:buChar char="-"/>
              <a:tabLst>
                <a:tab pos="218440" algn="l"/>
              </a:tabLst>
            </a:pPr>
            <a:r>
              <a:rPr sz="1800" spc="-90" dirty="0">
                <a:latin typeface="Arial"/>
                <a:cs typeface="Arial"/>
              </a:rPr>
              <a:t>Hemodiálisis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(3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ptos)</a:t>
            </a:r>
            <a:endParaRPr sz="1800">
              <a:latin typeface="Arial"/>
              <a:cs typeface="Arial"/>
            </a:endParaRPr>
          </a:p>
          <a:p>
            <a:pPr marL="218440" indent="-122555">
              <a:lnSpc>
                <a:spcPts val="2130"/>
              </a:lnSpc>
              <a:spcBef>
                <a:spcPts val="15"/>
              </a:spcBef>
              <a:buChar char="-"/>
              <a:tabLst>
                <a:tab pos="218440" algn="l"/>
              </a:tabLst>
            </a:pPr>
            <a:r>
              <a:rPr sz="1800" spc="-85" dirty="0">
                <a:latin typeface="Arial"/>
                <a:cs typeface="Arial"/>
              </a:rPr>
              <a:t>Creatinina </a:t>
            </a:r>
            <a:r>
              <a:rPr sz="1800" spc="-165" dirty="0">
                <a:latin typeface="Arial"/>
                <a:cs typeface="Arial"/>
              </a:rPr>
              <a:t>&gt;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1.5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mg/dL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(sin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hemodiálisis)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(2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ptos)</a:t>
            </a:r>
            <a:endParaRPr sz="1800">
              <a:latin typeface="Arial"/>
              <a:cs typeface="Arial"/>
            </a:endParaRPr>
          </a:p>
          <a:p>
            <a:pPr marL="218440" indent="-122555">
              <a:lnSpc>
                <a:spcPts val="2130"/>
              </a:lnSpc>
              <a:buChar char="-"/>
              <a:tabLst>
                <a:tab pos="218440" algn="l"/>
              </a:tabLst>
            </a:pPr>
            <a:r>
              <a:rPr sz="1800" spc="-95" dirty="0">
                <a:latin typeface="Arial"/>
                <a:cs typeface="Arial"/>
              </a:rPr>
              <a:t>Diabetes</a:t>
            </a:r>
            <a:r>
              <a:rPr sz="1800" spc="-85" dirty="0">
                <a:latin typeface="Arial"/>
                <a:cs typeface="Arial"/>
              </a:rPr>
              <a:t> (2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ptos)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86951" y="890650"/>
            <a:ext cx="1190625" cy="9239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92075" marR="88900">
              <a:lnSpc>
                <a:spcPct val="100800"/>
              </a:lnSpc>
              <a:spcBef>
                <a:spcPts val="190"/>
              </a:spcBef>
            </a:pPr>
            <a:r>
              <a:rPr sz="1800" spc="-20" dirty="0">
                <a:latin typeface="Arial"/>
                <a:cs typeface="Arial"/>
              </a:rPr>
              <a:t>EEUU </a:t>
            </a:r>
            <a:r>
              <a:rPr sz="1800" spc="-10" dirty="0">
                <a:latin typeface="Arial"/>
                <a:cs typeface="Arial"/>
              </a:rPr>
              <a:t>N=31.289 </a:t>
            </a:r>
            <a:r>
              <a:rPr sz="1800" spc="-90" dirty="0">
                <a:latin typeface="Arial"/>
                <a:cs typeface="Arial"/>
              </a:rPr>
              <a:t>2002-2015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43926" y="4529201"/>
            <a:ext cx="3314700" cy="371475"/>
          </a:xfrm>
          <a:prstGeom prst="rect">
            <a:avLst/>
          </a:prstGeom>
          <a:ln w="12700">
            <a:solidFill>
              <a:srgbClr val="C55A1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30"/>
              </a:spcBef>
            </a:pPr>
            <a:r>
              <a:rPr sz="1800" spc="-180" dirty="0">
                <a:latin typeface="Wingdings"/>
                <a:cs typeface="Wingdings"/>
              </a:rPr>
              <a:t>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20" dirty="0">
                <a:latin typeface="Arial"/>
                <a:cs typeface="Arial"/>
              </a:rPr>
              <a:t>Asociados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fracaso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del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injerto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05575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76200">
            <a:solidFill>
              <a:srgbClr val="00A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38425" y="6505575"/>
            <a:ext cx="7239000" cy="0"/>
          </a:xfrm>
          <a:custGeom>
            <a:avLst/>
            <a:gdLst/>
            <a:ahLst/>
            <a:cxnLst/>
            <a:rect l="l" t="t" r="r" b="b"/>
            <a:pathLst>
              <a:path w="7239000">
                <a:moveTo>
                  <a:pt x="0" y="0"/>
                </a:moveTo>
                <a:lnTo>
                  <a:pt x="7239000" y="0"/>
                </a:lnTo>
              </a:path>
            </a:pathLst>
          </a:custGeom>
          <a:ln w="76200">
            <a:solidFill>
              <a:srgbClr val="00A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82450" y="6505575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76200">
            <a:solidFill>
              <a:srgbClr val="00A1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38425" y="6648450"/>
            <a:ext cx="7239000" cy="0"/>
          </a:xfrm>
          <a:custGeom>
            <a:avLst/>
            <a:gdLst/>
            <a:ahLst/>
            <a:cxnLst/>
            <a:rect l="l" t="t" r="r" b="b"/>
            <a:pathLst>
              <a:path w="7239000">
                <a:moveTo>
                  <a:pt x="0" y="0"/>
                </a:moveTo>
                <a:lnTo>
                  <a:pt x="7239000" y="0"/>
                </a:lnTo>
              </a:path>
            </a:pathLst>
          </a:custGeom>
          <a:ln w="76200">
            <a:solidFill>
              <a:srgbClr val="8E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82450" y="6648450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76200">
            <a:solidFill>
              <a:srgbClr val="8E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648450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76200">
            <a:solidFill>
              <a:srgbClr val="8E79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475" y="6150674"/>
            <a:ext cx="1190072" cy="56772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8283" y="6174486"/>
            <a:ext cx="828620" cy="61683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9877425" y="6134100"/>
            <a:ext cx="2105025" cy="647700"/>
            <a:chOff x="9877425" y="6134100"/>
            <a:chExt cx="2105025" cy="647700"/>
          </a:xfrm>
        </p:grpSpPr>
        <p:sp>
          <p:nvSpPr>
            <p:cNvPr id="11" name="object 11"/>
            <p:cNvSpPr/>
            <p:nvPr/>
          </p:nvSpPr>
          <p:spPr>
            <a:xfrm>
              <a:off x="9877425" y="6134099"/>
              <a:ext cx="2105025" cy="647700"/>
            </a:xfrm>
            <a:custGeom>
              <a:avLst/>
              <a:gdLst/>
              <a:ahLst/>
              <a:cxnLst/>
              <a:rect l="l" t="t" r="r" b="b"/>
              <a:pathLst>
                <a:path w="2105025" h="647700">
                  <a:moveTo>
                    <a:pt x="2105025" y="0"/>
                  </a:moveTo>
                  <a:lnTo>
                    <a:pt x="0" y="0"/>
                  </a:lnTo>
                  <a:lnTo>
                    <a:pt x="0" y="217690"/>
                  </a:lnTo>
                  <a:lnTo>
                    <a:pt x="0" y="647700"/>
                  </a:lnTo>
                  <a:lnTo>
                    <a:pt x="2105025" y="647700"/>
                  </a:lnTo>
                  <a:lnTo>
                    <a:pt x="2105025" y="217690"/>
                  </a:lnTo>
                  <a:lnTo>
                    <a:pt x="2105025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2675" y="6381748"/>
              <a:ext cx="352425" cy="361950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17575" y="333755"/>
            <a:ext cx="905764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765" dirty="0">
                <a:solidFill>
                  <a:srgbClr val="538235"/>
                </a:solidFill>
              </a:rPr>
              <a:t>ESCALAS</a:t>
            </a:r>
            <a:r>
              <a:rPr spc="-215" dirty="0">
                <a:solidFill>
                  <a:srgbClr val="538235"/>
                </a:solidFill>
              </a:rPr>
              <a:t> </a:t>
            </a:r>
            <a:r>
              <a:rPr spc="-345" dirty="0">
                <a:solidFill>
                  <a:srgbClr val="538235"/>
                </a:solidFill>
              </a:rPr>
              <a:t>predicción</a:t>
            </a:r>
            <a:r>
              <a:rPr spc="-195" dirty="0">
                <a:solidFill>
                  <a:srgbClr val="538235"/>
                </a:solidFill>
              </a:rPr>
              <a:t> </a:t>
            </a:r>
            <a:r>
              <a:rPr spc="-330" dirty="0">
                <a:solidFill>
                  <a:srgbClr val="538235"/>
                </a:solidFill>
              </a:rPr>
              <a:t>resultados</a:t>
            </a:r>
            <a:r>
              <a:rPr spc="-185" dirty="0">
                <a:solidFill>
                  <a:srgbClr val="538235"/>
                </a:solidFill>
              </a:rPr>
              <a:t> </a:t>
            </a:r>
            <a:r>
              <a:rPr spc="-310" dirty="0">
                <a:solidFill>
                  <a:srgbClr val="538235"/>
                </a:solidFill>
              </a:rPr>
              <a:t>post-</a:t>
            </a:r>
            <a:r>
              <a:rPr spc="-484" dirty="0">
                <a:solidFill>
                  <a:srgbClr val="538235"/>
                </a:solidFill>
              </a:rPr>
              <a:t>TH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21563" y="1128267"/>
          <a:ext cx="10605135" cy="5215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3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20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Score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2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autor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Componentes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escala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Comentarios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18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TAM</a:t>
                      </a:r>
                      <a:r>
                        <a:rPr sz="1800" b="1" spc="-2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9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score</a:t>
                      </a:r>
                      <a:r>
                        <a:rPr sz="1800" b="1" spc="-3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(Artzner)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75260" indent="-81915">
                        <a:lnSpc>
                          <a:spcPts val="1435"/>
                        </a:lnSpc>
                        <a:spcBef>
                          <a:spcPts val="300"/>
                        </a:spcBef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95" dirty="0">
                          <a:latin typeface="Arial"/>
                          <a:cs typeface="Arial"/>
                        </a:rPr>
                        <a:t>Edad&gt;53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años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5260" indent="-81915">
                        <a:lnSpc>
                          <a:spcPts val="1425"/>
                        </a:lnSpc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Lactato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arterial&gt;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mmol/l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5260" indent="-81915">
                        <a:lnSpc>
                          <a:spcPts val="1435"/>
                        </a:lnSpc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Ventilación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mecánica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25" dirty="0">
                          <a:latin typeface="Arial"/>
                          <a:cs typeface="Arial"/>
                        </a:rPr>
                        <a:t>PaFi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200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mmHg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5260" indent="-81915">
                        <a:lnSpc>
                          <a:spcPct val="100000"/>
                        </a:lnSpc>
                        <a:spcBef>
                          <a:spcPts val="60"/>
                        </a:spcBef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Recuento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leucos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10,000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78435" indent="-81280">
                        <a:lnSpc>
                          <a:spcPts val="1435"/>
                        </a:lnSpc>
                        <a:spcBef>
                          <a:spcPts val="300"/>
                        </a:spcBef>
                        <a:buChar char="-"/>
                        <a:tabLst>
                          <a:tab pos="17843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aplica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ACLF-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8435" indent="-81280">
                        <a:lnSpc>
                          <a:spcPts val="1435"/>
                        </a:lnSpc>
                        <a:buChar char="-"/>
                        <a:tabLst>
                          <a:tab pos="17843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predicción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supervivencia</a:t>
                      </a:r>
                      <a:r>
                        <a:rPr sz="12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año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post-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800" b="1" spc="-240" dirty="0">
                          <a:latin typeface="Arial"/>
                          <a:cs typeface="Arial"/>
                        </a:rPr>
                        <a:t>OLT-</a:t>
                      </a:r>
                      <a:r>
                        <a:rPr sz="1800" b="1" spc="-140" dirty="0">
                          <a:latin typeface="Arial"/>
                          <a:cs typeface="Arial"/>
                        </a:rPr>
                        <a:t>survival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95" dirty="0">
                          <a:latin typeface="Arial"/>
                          <a:cs typeface="Arial"/>
                        </a:rPr>
                        <a:t>score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(Huebener)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75260" indent="-81915">
                        <a:lnSpc>
                          <a:spcPts val="1430"/>
                        </a:lnSpc>
                        <a:spcBef>
                          <a:spcPts val="315"/>
                        </a:spcBef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145" dirty="0">
                          <a:latin typeface="Arial"/>
                          <a:cs typeface="Arial"/>
                        </a:rPr>
                        <a:t>CLIF-</a:t>
                      </a:r>
                      <a:r>
                        <a:rPr sz="1200" spc="-23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score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5260" indent="-81915">
                        <a:lnSpc>
                          <a:spcPts val="1430"/>
                        </a:lnSpc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Mejoría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clínica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previa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al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78435" indent="-81280">
                        <a:lnSpc>
                          <a:spcPts val="1430"/>
                        </a:lnSpc>
                        <a:spcBef>
                          <a:spcPts val="315"/>
                        </a:spcBef>
                        <a:buChar char="-"/>
                        <a:tabLst>
                          <a:tab pos="178435" algn="l"/>
                        </a:tabLst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supervivencia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90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días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post-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TH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8435" indent="-81280">
                        <a:lnSpc>
                          <a:spcPts val="1430"/>
                        </a:lnSpc>
                        <a:buChar char="-"/>
                        <a:tabLst>
                          <a:tab pos="17843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aplica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todos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grados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ACLF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14" dirty="0">
                          <a:latin typeface="Arial"/>
                          <a:cs typeface="Arial"/>
                        </a:rPr>
                        <a:t>_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(Singal)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75260" indent="-81915">
                        <a:lnSpc>
                          <a:spcPts val="1430"/>
                        </a:lnSpc>
                        <a:spcBef>
                          <a:spcPts val="315"/>
                        </a:spcBef>
                        <a:buChar char="-"/>
                        <a:tabLst>
                          <a:tab pos="175895" algn="l"/>
                          <a:tab pos="1633220" algn="l"/>
                        </a:tabLst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Edad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Fracaso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circulatorio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5260" indent="-81915">
                        <a:lnSpc>
                          <a:spcPts val="1425"/>
                        </a:lnSpc>
                        <a:buChar char="-"/>
                        <a:tabLst>
                          <a:tab pos="175895" algn="l"/>
                          <a:tab pos="1647189" algn="l"/>
                        </a:tabLst>
                      </a:pPr>
                      <a:r>
                        <a:rPr sz="1200" spc="-100" dirty="0">
                          <a:latin typeface="Arial"/>
                          <a:cs typeface="Arial"/>
                        </a:rPr>
                        <a:t>Fracaso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respiratorio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Etiología: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alcohol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5260" indent="-81915">
                        <a:lnSpc>
                          <a:spcPts val="1435"/>
                        </a:lnSpc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100" dirty="0">
                          <a:latin typeface="Arial"/>
                          <a:cs typeface="Arial"/>
                        </a:rPr>
                        <a:t>Fracaso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cerebral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78435" indent="-81280">
                        <a:lnSpc>
                          <a:spcPts val="1430"/>
                        </a:lnSpc>
                        <a:spcBef>
                          <a:spcPts val="315"/>
                        </a:spcBef>
                        <a:buChar char="-"/>
                        <a:tabLst>
                          <a:tab pos="17843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aplica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ACLF-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8435" indent="-81280">
                        <a:lnSpc>
                          <a:spcPts val="1430"/>
                        </a:lnSpc>
                        <a:buChar char="-"/>
                        <a:tabLst>
                          <a:tab pos="17843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predicción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supervivencia</a:t>
                      </a:r>
                      <a:r>
                        <a:rPr sz="12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año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post-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20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14" dirty="0">
                          <a:latin typeface="Arial"/>
                          <a:cs typeface="Arial"/>
                        </a:rPr>
                        <a:t>_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60" dirty="0">
                          <a:latin typeface="Arial"/>
                          <a:cs typeface="Arial"/>
                        </a:rPr>
                        <a:t>(Levesque)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75260" indent="-81915">
                        <a:lnSpc>
                          <a:spcPts val="1435"/>
                        </a:lnSpc>
                        <a:spcBef>
                          <a:spcPts val="320"/>
                        </a:spcBef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100" dirty="0">
                          <a:latin typeface="Arial"/>
                          <a:cs typeface="Arial"/>
                        </a:rPr>
                        <a:t>Edad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57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años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spc="-90" dirty="0">
                          <a:latin typeface="Arial"/>
                          <a:cs typeface="Arial"/>
                        </a:rPr>
                        <a:t> sexo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masculino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5260" indent="-81915">
                        <a:lnSpc>
                          <a:spcPts val="1430"/>
                        </a:lnSpc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60" dirty="0">
                          <a:latin typeface="Arial"/>
                          <a:cs typeface="Arial"/>
                        </a:rPr>
                        <a:t>Donante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masculino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5260" indent="-81915">
                        <a:lnSpc>
                          <a:spcPts val="1435"/>
                        </a:lnSpc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Indicación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40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0" dirty="0">
                          <a:latin typeface="Arial"/>
                          <a:cs typeface="Arial"/>
                        </a:rPr>
                        <a:t>(HCC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vs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cirrosis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descompensada)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5260" indent="-81915">
                        <a:lnSpc>
                          <a:spcPts val="1435"/>
                        </a:lnSpc>
                        <a:spcBef>
                          <a:spcPts val="65"/>
                        </a:spcBef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infección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5260" indent="-81915">
                        <a:lnSpc>
                          <a:spcPts val="1435"/>
                        </a:lnSpc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presencia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ACLF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mortalidad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90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días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post-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215" dirty="0">
                          <a:latin typeface="Arial"/>
                          <a:cs typeface="Arial"/>
                        </a:rPr>
                        <a:t>CT-</a:t>
                      </a:r>
                      <a:r>
                        <a:rPr sz="1800" b="1" spc="-195" dirty="0">
                          <a:latin typeface="Arial"/>
                          <a:cs typeface="Arial"/>
                        </a:rPr>
                        <a:t>score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(Wackenthaler)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75260" indent="-81915">
                        <a:lnSpc>
                          <a:spcPts val="1435"/>
                        </a:lnSpc>
                        <a:spcBef>
                          <a:spcPts val="335"/>
                        </a:spcBef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Esplenomegalia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5260" indent="-81915">
                        <a:lnSpc>
                          <a:spcPts val="1425"/>
                        </a:lnSpc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30" dirty="0">
                          <a:latin typeface="Arial"/>
                          <a:cs typeface="Arial"/>
                        </a:rPr>
                        <a:t>Atrofia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hepática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5260" indent="-81915">
                        <a:lnSpc>
                          <a:spcPts val="1430"/>
                        </a:lnSpc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Diámetro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VCI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spc="-4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aplica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ACLF-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b="1" spc="-150" dirty="0">
                          <a:latin typeface="Arial"/>
                          <a:cs typeface="Arial"/>
                        </a:rPr>
                        <a:t>Normograma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(Chen)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75260" indent="-81915">
                        <a:lnSpc>
                          <a:spcPts val="1430"/>
                        </a:lnSpc>
                        <a:spcBef>
                          <a:spcPts val="340"/>
                        </a:spcBef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75" dirty="0">
                          <a:latin typeface="Arial"/>
                          <a:cs typeface="Arial"/>
                        </a:rPr>
                        <a:t>Recuento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leucocitos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5260" indent="-81915">
                        <a:lnSpc>
                          <a:spcPts val="1425"/>
                        </a:lnSpc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ratio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GPT/GOT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5260" indent="-81915">
                        <a:lnSpc>
                          <a:spcPts val="1435"/>
                        </a:lnSpc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45" dirty="0">
                          <a:latin typeface="Arial"/>
                          <a:cs typeface="Arial"/>
                        </a:rPr>
                        <a:t>número 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fracasos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orgánicos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tc>
                  <a:txBody>
                    <a:bodyPr/>
                    <a:lstStyle/>
                    <a:p>
                      <a:pPr marL="178435" indent="-81280">
                        <a:lnSpc>
                          <a:spcPts val="1430"/>
                        </a:lnSpc>
                        <a:spcBef>
                          <a:spcPts val="340"/>
                        </a:spcBef>
                        <a:buChar char="-"/>
                        <a:tabLst>
                          <a:tab pos="17843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aplica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solo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VHB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8435" indent="-81280">
                        <a:lnSpc>
                          <a:spcPts val="1430"/>
                        </a:lnSpc>
                        <a:buChar char="-"/>
                        <a:tabLst>
                          <a:tab pos="17843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predicción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supervivencia</a:t>
                      </a:r>
                      <a:r>
                        <a:rPr sz="1200" spc="2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año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post-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b="1" spc="-27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SALT-</a:t>
                      </a:r>
                      <a:r>
                        <a:rPr sz="1800" b="1" spc="7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800" b="1" spc="-2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95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score</a:t>
                      </a:r>
                      <a:r>
                        <a:rPr sz="1800" b="1" spc="-11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(Hernáez)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75260" indent="-81915">
                        <a:lnSpc>
                          <a:spcPts val="1435"/>
                        </a:lnSpc>
                        <a:spcBef>
                          <a:spcPts val="345"/>
                        </a:spcBef>
                        <a:buChar char="-"/>
                        <a:tabLst>
                          <a:tab pos="175895" algn="l"/>
                          <a:tab pos="1635125" algn="l"/>
                        </a:tabLst>
                      </a:pPr>
                      <a:r>
                        <a:rPr sz="1200" spc="-100" dirty="0">
                          <a:latin typeface="Arial"/>
                          <a:cs typeface="Arial"/>
                        </a:rPr>
                        <a:t>Edad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14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años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Fracaso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respiratorio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5260" indent="-81915">
                        <a:lnSpc>
                          <a:spcPts val="1430"/>
                        </a:lnSpc>
                        <a:buChar char="-"/>
                        <a:tabLst>
                          <a:tab pos="175895" algn="l"/>
                          <a:tab pos="1612265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diabetes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Fracaso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circulatorio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5260" indent="-81915">
                        <a:lnSpc>
                          <a:spcPts val="1435"/>
                        </a:lnSpc>
                        <a:buChar char="-"/>
                        <a:tabLst>
                          <a:tab pos="175895" algn="l"/>
                        </a:tabLst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IMC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/>
                    <a:lstStyle/>
                    <a:p>
                      <a:pPr marL="178435" indent="-81280">
                        <a:lnSpc>
                          <a:spcPts val="1435"/>
                        </a:lnSpc>
                        <a:spcBef>
                          <a:spcPts val="345"/>
                        </a:spcBef>
                        <a:buChar char="-"/>
                        <a:tabLst>
                          <a:tab pos="178435" algn="l"/>
                        </a:tabLst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aplica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ACLF-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65" dirty="0">
                          <a:latin typeface="Arial"/>
                          <a:cs typeface="Arial"/>
                        </a:rPr>
                        <a:t>ACLF-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8435" indent="-81280">
                        <a:lnSpc>
                          <a:spcPts val="1430"/>
                        </a:lnSpc>
                        <a:buChar char="-"/>
                        <a:tabLst>
                          <a:tab pos="17843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predicción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mortalidad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año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post-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TH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78435" indent="-81280">
                        <a:lnSpc>
                          <a:spcPts val="1435"/>
                        </a:lnSpc>
                        <a:buChar char="-"/>
                        <a:tabLst>
                          <a:tab pos="178435" algn="l"/>
                        </a:tabLst>
                      </a:pPr>
                      <a:r>
                        <a:rPr sz="1200" spc="-50" dirty="0">
                          <a:latin typeface="Arial"/>
                          <a:cs typeface="Arial"/>
                        </a:rPr>
                        <a:t>predicción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estancia</a:t>
                      </a:r>
                      <a:r>
                        <a:rPr sz="1200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hospitalaria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post-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TH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E2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122237" y="1627251"/>
            <a:ext cx="508000" cy="212725"/>
            <a:chOff x="122237" y="1627251"/>
            <a:chExt cx="508000" cy="212725"/>
          </a:xfrm>
        </p:grpSpPr>
        <p:sp>
          <p:nvSpPr>
            <p:cNvPr id="16" name="object 16"/>
            <p:cNvSpPr/>
            <p:nvPr/>
          </p:nvSpPr>
          <p:spPr>
            <a:xfrm>
              <a:off x="128587" y="1633601"/>
              <a:ext cx="495300" cy="200025"/>
            </a:xfrm>
            <a:custGeom>
              <a:avLst/>
              <a:gdLst/>
              <a:ahLst/>
              <a:cxnLst/>
              <a:rect l="l" t="t" r="r" b="b"/>
              <a:pathLst>
                <a:path w="495300" h="200025">
                  <a:moveTo>
                    <a:pt x="395287" y="0"/>
                  </a:moveTo>
                  <a:lnTo>
                    <a:pt x="395287" y="49911"/>
                  </a:lnTo>
                  <a:lnTo>
                    <a:pt x="0" y="49911"/>
                  </a:lnTo>
                  <a:lnTo>
                    <a:pt x="0" y="149987"/>
                  </a:lnTo>
                  <a:lnTo>
                    <a:pt x="395287" y="149987"/>
                  </a:lnTo>
                  <a:lnTo>
                    <a:pt x="395287" y="200025"/>
                  </a:lnTo>
                  <a:lnTo>
                    <a:pt x="495300" y="99949"/>
                  </a:lnTo>
                  <a:lnTo>
                    <a:pt x="39528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8587" y="1633601"/>
              <a:ext cx="495300" cy="200025"/>
            </a:xfrm>
            <a:custGeom>
              <a:avLst/>
              <a:gdLst/>
              <a:ahLst/>
              <a:cxnLst/>
              <a:rect l="l" t="t" r="r" b="b"/>
              <a:pathLst>
                <a:path w="495300" h="200025">
                  <a:moveTo>
                    <a:pt x="0" y="49911"/>
                  </a:moveTo>
                  <a:lnTo>
                    <a:pt x="395287" y="49911"/>
                  </a:lnTo>
                  <a:lnTo>
                    <a:pt x="395287" y="0"/>
                  </a:lnTo>
                  <a:lnTo>
                    <a:pt x="495300" y="99949"/>
                  </a:lnTo>
                  <a:lnTo>
                    <a:pt x="395287" y="200025"/>
                  </a:lnTo>
                  <a:lnTo>
                    <a:pt x="395287" y="149987"/>
                  </a:lnTo>
                  <a:lnTo>
                    <a:pt x="0" y="149987"/>
                  </a:lnTo>
                  <a:lnTo>
                    <a:pt x="0" y="49911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22237" y="5808662"/>
            <a:ext cx="508000" cy="203200"/>
            <a:chOff x="122237" y="5808662"/>
            <a:chExt cx="508000" cy="203200"/>
          </a:xfrm>
        </p:grpSpPr>
        <p:sp>
          <p:nvSpPr>
            <p:cNvPr id="19" name="object 19"/>
            <p:cNvSpPr/>
            <p:nvPr/>
          </p:nvSpPr>
          <p:spPr>
            <a:xfrm>
              <a:off x="128587" y="5815012"/>
              <a:ext cx="495300" cy="190500"/>
            </a:xfrm>
            <a:custGeom>
              <a:avLst/>
              <a:gdLst/>
              <a:ahLst/>
              <a:cxnLst/>
              <a:rect l="l" t="t" r="r" b="b"/>
              <a:pathLst>
                <a:path w="495300" h="190500">
                  <a:moveTo>
                    <a:pt x="400050" y="0"/>
                  </a:moveTo>
                  <a:lnTo>
                    <a:pt x="400050" y="47625"/>
                  </a:lnTo>
                  <a:lnTo>
                    <a:pt x="0" y="47625"/>
                  </a:lnTo>
                  <a:lnTo>
                    <a:pt x="0" y="142875"/>
                  </a:lnTo>
                  <a:lnTo>
                    <a:pt x="400050" y="142875"/>
                  </a:lnTo>
                  <a:lnTo>
                    <a:pt x="400050" y="190500"/>
                  </a:lnTo>
                  <a:lnTo>
                    <a:pt x="495300" y="9525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8587" y="5815012"/>
              <a:ext cx="495300" cy="190500"/>
            </a:xfrm>
            <a:custGeom>
              <a:avLst/>
              <a:gdLst/>
              <a:ahLst/>
              <a:cxnLst/>
              <a:rect l="l" t="t" r="r" b="b"/>
              <a:pathLst>
                <a:path w="495300" h="190500">
                  <a:moveTo>
                    <a:pt x="0" y="47625"/>
                  </a:moveTo>
                  <a:lnTo>
                    <a:pt x="400050" y="47625"/>
                  </a:lnTo>
                  <a:lnTo>
                    <a:pt x="400050" y="0"/>
                  </a:lnTo>
                  <a:lnTo>
                    <a:pt x="495300" y="95250"/>
                  </a:lnTo>
                  <a:lnTo>
                    <a:pt x="400050" y="190500"/>
                  </a:lnTo>
                  <a:lnTo>
                    <a:pt x="400050" y="142875"/>
                  </a:lnTo>
                  <a:lnTo>
                    <a:pt x="0" y="142875"/>
                  </a:lnTo>
                  <a:lnTo>
                    <a:pt x="0" y="47625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9729" rIns="0" bIns="0" rtlCol="0">
            <a:spAutoFit/>
          </a:bodyPr>
          <a:lstStyle/>
          <a:p>
            <a:pPr marL="363855">
              <a:lnSpc>
                <a:spcPct val="100000"/>
              </a:lnSpc>
              <a:spcBef>
                <a:spcPts val="130"/>
              </a:spcBef>
            </a:pPr>
            <a:r>
              <a:rPr sz="3950" spc="-365" dirty="0">
                <a:solidFill>
                  <a:srgbClr val="6FAC46"/>
                </a:solidFill>
              </a:rPr>
              <a:t>TAM</a:t>
            </a:r>
            <a:r>
              <a:rPr sz="3950" spc="-105" dirty="0">
                <a:solidFill>
                  <a:srgbClr val="6FAC46"/>
                </a:solidFill>
              </a:rPr>
              <a:t> </a:t>
            </a:r>
            <a:r>
              <a:rPr sz="2150" spc="-125" dirty="0">
                <a:solidFill>
                  <a:srgbClr val="6FAC46"/>
                </a:solidFill>
              </a:rPr>
              <a:t>(“Transplantation</a:t>
            </a:r>
            <a:r>
              <a:rPr sz="2150" spc="-105" dirty="0">
                <a:solidFill>
                  <a:srgbClr val="6FAC46"/>
                </a:solidFill>
              </a:rPr>
              <a:t> </a:t>
            </a:r>
            <a:r>
              <a:rPr sz="2150" spc="-85" dirty="0">
                <a:solidFill>
                  <a:srgbClr val="6FAC46"/>
                </a:solidFill>
              </a:rPr>
              <a:t>for</a:t>
            </a:r>
            <a:r>
              <a:rPr sz="2150" spc="-75" dirty="0">
                <a:solidFill>
                  <a:srgbClr val="6FAC46"/>
                </a:solidFill>
              </a:rPr>
              <a:t> </a:t>
            </a:r>
            <a:r>
              <a:rPr sz="2150" spc="-275" dirty="0">
                <a:solidFill>
                  <a:srgbClr val="6FAC46"/>
                </a:solidFill>
              </a:rPr>
              <a:t>ACLF-</a:t>
            </a:r>
            <a:r>
              <a:rPr sz="2150" spc="-100" dirty="0">
                <a:solidFill>
                  <a:srgbClr val="6FAC46"/>
                </a:solidFill>
              </a:rPr>
              <a:t>3</a:t>
            </a:r>
            <a:r>
              <a:rPr sz="2150" spc="-30" dirty="0">
                <a:solidFill>
                  <a:srgbClr val="6FAC46"/>
                </a:solidFill>
              </a:rPr>
              <a:t> </a:t>
            </a:r>
            <a:r>
              <a:rPr sz="2150" spc="-70" dirty="0">
                <a:solidFill>
                  <a:srgbClr val="6FAC46"/>
                </a:solidFill>
              </a:rPr>
              <a:t>Model”)</a:t>
            </a:r>
            <a:r>
              <a:rPr sz="2150" spc="-105" dirty="0">
                <a:solidFill>
                  <a:srgbClr val="6FAC46"/>
                </a:solidFill>
              </a:rPr>
              <a:t> </a:t>
            </a:r>
            <a:r>
              <a:rPr sz="3950" spc="-380" dirty="0">
                <a:solidFill>
                  <a:srgbClr val="6FAC46"/>
                </a:solidFill>
              </a:rPr>
              <a:t>score</a:t>
            </a:r>
            <a:endParaRPr sz="39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2506" y="1856675"/>
            <a:ext cx="9442338" cy="40987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877425" y="6134100"/>
            <a:ext cx="210502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ts val="1425"/>
              </a:lnSpc>
            </a:pPr>
            <a:r>
              <a:rPr sz="1200" spc="-45" dirty="0">
                <a:latin typeface="Arial"/>
                <a:cs typeface="Arial"/>
              </a:rPr>
              <a:t>Artzner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70" dirty="0">
                <a:latin typeface="Arial"/>
                <a:cs typeface="Arial"/>
              </a:rPr>
              <a:t>T.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95" dirty="0">
                <a:latin typeface="Arial"/>
                <a:cs typeface="Arial"/>
              </a:rPr>
              <a:t>Am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229" dirty="0">
                <a:latin typeface="Arial"/>
                <a:cs typeface="Arial"/>
              </a:rPr>
              <a:t>J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95" dirty="0">
                <a:latin typeface="Arial"/>
                <a:cs typeface="Arial"/>
              </a:rPr>
              <a:t>Transpl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2020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57501" y="5005387"/>
            <a:ext cx="2228850" cy="9239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00"/>
              </a:spcBef>
            </a:pPr>
            <a:r>
              <a:rPr sz="1800" spc="-10" dirty="0">
                <a:latin typeface="Arial"/>
                <a:cs typeface="Arial"/>
              </a:rPr>
              <a:t>N=152</a:t>
            </a:r>
            <a:endParaRPr sz="1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  <a:spcBef>
                <a:spcPts val="15"/>
              </a:spcBef>
            </a:pPr>
            <a:r>
              <a:rPr sz="1800" spc="-100" dirty="0">
                <a:latin typeface="Arial"/>
                <a:cs typeface="Arial"/>
              </a:rPr>
              <a:t>5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centros </a:t>
            </a:r>
            <a:r>
              <a:rPr sz="1800" spc="-10" dirty="0">
                <a:latin typeface="Arial"/>
                <a:cs typeface="Arial"/>
              </a:rPr>
              <a:t>europeos</a:t>
            </a:r>
            <a:endParaRPr sz="1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  <a:spcBef>
                <a:spcPts val="20"/>
              </a:spcBef>
            </a:pPr>
            <a:r>
              <a:rPr sz="1800" spc="-90" dirty="0">
                <a:latin typeface="Arial"/>
                <a:cs typeface="Arial"/>
              </a:rPr>
              <a:t>2007-</a:t>
            </a:r>
            <a:r>
              <a:rPr sz="1800" spc="-20" dirty="0">
                <a:latin typeface="Arial"/>
                <a:cs typeface="Arial"/>
              </a:rPr>
              <a:t>2017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" y="1600200"/>
            <a:ext cx="10182225" cy="43910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7593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130"/>
              </a:spcBef>
            </a:pPr>
            <a:r>
              <a:rPr spc="-660" dirty="0">
                <a:solidFill>
                  <a:srgbClr val="6FAC46"/>
                </a:solidFill>
              </a:rPr>
              <a:t>SALT-</a:t>
            </a:r>
            <a:r>
              <a:rPr spc="180" dirty="0">
                <a:solidFill>
                  <a:srgbClr val="6FAC46"/>
                </a:solidFill>
              </a:rPr>
              <a:t>M</a:t>
            </a:r>
            <a:r>
              <a:rPr spc="-200" dirty="0">
                <a:solidFill>
                  <a:srgbClr val="6FAC46"/>
                </a:solidFill>
              </a:rPr>
              <a:t> </a:t>
            </a:r>
            <a:r>
              <a:rPr sz="3050" spc="-170" dirty="0">
                <a:solidFill>
                  <a:srgbClr val="6FAC46"/>
                </a:solidFill>
              </a:rPr>
              <a:t>(</a:t>
            </a:r>
            <a:r>
              <a:rPr sz="3050" b="0" spc="-170" dirty="0">
                <a:solidFill>
                  <a:srgbClr val="6FAC46"/>
                </a:solidFill>
                <a:latin typeface="Arial"/>
                <a:cs typeface="Arial"/>
              </a:rPr>
              <a:t>Sundaram</a:t>
            </a:r>
            <a:r>
              <a:rPr sz="3050" b="0" spc="-125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sz="3050" b="0" spc="-345" dirty="0">
                <a:solidFill>
                  <a:srgbClr val="6FAC46"/>
                </a:solidFill>
                <a:latin typeface="Arial"/>
                <a:cs typeface="Arial"/>
              </a:rPr>
              <a:t>ACLF-</a:t>
            </a:r>
            <a:r>
              <a:rPr sz="3050" b="0" spc="-360" dirty="0">
                <a:solidFill>
                  <a:srgbClr val="6FAC46"/>
                </a:solidFill>
                <a:latin typeface="Arial"/>
                <a:cs typeface="Arial"/>
              </a:rPr>
              <a:t>LT-</a:t>
            </a:r>
            <a:r>
              <a:rPr sz="3050" b="0" dirty="0">
                <a:solidFill>
                  <a:srgbClr val="6FAC46"/>
                </a:solidFill>
                <a:latin typeface="Arial"/>
                <a:cs typeface="Arial"/>
              </a:rPr>
              <a:t>Mortality</a:t>
            </a:r>
            <a:r>
              <a:rPr sz="3050" dirty="0">
                <a:solidFill>
                  <a:srgbClr val="6FAC46"/>
                </a:solidFill>
              </a:rPr>
              <a:t>)</a:t>
            </a:r>
            <a:r>
              <a:rPr sz="3050" spc="-114" dirty="0">
                <a:solidFill>
                  <a:srgbClr val="6FAC46"/>
                </a:solidFill>
              </a:rPr>
              <a:t> </a:t>
            </a:r>
            <a:r>
              <a:rPr spc="-445" dirty="0">
                <a:solidFill>
                  <a:srgbClr val="6FAC46"/>
                </a:solidFill>
              </a:rPr>
              <a:t>score</a:t>
            </a:r>
            <a:endParaRPr sz="30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77425" y="6134100"/>
            <a:ext cx="213042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235">
              <a:lnSpc>
                <a:spcPts val="969"/>
              </a:lnSpc>
            </a:pPr>
            <a:r>
              <a:rPr sz="1400" spc="-100" dirty="0">
                <a:latin typeface="Arial"/>
                <a:cs typeface="Arial"/>
              </a:rPr>
              <a:t>Hernáez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0" dirty="0">
                <a:latin typeface="Arial"/>
                <a:cs typeface="Arial"/>
              </a:rPr>
              <a:t>R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al. </a:t>
            </a:r>
            <a:r>
              <a:rPr sz="1400" spc="-250" dirty="0">
                <a:latin typeface="Arial"/>
                <a:cs typeface="Arial"/>
              </a:rPr>
              <a:t>J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90" dirty="0">
                <a:latin typeface="Arial"/>
                <a:cs typeface="Arial"/>
              </a:rPr>
              <a:t>Hep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2023.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7593" rIns="0" bIns="0" rtlCol="0">
            <a:spAutoFit/>
          </a:bodyPr>
          <a:lstStyle/>
          <a:p>
            <a:pPr marL="344805">
              <a:lnSpc>
                <a:spcPct val="100000"/>
              </a:lnSpc>
              <a:spcBef>
                <a:spcPts val="130"/>
              </a:spcBef>
            </a:pPr>
            <a:r>
              <a:rPr spc="-325" dirty="0">
                <a:solidFill>
                  <a:srgbClr val="6FAC46"/>
                </a:solidFill>
              </a:rPr>
              <a:t>Validación</a:t>
            </a:r>
            <a:r>
              <a:rPr spc="-210" dirty="0">
                <a:solidFill>
                  <a:srgbClr val="6FAC46"/>
                </a:solidFill>
              </a:rPr>
              <a:t> </a:t>
            </a:r>
            <a:r>
              <a:rPr spc="-660" dirty="0">
                <a:solidFill>
                  <a:srgbClr val="6FAC46"/>
                </a:solidFill>
              </a:rPr>
              <a:t>SALT-</a:t>
            </a:r>
            <a:r>
              <a:rPr spc="180" dirty="0">
                <a:solidFill>
                  <a:srgbClr val="6FAC46"/>
                </a:solidFill>
              </a:rPr>
              <a:t>M</a:t>
            </a:r>
            <a:r>
              <a:rPr spc="-210" dirty="0">
                <a:solidFill>
                  <a:srgbClr val="6FAC46"/>
                </a:solidFill>
              </a:rPr>
              <a:t> </a:t>
            </a:r>
            <a:r>
              <a:rPr spc="-434" dirty="0">
                <a:solidFill>
                  <a:srgbClr val="6FAC46"/>
                </a:solidFill>
              </a:rPr>
              <a:t>score</a:t>
            </a:r>
            <a:r>
              <a:rPr spc="-215" dirty="0">
                <a:solidFill>
                  <a:srgbClr val="6FAC46"/>
                </a:solidFill>
              </a:rPr>
              <a:t> </a:t>
            </a:r>
            <a:r>
              <a:rPr spc="-300" dirty="0">
                <a:solidFill>
                  <a:srgbClr val="6FAC46"/>
                </a:solidFill>
              </a:rPr>
              <a:t>en</a:t>
            </a:r>
            <a:r>
              <a:rPr spc="-215" dirty="0">
                <a:solidFill>
                  <a:srgbClr val="6FAC46"/>
                </a:solidFill>
              </a:rPr>
              <a:t> </a:t>
            </a:r>
            <a:r>
              <a:rPr spc="-440" dirty="0">
                <a:solidFill>
                  <a:srgbClr val="6FAC46"/>
                </a:solidFill>
              </a:rPr>
              <a:t>Asia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330" y="1730256"/>
            <a:ext cx="8311066" cy="39809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341231" y="5864859"/>
            <a:ext cx="20389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Arial"/>
                <a:cs typeface="Arial"/>
              </a:rPr>
              <a:t>Kim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et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al.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80" dirty="0">
                <a:latin typeface="Arial"/>
                <a:cs typeface="Arial"/>
              </a:rPr>
              <a:t>AP&amp;T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2024.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86976" y="1919223"/>
            <a:ext cx="2400300" cy="303847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032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60"/>
              </a:spcBef>
            </a:pPr>
            <a:r>
              <a:rPr sz="1800" spc="-10" dirty="0">
                <a:latin typeface="Arial"/>
                <a:cs typeface="Arial"/>
              </a:rPr>
              <a:t>N=224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</a:pPr>
            <a:r>
              <a:rPr sz="1800" spc="-265" dirty="0">
                <a:latin typeface="Arial"/>
                <a:cs typeface="Arial"/>
              </a:rPr>
              <a:t>AUROC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0.691</a:t>
            </a:r>
            <a:endParaRPr sz="1800">
              <a:latin typeface="Arial"/>
              <a:cs typeface="Arial"/>
            </a:endParaRPr>
          </a:p>
          <a:p>
            <a:pPr marL="92710">
              <a:lnSpc>
                <a:spcPct val="100000"/>
              </a:lnSpc>
              <a:spcBef>
                <a:spcPts val="20"/>
              </a:spcBef>
            </a:pPr>
            <a:r>
              <a:rPr sz="1800" spc="-210" dirty="0">
                <a:latin typeface="Arial"/>
                <a:cs typeface="Arial"/>
              </a:rPr>
              <a:t>C-</a:t>
            </a:r>
            <a:r>
              <a:rPr sz="1800" spc="-90" dirty="0">
                <a:latin typeface="Arial"/>
                <a:cs typeface="Arial"/>
              </a:rPr>
              <a:t>index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0.650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Arial"/>
              <a:cs typeface="Arial"/>
            </a:endParaRPr>
          </a:p>
          <a:p>
            <a:pPr marL="92710" marR="222250">
              <a:lnSpc>
                <a:spcPct val="100800"/>
              </a:lnSpc>
            </a:pPr>
            <a:r>
              <a:rPr sz="1800" spc="-165" dirty="0">
                <a:latin typeface="Arial"/>
                <a:cs typeface="Arial"/>
              </a:rPr>
              <a:t>&gt;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85" dirty="0">
                <a:latin typeface="Arial"/>
                <a:cs typeface="Arial"/>
              </a:rPr>
              <a:t>MELD,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MELD-</a:t>
            </a:r>
            <a:r>
              <a:rPr sz="1800" spc="-25" dirty="0">
                <a:latin typeface="Arial"/>
                <a:cs typeface="Arial"/>
              </a:rPr>
              <a:t>Na, </a:t>
            </a:r>
            <a:r>
              <a:rPr sz="1800" spc="-200" dirty="0">
                <a:latin typeface="Arial"/>
                <a:cs typeface="Arial"/>
              </a:rPr>
              <a:t>MELD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3.0,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delta-</a:t>
            </a:r>
            <a:r>
              <a:rPr sz="1800" spc="-180" dirty="0">
                <a:latin typeface="Arial"/>
                <a:cs typeface="Arial"/>
              </a:rPr>
              <a:t>MELD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Arial"/>
              <a:cs typeface="Arial"/>
            </a:endParaRPr>
          </a:p>
          <a:p>
            <a:pPr marL="92710" marR="280670">
              <a:lnSpc>
                <a:spcPct val="105000"/>
              </a:lnSpc>
            </a:pPr>
            <a:r>
              <a:rPr sz="1550" b="1" spc="-145" dirty="0">
                <a:latin typeface="Arial"/>
                <a:cs typeface="Arial"/>
              </a:rPr>
              <a:t>*SALT-</a:t>
            </a:r>
            <a:r>
              <a:rPr sz="1550" b="1" spc="75" dirty="0">
                <a:latin typeface="Arial"/>
                <a:cs typeface="Arial"/>
              </a:rPr>
              <a:t>M</a:t>
            </a:r>
            <a:r>
              <a:rPr sz="1550" b="1" spc="25" dirty="0">
                <a:latin typeface="Arial"/>
                <a:cs typeface="Arial"/>
              </a:rPr>
              <a:t> </a:t>
            </a:r>
            <a:r>
              <a:rPr sz="1550" b="1" spc="-10" dirty="0">
                <a:latin typeface="Arial"/>
                <a:cs typeface="Arial"/>
              </a:rPr>
              <a:t>categoriza </a:t>
            </a:r>
            <a:r>
              <a:rPr sz="1550" b="1" spc="-25" dirty="0">
                <a:latin typeface="Arial"/>
                <a:cs typeface="Arial"/>
              </a:rPr>
              <a:t>supervivencia </a:t>
            </a:r>
            <a:r>
              <a:rPr sz="1550" b="1" spc="-75" dirty="0">
                <a:solidFill>
                  <a:srgbClr val="EC7C30"/>
                </a:solidFill>
                <a:latin typeface="Arial"/>
                <a:cs typeface="Arial"/>
              </a:rPr>
              <a:t>independiente</a:t>
            </a:r>
            <a:r>
              <a:rPr sz="1550" b="1" spc="-1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550" b="1" spc="-70" dirty="0">
                <a:latin typeface="Arial"/>
                <a:cs typeface="Arial"/>
              </a:rPr>
              <a:t>de</a:t>
            </a:r>
            <a:r>
              <a:rPr sz="1550" b="1" spc="-85" dirty="0">
                <a:latin typeface="Arial"/>
                <a:cs typeface="Arial"/>
              </a:rPr>
              <a:t> </a:t>
            </a:r>
            <a:r>
              <a:rPr sz="1550" b="1" spc="-130" dirty="0">
                <a:latin typeface="Arial"/>
                <a:cs typeface="Arial"/>
              </a:rPr>
              <a:t>MELD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8801" y="398525"/>
            <a:ext cx="5803900" cy="55454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684140" y="3142678"/>
            <a:ext cx="1794510" cy="725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55"/>
              </a:lnSpc>
              <a:spcBef>
                <a:spcPts val="100"/>
              </a:spcBef>
            </a:pPr>
            <a:r>
              <a:rPr sz="2400" b="1" spc="-175" dirty="0">
                <a:solidFill>
                  <a:srgbClr val="FFFFFF"/>
                </a:solidFill>
                <a:latin typeface="Arial"/>
                <a:cs typeface="Arial"/>
              </a:rPr>
              <a:t>Supervivencia</a:t>
            </a:r>
            <a:endParaRPr sz="2400">
              <a:latin typeface="Arial"/>
              <a:cs typeface="Arial"/>
            </a:endParaRPr>
          </a:p>
          <a:p>
            <a:pPr marL="635" algn="ctr">
              <a:lnSpc>
                <a:spcPts val="2755"/>
              </a:lnSpc>
            </a:pPr>
            <a:r>
              <a:rPr sz="2400" b="1" spc="-170" dirty="0">
                <a:solidFill>
                  <a:srgbClr val="FFFFFF"/>
                </a:solidFill>
                <a:latin typeface="Arial"/>
                <a:cs typeface="Arial"/>
              </a:rPr>
              <a:t>post-</a:t>
            </a:r>
            <a:r>
              <a:rPr sz="2400" b="1" spc="-280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26735" y="841692"/>
            <a:ext cx="909319" cy="6115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37160">
              <a:lnSpc>
                <a:spcPts val="2180"/>
              </a:lnSpc>
              <a:spcBef>
                <a:spcPts val="38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Datos </a:t>
            </a:r>
            <a:r>
              <a:rPr sz="2000" b="1" spc="-130" dirty="0">
                <a:solidFill>
                  <a:srgbClr val="FFFFFF"/>
                </a:solidFill>
                <a:latin typeface="Arial"/>
                <a:cs typeface="Arial"/>
              </a:rPr>
              <a:t>donante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58355" y="4376737"/>
            <a:ext cx="927100" cy="6115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45415">
              <a:lnSpc>
                <a:spcPts val="2180"/>
              </a:lnSpc>
              <a:spcBef>
                <a:spcPts val="38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Datos </a:t>
            </a:r>
            <a:r>
              <a:rPr sz="2000" b="1" spc="-125" dirty="0">
                <a:solidFill>
                  <a:srgbClr val="FFFFFF"/>
                </a:solidFill>
                <a:latin typeface="Arial"/>
                <a:cs typeface="Arial"/>
              </a:rPr>
              <a:t>receptor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0304" y="4376737"/>
            <a:ext cx="1206500" cy="6115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47320">
              <a:lnSpc>
                <a:spcPts val="2180"/>
              </a:lnSpc>
              <a:spcBef>
                <a:spcPts val="380"/>
              </a:spcBef>
            </a:pPr>
            <a:r>
              <a:rPr sz="2000" b="1" spc="-65" dirty="0">
                <a:solidFill>
                  <a:srgbClr val="FFFFFF"/>
                </a:solidFill>
                <a:latin typeface="Arial"/>
                <a:cs typeface="Arial"/>
              </a:rPr>
              <a:t>Factores </a:t>
            </a:r>
            <a:r>
              <a:rPr sz="2000" b="1" spc="-165" dirty="0">
                <a:solidFill>
                  <a:srgbClr val="FFFFFF"/>
                </a:solidFill>
                <a:latin typeface="Arial"/>
                <a:cs typeface="Arial"/>
              </a:rPr>
              <a:t>quirúrgicos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20100" y="400050"/>
            <a:ext cx="3133725" cy="5362575"/>
          </a:xfrm>
          <a:prstGeom prst="rect">
            <a:avLst/>
          </a:prstGeom>
          <a:solidFill>
            <a:srgbClr val="843B0C"/>
          </a:solidFill>
        </p:spPr>
        <p:txBody>
          <a:bodyPr vert="horz" wrap="square" lIns="0" tIns="2984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35"/>
              </a:spcBef>
            </a:pPr>
            <a:r>
              <a:rPr sz="1800" b="1" u="heavy" spc="-3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FACTORES</a:t>
            </a:r>
            <a:r>
              <a:rPr sz="1800" b="1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2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DEL</a:t>
            </a:r>
            <a:r>
              <a:rPr sz="1800" b="1" u="heavy" spc="-1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2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RECEPTOR:</a:t>
            </a:r>
            <a:endParaRPr sz="1800">
              <a:latin typeface="Arial"/>
              <a:cs typeface="Arial"/>
            </a:endParaRPr>
          </a:p>
          <a:p>
            <a:pPr marL="219075" indent="-123189">
              <a:lnSpc>
                <a:spcPct val="100000"/>
              </a:lnSpc>
              <a:spcBef>
                <a:spcPts val="20"/>
              </a:spcBef>
              <a:buChar char="-"/>
              <a:tabLst>
                <a:tab pos="219710" algn="l"/>
              </a:tabLst>
            </a:pPr>
            <a:r>
              <a:rPr sz="1800" spc="-170" dirty="0">
                <a:solidFill>
                  <a:srgbClr val="FFFFFF"/>
                </a:solidFill>
                <a:latin typeface="Arial"/>
                <a:cs typeface="Arial"/>
              </a:rPr>
              <a:t>Edad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53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años</a:t>
            </a:r>
            <a:endParaRPr sz="1800">
              <a:latin typeface="Arial"/>
              <a:cs typeface="Arial"/>
            </a:endParaRPr>
          </a:p>
          <a:p>
            <a:pPr marL="219075" indent="-123189">
              <a:lnSpc>
                <a:spcPct val="100000"/>
              </a:lnSpc>
              <a:spcBef>
                <a:spcPts val="20"/>
              </a:spcBef>
              <a:buChar char="-"/>
              <a:tabLst>
                <a:tab pos="219710" algn="l"/>
              </a:tabLst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Lactato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arterial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mmol/L</a:t>
            </a:r>
            <a:endParaRPr sz="1800">
              <a:latin typeface="Arial"/>
              <a:cs typeface="Arial"/>
            </a:endParaRPr>
          </a:p>
          <a:p>
            <a:pPr marL="219075" indent="-123189">
              <a:lnSpc>
                <a:spcPct val="100000"/>
              </a:lnSpc>
              <a:spcBef>
                <a:spcPts val="15"/>
              </a:spcBef>
              <a:buChar char="-"/>
              <a:tabLst>
                <a:tab pos="219710" algn="l"/>
              </a:tabLst>
            </a:pP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Recuento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leucocitos</a:t>
            </a:r>
            <a:endParaRPr sz="1800">
              <a:latin typeface="Arial"/>
              <a:cs typeface="Arial"/>
            </a:endParaRPr>
          </a:p>
          <a:p>
            <a:pPr marL="219075" indent="-123189">
              <a:lnSpc>
                <a:spcPts val="2130"/>
              </a:lnSpc>
              <a:spcBef>
                <a:spcPts val="20"/>
              </a:spcBef>
              <a:buChar char="-"/>
              <a:tabLst>
                <a:tab pos="219710" algn="l"/>
              </a:tabLst>
            </a:pP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Infección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35" dirty="0">
                <a:solidFill>
                  <a:srgbClr val="FFFFFF"/>
                </a:solidFill>
                <a:latin typeface="Arial"/>
                <a:cs typeface="Arial"/>
              </a:rPr>
              <a:t>mes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previo</a:t>
            </a:r>
            <a:endParaRPr sz="1800">
              <a:latin typeface="Arial"/>
              <a:cs typeface="Arial"/>
            </a:endParaRPr>
          </a:p>
          <a:p>
            <a:pPr marL="219075" indent="-123189">
              <a:lnSpc>
                <a:spcPts val="2130"/>
              </a:lnSpc>
              <a:buChar char="-"/>
              <a:tabLst>
                <a:tab pos="219710" algn="l"/>
              </a:tabLst>
            </a:pPr>
            <a:r>
              <a:rPr sz="1800" spc="-195" dirty="0">
                <a:solidFill>
                  <a:srgbClr val="FFFFFF"/>
                </a:solidFill>
                <a:latin typeface="Arial"/>
                <a:cs typeface="Arial"/>
              </a:rPr>
              <a:t>PaFi</a:t>
            </a: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Arial"/>
                <a:cs typeface="Arial"/>
              </a:rPr>
              <a:t>&lt;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200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mmHg</a:t>
            </a:r>
            <a:endParaRPr sz="1800">
              <a:latin typeface="Arial"/>
              <a:cs typeface="Arial"/>
            </a:endParaRPr>
          </a:p>
          <a:p>
            <a:pPr marL="219075" indent="-123189">
              <a:lnSpc>
                <a:spcPct val="100000"/>
              </a:lnSpc>
              <a:spcBef>
                <a:spcPts val="20"/>
              </a:spcBef>
              <a:buChar char="-"/>
              <a:tabLst>
                <a:tab pos="219710" algn="l"/>
              </a:tabLst>
            </a:pP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presencia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de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Arial"/>
                <a:cs typeface="Arial"/>
              </a:rPr>
              <a:t>MDRO</a:t>
            </a:r>
            <a:endParaRPr sz="1800">
              <a:latin typeface="Arial"/>
              <a:cs typeface="Arial"/>
            </a:endParaRPr>
          </a:p>
          <a:p>
            <a:pPr marL="219075" indent="-123189">
              <a:lnSpc>
                <a:spcPct val="100000"/>
              </a:lnSpc>
              <a:spcBef>
                <a:spcPts val="15"/>
              </a:spcBef>
              <a:buChar char="-"/>
              <a:tabLst>
                <a:tab pos="219710" algn="l"/>
              </a:tabLst>
            </a:pPr>
            <a:r>
              <a:rPr sz="1800" spc="-270" dirty="0">
                <a:solidFill>
                  <a:srgbClr val="FFFFFF"/>
                </a:solidFill>
                <a:latin typeface="Arial"/>
                <a:cs typeface="Arial"/>
              </a:rPr>
              <a:t>ALT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U/L</a:t>
            </a:r>
            <a:endParaRPr sz="1800">
              <a:latin typeface="Arial"/>
              <a:cs typeface="Arial"/>
            </a:endParaRPr>
          </a:p>
          <a:p>
            <a:pPr marL="219075" indent="-123189">
              <a:lnSpc>
                <a:spcPct val="100000"/>
              </a:lnSpc>
              <a:spcBef>
                <a:spcPts val="20"/>
              </a:spcBef>
              <a:buFont typeface="Arial"/>
              <a:buChar char="-"/>
              <a:tabLst>
                <a:tab pos="219710" algn="l"/>
              </a:tabLst>
            </a:pP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Ventilación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60" dirty="0">
                <a:solidFill>
                  <a:srgbClr val="FFFFFF"/>
                </a:solidFill>
                <a:latin typeface="Arial"/>
                <a:cs typeface="Arial"/>
              </a:rPr>
              <a:t>mecánica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endParaRPr sz="1800">
              <a:latin typeface="Arial"/>
              <a:cs typeface="Arial"/>
            </a:endParaRPr>
          </a:p>
          <a:p>
            <a:pPr marL="219075" indent="-123189">
              <a:lnSpc>
                <a:spcPts val="2130"/>
              </a:lnSpc>
              <a:spcBef>
                <a:spcPts val="15"/>
              </a:spcBef>
              <a:buChar char="-"/>
              <a:tabLst>
                <a:tab pos="219710" algn="l"/>
              </a:tabLst>
            </a:pP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Fracaso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cerebral</a:t>
            </a:r>
            <a:endParaRPr sz="1800">
              <a:latin typeface="Arial"/>
              <a:cs typeface="Arial"/>
            </a:endParaRPr>
          </a:p>
          <a:p>
            <a:pPr marL="219075" indent="-123189">
              <a:lnSpc>
                <a:spcPts val="2130"/>
              </a:lnSpc>
              <a:buChar char="-"/>
              <a:tabLst>
                <a:tab pos="219710" algn="l"/>
              </a:tabLst>
            </a:pP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Número</a:t>
            </a: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fracasos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orgánicos</a:t>
            </a:r>
            <a:endParaRPr sz="1800">
              <a:latin typeface="Arial"/>
              <a:cs typeface="Arial"/>
            </a:endParaRPr>
          </a:p>
          <a:p>
            <a:pPr marL="219075" indent="-123189">
              <a:lnSpc>
                <a:spcPct val="100000"/>
              </a:lnSpc>
              <a:spcBef>
                <a:spcPts val="20"/>
              </a:spcBef>
              <a:buChar char="-"/>
              <a:tabLst>
                <a:tab pos="219710" algn="l"/>
              </a:tabLst>
            </a:pP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Estancia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previa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UCI</a:t>
            </a:r>
            <a:endParaRPr sz="1800">
              <a:latin typeface="Arial"/>
              <a:cs typeface="Arial"/>
            </a:endParaRPr>
          </a:p>
          <a:p>
            <a:pPr marL="219075" indent="-123189">
              <a:lnSpc>
                <a:spcPct val="100000"/>
              </a:lnSpc>
              <a:spcBef>
                <a:spcPts val="20"/>
              </a:spcBef>
              <a:buChar char="-"/>
              <a:tabLst>
                <a:tab pos="219710" algn="l"/>
              </a:tabLst>
            </a:pP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Necesidad</a:t>
            </a:r>
            <a:r>
              <a:rPr sz="1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360" dirty="0">
                <a:solidFill>
                  <a:srgbClr val="FFFFFF"/>
                </a:solidFill>
                <a:latin typeface="Arial"/>
                <a:cs typeface="Arial"/>
              </a:rPr>
              <a:t>TRS</a:t>
            </a:r>
            <a:endParaRPr sz="1800">
              <a:latin typeface="Arial"/>
              <a:cs typeface="Arial"/>
            </a:endParaRPr>
          </a:p>
          <a:p>
            <a:pPr marL="219075" indent="-123189">
              <a:lnSpc>
                <a:spcPct val="100000"/>
              </a:lnSpc>
              <a:spcBef>
                <a:spcPts val="15"/>
              </a:spcBef>
              <a:buFont typeface="Arial"/>
              <a:buChar char="-"/>
              <a:tabLst>
                <a:tab pos="219710" algn="l"/>
              </a:tabLst>
            </a:pPr>
            <a:r>
              <a:rPr sz="1800" b="1" spc="-185" dirty="0">
                <a:solidFill>
                  <a:srgbClr val="FFFFFF"/>
                </a:solidFill>
                <a:latin typeface="Arial"/>
                <a:cs typeface="Arial"/>
              </a:rPr>
              <a:t>Trombosis</a:t>
            </a:r>
            <a:r>
              <a:rPr sz="18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portal</a:t>
            </a:r>
            <a:endParaRPr sz="1800">
              <a:latin typeface="Arial"/>
              <a:cs typeface="Arial"/>
            </a:endParaRPr>
          </a:p>
          <a:p>
            <a:pPr marL="219075" indent="-123189">
              <a:lnSpc>
                <a:spcPts val="2130"/>
              </a:lnSpc>
              <a:spcBef>
                <a:spcPts val="20"/>
              </a:spcBef>
              <a:buChar char="-"/>
              <a:tabLst>
                <a:tab pos="219710" algn="l"/>
              </a:tabLst>
            </a:pPr>
            <a:r>
              <a:rPr sz="1800" spc="-204" dirty="0">
                <a:solidFill>
                  <a:srgbClr val="FFFFFF"/>
                </a:solidFill>
                <a:latin typeface="Arial"/>
                <a:cs typeface="Arial"/>
              </a:rPr>
              <a:t>CLIF-</a:t>
            </a:r>
            <a:r>
              <a:rPr sz="1800" spc="-35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60" dirty="0">
                <a:solidFill>
                  <a:srgbClr val="FFFFFF"/>
                </a:solidFill>
                <a:latin typeface="Arial"/>
                <a:cs typeface="Arial"/>
              </a:rPr>
              <a:t>ACLF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64</a:t>
            </a: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puntos</a:t>
            </a:r>
            <a:endParaRPr sz="1800">
              <a:latin typeface="Arial"/>
              <a:cs typeface="Arial"/>
            </a:endParaRPr>
          </a:p>
          <a:p>
            <a:pPr marL="219075" indent="-123189">
              <a:lnSpc>
                <a:spcPts val="2130"/>
              </a:lnSpc>
              <a:buChar char="-"/>
              <a:tabLst>
                <a:tab pos="219710" algn="l"/>
              </a:tabLst>
            </a:pP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frailty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800">
              <a:latin typeface="Arial"/>
              <a:cs typeface="Arial"/>
            </a:endParaRPr>
          </a:p>
          <a:p>
            <a:pPr marL="219075" indent="-123189">
              <a:lnSpc>
                <a:spcPct val="100000"/>
              </a:lnSpc>
              <a:spcBef>
                <a:spcPts val="20"/>
              </a:spcBef>
              <a:buChar char="-"/>
              <a:tabLst>
                <a:tab pos="219710" algn="l"/>
              </a:tabLst>
            </a:pP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Futility</a:t>
            </a:r>
            <a:r>
              <a:rPr sz="1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risk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r>
              <a:rPr sz="18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  <a:p>
            <a:pPr marL="219075" indent="-123189">
              <a:lnSpc>
                <a:spcPct val="100000"/>
              </a:lnSpc>
              <a:spcBef>
                <a:spcPts val="15"/>
              </a:spcBef>
              <a:buChar char="-"/>
              <a:tabLst>
                <a:tab pos="219710" algn="l"/>
              </a:tabLst>
            </a:pPr>
            <a:r>
              <a:rPr sz="1800" spc="-170" dirty="0">
                <a:solidFill>
                  <a:srgbClr val="FFFFFF"/>
                </a:solidFill>
                <a:latin typeface="Arial"/>
                <a:cs typeface="Arial"/>
              </a:rPr>
              <a:t>TAM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r>
              <a:rPr sz="18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250" y="3933825"/>
            <a:ext cx="2085975" cy="1695450"/>
          </a:xfrm>
          <a:prstGeom prst="rect">
            <a:avLst/>
          </a:prstGeom>
          <a:solidFill>
            <a:srgbClr val="A4A4A4"/>
          </a:solidFill>
        </p:spPr>
        <p:txBody>
          <a:bodyPr vert="horz" wrap="square" lIns="0" tIns="28575" rIns="0" bIns="0" rtlCol="0">
            <a:spAutoFit/>
          </a:bodyPr>
          <a:lstStyle/>
          <a:p>
            <a:pPr marL="95250" marR="556895">
              <a:lnSpc>
                <a:spcPct val="100800"/>
              </a:lnSpc>
              <a:spcBef>
                <a:spcPts val="225"/>
              </a:spcBef>
            </a:pPr>
            <a:r>
              <a:rPr sz="1800" b="1" u="heavy" spc="-3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FACTORES</a:t>
            </a:r>
            <a:r>
              <a:rPr sz="1800" b="1" spc="-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u="heavy" spc="-2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QUIRÚRGICOS:</a:t>
            </a:r>
            <a:endParaRPr sz="1800">
              <a:latin typeface="Arial"/>
              <a:cs typeface="Arial"/>
            </a:endParaRPr>
          </a:p>
          <a:p>
            <a:pPr marL="95250" marR="204470" indent="107950">
              <a:lnSpc>
                <a:spcPct val="101000"/>
              </a:lnSpc>
              <a:spcBef>
                <a:spcPts val="100"/>
              </a:spcBef>
              <a:buChar char="-"/>
              <a:tabLst>
                <a:tab pos="203200" algn="l"/>
              </a:tabLst>
            </a:pPr>
            <a:r>
              <a:rPr sz="1550" spc="-60" dirty="0">
                <a:solidFill>
                  <a:srgbClr val="FFFFFF"/>
                </a:solidFill>
                <a:latin typeface="Arial"/>
                <a:cs typeface="Arial"/>
              </a:rPr>
              <a:t>Tiempo </a:t>
            </a:r>
            <a:r>
              <a:rPr sz="1550" spc="-4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FFFFFF"/>
                </a:solidFill>
                <a:latin typeface="Arial"/>
                <a:cs typeface="Arial"/>
              </a:rPr>
              <a:t>isquemia </a:t>
            </a: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fría</a:t>
            </a:r>
            <a:r>
              <a:rPr sz="15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3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55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Arial"/>
                <a:cs typeface="Arial"/>
              </a:rPr>
              <a:t>8,5horas</a:t>
            </a:r>
            <a:endParaRPr sz="1550">
              <a:latin typeface="Arial"/>
              <a:cs typeface="Arial"/>
            </a:endParaRPr>
          </a:p>
          <a:p>
            <a:pPr marL="95250" marR="361950" indent="107950">
              <a:lnSpc>
                <a:spcPct val="101000"/>
              </a:lnSpc>
              <a:spcBef>
                <a:spcPts val="75"/>
              </a:spcBef>
              <a:buChar char="-"/>
              <a:tabLst>
                <a:tab pos="203200" algn="l"/>
              </a:tabLst>
            </a:pPr>
            <a:r>
              <a:rPr sz="1550" spc="-60" dirty="0">
                <a:solidFill>
                  <a:srgbClr val="FFFFFF"/>
                </a:solidFill>
                <a:latin typeface="Arial"/>
                <a:cs typeface="Arial"/>
              </a:rPr>
              <a:t>Tiempo </a:t>
            </a:r>
            <a:r>
              <a:rPr sz="1550" spc="-3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55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25" dirty="0">
                <a:solidFill>
                  <a:srgbClr val="FFFFFF"/>
                </a:solidFill>
                <a:latin typeface="Arial"/>
                <a:cs typeface="Arial"/>
              </a:rPr>
              <a:t>lista</a:t>
            </a:r>
            <a:r>
              <a:rPr sz="1550" spc="-50" dirty="0">
                <a:solidFill>
                  <a:srgbClr val="FFFFFF"/>
                </a:solidFill>
                <a:latin typeface="Arial"/>
                <a:cs typeface="Arial"/>
              </a:rPr>
              <a:t> de </a:t>
            </a:r>
            <a:r>
              <a:rPr sz="1550" spc="-80" dirty="0">
                <a:solidFill>
                  <a:srgbClr val="FFFFFF"/>
                </a:solidFill>
                <a:latin typeface="Arial"/>
                <a:cs typeface="Arial"/>
              </a:rPr>
              <a:t>espera</a:t>
            </a:r>
            <a:r>
              <a:rPr sz="155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3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55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550" spc="-20" dirty="0">
                <a:solidFill>
                  <a:srgbClr val="FFFFFF"/>
                </a:solidFill>
                <a:latin typeface="Arial"/>
                <a:cs typeface="Arial"/>
              </a:rPr>
              <a:t> días</a:t>
            </a:r>
            <a:endParaRPr sz="15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6750" y="400050"/>
            <a:ext cx="2438400" cy="1476375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2984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35"/>
              </a:spcBef>
            </a:pPr>
            <a:r>
              <a:rPr sz="1800" b="1" u="heavy" spc="-2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DATOS</a:t>
            </a:r>
            <a:r>
              <a:rPr sz="1800" b="1" u="heavy" spc="-1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6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DONANTE:</a:t>
            </a:r>
            <a:endParaRPr sz="1800">
              <a:latin typeface="Arial"/>
              <a:cs typeface="Arial"/>
            </a:endParaRPr>
          </a:p>
          <a:p>
            <a:pPr marL="89535">
              <a:lnSpc>
                <a:spcPct val="100000"/>
              </a:lnSpc>
              <a:spcBef>
                <a:spcPts val="20"/>
              </a:spcBef>
            </a:pP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95" dirty="0">
                <a:solidFill>
                  <a:srgbClr val="FFFFFF"/>
                </a:solidFill>
                <a:latin typeface="Arial"/>
                <a:cs typeface="Arial"/>
              </a:rPr>
              <a:t>DRI</a:t>
            </a:r>
            <a:r>
              <a:rPr sz="18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1.7</a:t>
            </a:r>
            <a:endParaRPr sz="1800">
              <a:latin typeface="Arial"/>
              <a:cs typeface="Arial"/>
            </a:endParaRPr>
          </a:p>
          <a:p>
            <a:pPr marL="212090" indent="-122555">
              <a:lnSpc>
                <a:spcPct val="100000"/>
              </a:lnSpc>
              <a:spcBef>
                <a:spcPts val="20"/>
              </a:spcBef>
              <a:buChar char="-"/>
              <a:tabLst>
                <a:tab pos="212090" algn="l"/>
              </a:tabLst>
            </a:pPr>
            <a:r>
              <a:rPr sz="1800" spc="-200" dirty="0">
                <a:solidFill>
                  <a:srgbClr val="FFFFFF"/>
                </a:solidFill>
                <a:latin typeface="Arial"/>
                <a:cs typeface="Arial"/>
              </a:rPr>
              <a:t>Sexo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masculino</a:t>
            </a:r>
            <a:endParaRPr sz="1800">
              <a:latin typeface="Arial"/>
              <a:cs typeface="Arial"/>
            </a:endParaRPr>
          </a:p>
          <a:p>
            <a:pPr marL="212090" indent="-122555">
              <a:lnSpc>
                <a:spcPct val="100000"/>
              </a:lnSpc>
              <a:spcBef>
                <a:spcPts val="15"/>
              </a:spcBef>
              <a:buChar char="-"/>
              <a:tabLst>
                <a:tab pos="212090" algn="l"/>
              </a:tabLst>
            </a:pP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IMC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donante</a:t>
            </a:r>
            <a:endParaRPr sz="1800">
              <a:latin typeface="Arial"/>
              <a:cs typeface="Arial"/>
            </a:endParaRPr>
          </a:p>
          <a:p>
            <a:pPr marL="212090" indent="-122555">
              <a:lnSpc>
                <a:spcPct val="100000"/>
              </a:lnSpc>
              <a:spcBef>
                <a:spcPts val="20"/>
              </a:spcBef>
              <a:buChar char="-"/>
              <a:tabLst>
                <a:tab pos="212090" algn="l"/>
              </a:tabLst>
            </a:pPr>
            <a:r>
              <a:rPr sz="1800" spc="-95" dirty="0">
                <a:solidFill>
                  <a:srgbClr val="FFFFFF"/>
                </a:solidFill>
                <a:latin typeface="Arial"/>
                <a:cs typeface="Arial"/>
              </a:rPr>
              <a:t>Macroestestosis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65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15%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6805" y="522605"/>
            <a:ext cx="2755265" cy="50292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4290" marR="28575" indent="3810" algn="ctr">
              <a:lnSpc>
                <a:spcPct val="90100"/>
              </a:lnSpc>
              <a:spcBef>
                <a:spcPts val="530"/>
              </a:spcBef>
            </a:pPr>
            <a:r>
              <a:rPr sz="3600" b="1" spc="-330" dirty="0">
                <a:solidFill>
                  <a:srgbClr val="6FAC46"/>
                </a:solidFill>
                <a:latin typeface="Arial"/>
                <a:cs typeface="Arial"/>
              </a:rPr>
              <a:t>Factores</a:t>
            </a:r>
            <a:r>
              <a:rPr sz="3600" b="1" spc="-170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sz="3600" b="1" spc="-25" dirty="0">
                <a:solidFill>
                  <a:srgbClr val="6FAC46"/>
                </a:solidFill>
                <a:latin typeface="Arial"/>
                <a:cs typeface="Arial"/>
              </a:rPr>
              <a:t>de </a:t>
            </a:r>
            <a:r>
              <a:rPr sz="3600" b="1" spc="-315" dirty="0">
                <a:solidFill>
                  <a:srgbClr val="6FAC46"/>
                </a:solidFill>
                <a:latin typeface="Arial"/>
                <a:cs typeface="Arial"/>
              </a:rPr>
              <a:t>riesgo </a:t>
            </a:r>
            <a:r>
              <a:rPr sz="3600" b="1" spc="-345" dirty="0">
                <a:solidFill>
                  <a:srgbClr val="6FAC46"/>
                </a:solidFill>
                <a:latin typeface="Arial"/>
                <a:cs typeface="Arial"/>
              </a:rPr>
              <a:t>asociados</a:t>
            </a:r>
            <a:r>
              <a:rPr sz="3600" b="1" spc="-195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sz="3600" b="1" spc="-50" dirty="0">
                <a:solidFill>
                  <a:srgbClr val="6FAC46"/>
                </a:solidFill>
                <a:latin typeface="Arial"/>
                <a:cs typeface="Arial"/>
              </a:rPr>
              <a:t>a </a:t>
            </a:r>
            <a:r>
              <a:rPr sz="3600" b="1" spc="-100" dirty="0">
                <a:solidFill>
                  <a:srgbClr val="6FAC46"/>
                </a:solidFill>
                <a:latin typeface="Arial"/>
                <a:cs typeface="Arial"/>
              </a:rPr>
              <a:t>mortalidad </a:t>
            </a:r>
            <a:r>
              <a:rPr sz="3600" b="1" spc="-254" dirty="0">
                <a:solidFill>
                  <a:srgbClr val="6FAC46"/>
                </a:solidFill>
                <a:latin typeface="Arial"/>
                <a:cs typeface="Arial"/>
              </a:rPr>
              <a:t>elevada</a:t>
            </a:r>
            <a:r>
              <a:rPr sz="3600" b="1" spc="-105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sz="3600" b="1" spc="-30" dirty="0">
                <a:solidFill>
                  <a:srgbClr val="6FAC46"/>
                </a:solidFill>
                <a:latin typeface="Arial"/>
                <a:cs typeface="Arial"/>
              </a:rPr>
              <a:t>post- </a:t>
            </a:r>
            <a:r>
              <a:rPr sz="3600" b="1" spc="-220" dirty="0">
                <a:solidFill>
                  <a:srgbClr val="6FAC46"/>
                </a:solidFill>
                <a:latin typeface="Arial"/>
                <a:cs typeface="Arial"/>
              </a:rPr>
              <a:t>trasplante</a:t>
            </a:r>
            <a:r>
              <a:rPr sz="3600" b="1" spc="-200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sz="3600" b="1" spc="-175" dirty="0">
                <a:solidFill>
                  <a:srgbClr val="6FAC46"/>
                </a:solidFill>
                <a:latin typeface="Arial"/>
                <a:cs typeface="Arial"/>
              </a:rPr>
              <a:t>por </a:t>
            </a:r>
            <a:r>
              <a:rPr sz="3600" b="1" spc="-545" dirty="0">
                <a:solidFill>
                  <a:srgbClr val="6FAC46"/>
                </a:solidFill>
                <a:latin typeface="Arial"/>
                <a:cs typeface="Arial"/>
              </a:rPr>
              <a:t>ACLF: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400">
              <a:latin typeface="Arial"/>
              <a:cs typeface="Arial"/>
            </a:endParaRPr>
          </a:p>
          <a:p>
            <a:pPr marL="12065" marR="5080" algn="ctr">
              <a:lnSpc>
                <a:spcPts val="3910"/>
              </a:lnSpc>
            </a:pPr>
            <a:r>
              <a:rPr sz="3600" b="1" u="sng" spc="-51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Arial"/>
                <a:cs typeface="Arial"/>
              </a:rPr>
              <a:t>CONSENSO</a:t>
            </a:r>
            <a:r>
              <a:rPr sz="3600" b="1" u="sng" spc="-130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Arial"/>
                <a:cs typeface="Arial"/>
              </a:rPr>
              <a:t> </a:t>
            </a:r>
            <a:r>
              <a:rPr sz="3600" b="1" u="sng" spc="-52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Arial"/>
                <a:cs typeface="Arial"/>
              </a:rPr>
              <a:t>DE</a:t>
            </a:r>
            <a:r>
              <a:rPr sz="3600" b="1" spc="-525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sz="3600" b="1" u="sng" spc="-575" dirty="0">
                <a:solidFill>
                  <a:srgbClr val="6FAC46"/>
                </a:solidFill>
                <a:uFill>
                  <a:solidFill>
                    <a:srgbClr val="6FAC46"/>
                  </a:solidFill>
                </a:uFill>
                <a:latin typeface="Arial"/>
                <a:cs typeface="Arial"/>
              </a:rPr>
              <a:t>EXPERTOS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77425" y="6134100"/>
            <a:ext cx="213042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0">
              <a:lnSpc>
                <a:spcPts val="725"/>
              </a:lnSpc>
            </a:pPr>
            <a:r>
              <a:rPr sz="1100" spc="-85" dirty="0">
                <a:latin typeface="Arial"/>
                <a:cs typeface="Arial"/>
              </a:rPr>
              <a:t>Weiss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90" dirty="0">
                <a:latin typeface="Arial"/>
                <a:cs typeface="Arial"/>
              </a:rPr>
              <a:t>E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et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35" dirty="0">
                <a:latin typeface="Arial"/>
                <a:cs typeface="Arial"/>
              </a:rPr>
              <a:t>al</a:t>
            </a:r>
            <a:r>
              <a:rPr sz="1100" i="1" spc="-35" dirty="0">
                <a:latin typeface="Arial"/>
                <a:cs typeface="Arial"/>
              </a:rPr>
              <a:t>. </a:t>
            </a:r>
            <a:r>
              <a:rPr sz="1100" i="1" spc="-45" dirty="0">
                <a:latin typeface="Arial"/>
                <a:cs typeface="Arial"/>
              </a:rPr>
              <a:t>Transplantation</a:t>
            </a:r>
            <a:r>
              <a:rPr sz="1100" i="1" spc="-6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202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89763" y="6042025"/>
            <a:ext cx="98425" cy="1974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00" spc="-45" dirty="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5719" y="699964"/>
            <a:ext cx="5482467" cy="52150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958" y="431181"/>
            <a:ext cx="9805106" cy="55384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53044" y="6104493"/>
            <a:ext cx="4027804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5"/>
              </a:lnSpc>
            </a:pPr>
            <a:r>
              <a:rPr sz="1550" i="1" spc="-60" dirty="0">
                <a:latin typeface="Arial"/>
                <a:cs typeface="Arial"/>
              </a:rPr>
              <a:t>L´Hermite</a:t>
            </a:r>
            <a:r>
              <a:rPr sz="1550" i="1" spc="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et</a:t>
            </a:r>
            <a:r>
              <a:rPr sz="1550" i="1" spc="-40" dirty="0">
                <a:latin typeface="Arial"/>
                <a:cs typeface="Arial"/>
              </a:rPr>
              <a:t> </a:t>
            </a:r>
            <a:r>
              <a:rPr sz="1550" i="1" spc="-10" dirty="0">
                <a:latin typeface="Arial"/>
                <a:cs typeface="Arial"/>
              </a:rPr>
              <a:t>al.</a:t>
            </a:r>
            <a:r>
              <a:rPr sz="1550" i="1" spc="-45" dirty="0">
                <a:latin typeface="Arial"/>
                <a:cs typeface="Arial"/>
              </a:rPr>
              <a:t> </a:t>
            </a:r>
            <a:r>
              <a:rPr sz="1550" i="1" spc="-50" dirty="0">
                <a:latin typeface="Arial"/>
                <a:cs typeface="Arial"/>
              </a:rPr>
              <a:t>Transplant </a:t>
            </a:r>
            <a:r>
              <a:rPr sz="1550" i="1" spc="-20" dirty="0">
                <a:latin typeface="Arial"/>
                <a:cs typeface="Arial"/>
              </a:rPr>
              <a:t>International</a:t>
            </a:r>
            <a:r>
              <a:rPr sz="1550" i="1" spc="-100" dirty="0">
                <a:latin typeface="Arial"/>
                <a:cs typeface="Arial"/>
              </a:rPr>
              <a:t> </a:t>
            </a:r>
            <a:r>
              <a:rPr sz="1550" i="1" spc="-20" dirty="0">
                <a:latin typeface="Arial"/>
                <a:cs typeface="Arial"/>
              </a:rPr>
              <a:t>2025</a:t>
            </a:r>
            <a:endParaRPr sz="1550">
              <a:latin typeface="Arial"/>
              <a:cs typeface="Arial"/>
            </a:endParaRPr>
          </a:p>
          <a:p>
            <a:pPr marL="2497455">
              <a:lnSpc>
                <a:spcPct val="100000"/>
              </a:lnSpc>
              <a:spcBef>
                <a:spcPts val="765"/>
              </a:spcBef>
            </a:pPr>
            <a:r>
              <a:rPr sz="2000" spc="-160" dirty="0">
                <a:solidFill>
                  <a:srgbClr val="00A1E1"/>
                </a:solidFill>
                <a:latin typeface="Arial"/>
                <a:cs typeface="Arial"/>
              </a:rPr>
              <a:t>@SETHepatico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2958" y="431181"/>
            <a:ext cx="10191750" cy="5539105"/>
            <a:chOff x="752958" y="431181"/>
            <a:chExt cx="10191750" cy="55391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958" y="431181"/>
              <a:ext cx="9805106" cy="553849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7775" y="1152525"/>
              <a:ext cx="4305300" cy="4191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8324" y="1276350"/>
              <a:ext cx="5295900" cy="39814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53044" y="6104493"/>
            <a:ext cx="4027804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5"/>
              </a:lnSpc>
            </a:pPr>
            <a:r>
              <a:rPr sz="1550" i="1" spc="-60" dirty="0">
                <a:latin typeface="Arial"/>
                <a:cs typeface="Arial"/>
              </a:rPr>
              <a:t>L´Hermite</a:t>
            </a:r>
            <a:r>
              <a:rPr sz="1550" i="1" spc="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et</a:t>
            </a:r>
            <a:r>
              <a:rPr sz="1550" i="1" spc="-40" dirty="0">
                <a:latin typeface="Arial"/>
                <a:cs typeface="Arial"/>
              </a:rPr>
              <a:t> </a:t>
            </a:r>
            <a:r>
              <a:rPr sz="1550" i="1" spc="-10" dirty="0">
                <a:latin typeface="Arial"/>
                <a:cs typeface="Arial"/>
              </a:rPr>
              <a:t>al.</a:t>
            </a:r>
            <a:r>
              <a:rPr sz="1550" i="1" spc="-45" dirty="0">
                <a:latin typeface="Arial"/>
                <a:cs typeface="Arial"/>
              </a:rPr>
              <a:t> </a:t>
            </a:r>
            <a:r>
              <a:rPr sz="1550" i="1" spc="-50" dirty="0">
                <a:latin typeface="Arial"/>
                <a:cs typeface="Arial"/>
              </a:rPr>
              <a:t>Transplant </a:t>
            </a:r>
            <a:r>
              <a:rPr sz="1550" i="1" spc="-20" dirty="0">
                <a:latin typeface="Arial"/>
                <a:cs typeface="Arial"/>
              </a:rPr>
              <a:t>International</a:t>
            </a:r>
            <a:r>
              <a:rPr sz="1550" i="1" spc="-100" dirty="0">
                <a:latin typeface="Arial"/>
                <a:cs typeface="Arial"/>
              </a:rPr>
              <a:t> </a:t>
            </a:r>
            <a:r>
              <a:rPr sz="1550" i="1" spc="-20" dirty="0">
                <a:latin typeface="Arial"/>
                <a:cs typeface="Arial"/>
              </a:rPr>
              <a:t>2025</a:t>
            </a:r>
            <a:endParaRPr sz="1550">
              <a:latin typeface="Arial"/>
              <a:cs typeface="Arial"/>
            </a:endParaRPr>
          </a:p>
          <a:p>
            <a:pPr marL="2497455">
              <a:lnSpc>
                <a:spcPct val="100000"/>
              </a:lnSpc>
              <a:spcBef>
                <a:spcPts val="765"/>
              </a:spcBef>
            </a:pPr>
            <a:r>
              <a:rPr sz="2000" spc="-160" dirty="0">
                <a:solidFill>
                  <a:srgbClr val="00A1E1"/>
                </a:solidFill>
                <a:latin typeface="Arial"/>
                <a:cs typeface="Arial"/>
              </a:rPr>
              <a:t>@SETHepatico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0" y="0"/>
            <a:ext cx="12268200" cy="6858000"/>
            <a:chOff x="-38100" y="0"/>
            <a:chExt cx="122682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505575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00A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4845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8E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550" y="6105525"/>
              <a:ext cx="2428875" cy="638175"/>
            </a:xfrm>
            <a:custGeom>
              <a:avLst/>
              <a:gdLst/>
              <a:ahLst/>
              <a:cxnLst/>
              <a:rect l="l" t="t" r="r" b="b"/>
              <a:pathLst>
                <a:path w="2428875" h="638175">
                  <a:moveTo>
                    <a:pt x="24288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2428875" y="638175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475" y="6134098"/>
              <a:ext cx="1219200" cy="638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100" y="6134098"/>
              <a:ext cx="923925" cy="6572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77425" y="6134100"/>
              <a:ext cx="2105025" cy="647700"/>
            </a:xfrm>
            <a:custGeom>
              <a:avLst/>
              <a:gdLst/>
              <a:ahLst/>
              <a:cxnLst/>
              <a:rect l="l" t="t" r="r" b="b"/>
              <a:pathLst>
                <a:path w="2105025" h="647700">
                  <a:moveTo>
                    <a:pt x="2105025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105025" y="647700"/>
                  </a:lnTo>
                  <a:lnTo>
                    <a:pt x="2105025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72675" y="6381748"/>
              <a:ext cx="352425" cy="36195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673" rIns="0" bIns="0" rtlCol="0">
            <a:spAutoFit/>
          </a:bodyPr>
          <a:lstStyle/>
          <a:p>
            <a:pPr marL="891540">
              <a:lnSpc>
                <a:spcPct val="100000"/>
              </a:lnSpc>
              <a:spcBef>
                <a:spcPts val="130"/>
              </a:spcBef>
            </a:pPr>
            <a:r>
              <a:rPr spc="-215" dirty="0">
                <a:solidFill>
                  <a:srgbClr val="4471C4"/>
                </a:solidFill>
              </a:rPr>
              <a:t>Utilidad</a:t>
            </a:r>
            <a:r>
              <a:rPr spc="-200" dirty="0">
                <a:solidFill>
                  <a:srgbClr val="4471C4"/>
                </a:solidFill>
              </a:rPr>
              <a:t> </a:t>
            </a:r>
            <a:r>
              <a:rPr spc="-265" dirty="0">
                <a:solidFill>
                  <a:srgbClr val="4471C4"/>
                </a:solidFill>
              </a:rPr>
              <a:t>en</a:t>
            </a:r>
            <a:r>
              <a:rPr spc="-275" dirty="0">
                <a:solidFill>
                  <a:srgbClr val="4471C4"/>
                </a:solidFill>
              </a:rPr>
              <a:t> </a:t>
            </a:r>
            <a:r>
              <a:rPr spc="-335" dirty="0">
                <a:solidFill>
                  <a:srgbClr val="4471C4"/>
                </a:solidFill>
              </a:rPr>
              <a:t>Trasplante:</a:t>
            </a:r>
            <a:r>
              <a:rPr spc="-170" dirty="0">
                <a:solidFill>
                  <a:srgbClr val="4471C4"/>
                </a:solidFill>
              </a:rPr>
              <a:t> </a:t>
            </a:r>
            <a:r>
              <a:rPr spc="-300" dirty="0">
                <a:solidFill>
                  <a:srgbClr val="4471C4"/>
                </a:solidFill>
              </a:rPr>
              <a:t>Definición</a:t>
            </a: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13226" y="1484375"/>
            <a:ext cx="4879975" cy="460368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159628" y="2174874"/>
            <a:ext cx="1985010" cy="8102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101600">
              <a:lnSpc>
                <a:spcPts val="2930"/>
              </a:lnSpc>
              <a:spcBef>
                <a:spcPts val="459"/>
              </a:spcBef>
            </a:pPr>
            <a:r>
              <a:rPr sz="2700" b="1" spc="-204" dirty="0">
                <a:latin typeface="Arial"/>
                <a:cs typeface="Arial"/>
              </a:rPr>
              <a:t>Beneficio</a:t>
            </a:r>
            <a:r>
              <a:rPr sz="2700" b="1" spc="-125" dirty="0">
                <a:latin typeface="Arial"/>
                <a:cs typeface="Arial"/>
              </a:rPr>
              <a:t> </a:t>
            </a:r>
            <a:r>
              <a:rPr sz="2700" b="1" spc="-25" dirty="0">
                <a:latin typeface="Arial"/>
                <a:cs typeface="Arial"/>
              </a:rPr>
              <a:t>en </a:t>
            </a:r>
            <a:r>
              <a:rPr sz="2700" b="1" spc="-210" dirty="0">
                <a:latin typeface="Arial"/>
                <a:cs typeface="Arial"/>
              </a:rPr>
              <a:t>supervivencia</a:t>
            </a:r>
            <a:endParaRPr sz="27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51701" y="4131564"/>
            <a:ext cx="1445260" cy="11912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indent="-635" algn="ctr">
              <a:lnSpc>
                <a:spcPct val="91600"/>
              </a:lnSpc>
              <a:spcBef>
                <a:spcPts val="375"/>
              </a:spcBef>
            </a:pPr>
            <a:r>
              <a:rPr sz="2700" spc="-10" dirty="0">
                <a:latin typeface="Arial"/>
                <a:cs typeface="Arial"/>
              </a:rPr>
              <a:t>Beneficio </a:t>
            </a:r>
            <a:r>
              <a:rPr sz="2700" spc="-135" dirty="0">
                <a:latin typeface="Arial"/>
                <a:cs typeface="Arial"/>
              </a:rPr>
              <a:t>en</a:t>
            </a:r>
            <a:r>
              <a:rPr sz="2700" spc="-130" dirty="0">
                <a:latin typeface="Arial"/>
                <a:cs typeface="Arial"/>
              </a:rPr>
              <a:t> </a:t>
            </a:r>
            <a:r>
              <a:rPr sz="2700" spc="-120" dirty="0">
                <a:latin typeface="Arial"/>
                <a:cs typeface="Arial"/>
              </a:rPr>
              <a:t>calidad </a:t>
            </a:r>
            <a:r>
              <a:rPr sz="2700" spc="-140" dirty="0">
                <a:latin typeface="Arial"/>
                <a:cs typeface="Arial"/>
              </a:rPr>
              <a:t>de</a:t>
            </a:r>
            <a:r>
              <a:rPr sz="2700" spc="-125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vida</a:t>
            </a:r>
            <a:endParaRPr sz="2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40885" y="3943286"/>
            <a:ext cx="1587500" cy="157289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065" marR="5080" indent="1905" algn="ctr">
              <a:lnSpc>
                <a:spcPct val="92000"/>
              </a:lnSpc>
              <a:spcBef>
                <a:spcPts val="360"/>
              </a:spcBef>
            </a:pPr>
            <a:r>
              <a:rPr sz="2700" spc="-10" dirty="0">
                <a:latin typeface="Arial"/>
                <a:cs typeface="Arial"/>
              </a:rPr>
              <a:t>Beneficio </a:t>
            </a:r>
            <a:r>
              <a:rPr sz="2700" spc="-95" dirty="0">
                <a:latin typeface="Arial"/>
                <a:cs typeface="Arial"/>
              </a:rPr>
              <a:t>económico </a:t>
            </a:r>
            <a:r>
              <a:rPr sz="2700" spc="-135" dirty="0">
                <a:latin typeface="Arial"/>
                <a:cs typeface="Arial"/>
              </a:rPr>
              <a:t>para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25" dirty="0">
                <a:latin typeface="Arial"/>
                <a:cs typeface="Arial"/>
              </a:rPr>
              <a:t>la </a:t>
            </a:r>
            <a:r>
              <a:rPr sz="2700" spc="-110" dirty="0">
                <a:latin typeface="Arial"/>
                <a:cs typeface="Arial"/>
              </a:rPr>
              <a:t>comunidad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2718815"/>
            <a:ext cx="11499596" cy="17716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ts val="6540"/>
              </a:lnSpc>
              <a:spcBef>
                <a:spcPts val="865"/>
              </a:spcBef>
            </a:pPr>
            <a:r>
              <a:rPr sz="6000" b="0" spc="-150" dirty="0">
                <a:solidFill>
                  <a:srgbClr val="5B9BD4"/>
                </a:solidFill>
                <a:latin typeface="Arial"/>
                <a:cs typeface="Arial"/>
              </a:rPr>
              <a:t>ACLF y TRASPLANTE HEPÁTICO RESULTADOS A </a:t>
            </a:r>
            <a:r>
              <a:rPr sz="6000" b="0" u="sng" spc="-150" dirty="0">
                <a:solidFill>
                  <a:srgbClr val="5B9BD4"/>
                </a:solidFill>
                <a:uFill>
                  <a:solidFill>
                    <a:srgbClr val="5B9BD4"/>
                  </a:solidFill>
                </a:uFill>
                <a:latin typeface="Arial"/>
                <a:cs typeface="Arial"/>
              </a:rPr>
              <a:t>LARGO</a:t>
            </a:r>
            <a:r>
              <a:rPr sz="6000" b="0" spc="-150" dirty="0">
                <a:solidFill>
                  <a:srgbClr val="5B9BD4"/>
                </a:solidFill>
                <a:latin typeface="Arial"/>
                <a:cs typeface="Arial"/>
              </a:rPr>
              <a:t> PLAZO</a:t>
            </a:r>
            <a:endParaRPr sz="6000" spc="-1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2675" y="5388609"/>
            <a:ext cx="9516110" cy="7620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sz="1200" spc="-80" dirty="0">
                <a:solidFill>
                  <a:srgbClr val="202020"/>
                </a:solidFill>
                <a:latin typeface="Arial"/>
                <a:cs typeface="Arial"/>
              </a:rPr>
              <a:t>Sundaram,</a:t>
            </a:r>
            <a:r>
              <a:rPr sz="1200" spc="-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rgbClr val="202020"/>
                </a:solidFill>
                <a:latin typeface="Arial"/>
                <a:cs typeface="Arial"/>
              </a:rPr>
              <a:t>V.,</a:t>
            </a:r>
            <a:r>
              <a:rPr sz="1200" spc="-3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02020"/>
                </a:solidFill>
                <a:latin typeface="Arial"/>
                <a:cs typeface="Arial"/>
              </a:rPr>
              <a:t>Mahmud,</a:t>
            </a:r>
            <a:r>
              <a:rPr sz="1200" spc="-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02020"/>
                </a:solidFill>
                <a:latin typeface="Arial"/>
                <a:cs typeface="Arial"/>
              </a:rPr>
              <a:t>N.,</a:t>
            </a:r>
            <a:r>
              <a:rPr sz="1200" spc="-3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02020"/>
                </a:solidFill>
                <a:latin typeface="Arial"/>
                <a:cs typeface="Arial"/>
              </a:rPr>
              <a:t>Perricone,</a:t>
            </a:r>
            <a:r>
              <a:rPr sz="1200" spc="-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202020"/>
                </a:solidFill>
                <a:latin typeface="Arial"/>
                <a:cs typeface="Arial"/>
              </a:rPr>
              <a:t>G.,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80" dirty="0">
                <a:solidFill>
                  <a:srgbClr val="202020"/>
                </a:solidFill>
                <a:latin typeface="Arial"/>
                <a:cs typeface="Arial"/>
              </a:rPr>
              <a:t>Katarey,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02020"/>
                </a:solidFill>
                <a:latin typeface="Arial"/>
                <a:cs typeface="Arial"/>
              </a:rPr>
              <a:t>D.,</a:t>
            </a:r>
            <a:r>
              <a:rPr sz="1200" spc="-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02020"/>
                </a:solidFill>
                <a:latin typeface="Arial"/>
                <a:cs typeface="Arial"/>
              </a:rPr>
              <a:t>Wong,</a:t>
            </a:r>
            <a:r>
              <a:rPr sz="1200" spc="-9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14" dirty="0">
                <a:solidFill>
                  <a:srgbClr val="202020"/>
                </a:solidFill>
                <a:latin typeface="Arial"/>
                <a:cs typeface="Arial"/>
              </a:rPr>
              <a:t>R.</a:t>
            </a:r>
            <a:r>
              <a:rPr sz="1200" spc="-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10" dirty="0">
                <a:solidFill>
                  <a:srgbClr val="202020"/>
                </a:solidFill>
                <a:latin typeface="Arial"/>
                <a:cs typeface="Arial"/>
              </a:rPr>
              <a:t>J.,</a:t>
            </a:r>
            <a:r>
              <a:rPr sz="1200" spc="-3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02020"/>
                </a:solidFill>
                <a:latin typeface="Arial"/>
                <a:cs typeface="Arial"/>
              </a:rPr>
              <a:t>Karvellas,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60" dirty="0">
                <a:solidFill>
                  <a:srgbClr val="202020"/>
                </a:solidFill>
                <a:latin typeface="Arial"/>
                <a:cs typeface="Arial"/>
              </a:rPr>
              <a:t>C.</a:t>
            </a:r>
            <a:r>
              <a:rPr sz="1200" spc="-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05" dirty="0">
                <a:solidFill>
                  <a:srgbClr val="202020"/>
                </a:solidFill>
                <a:latin typeface="Arial"/>
                <a:cs typeface="Arial"/>
              </a:rPr>
              <a:t>J.,</a:t>
            </a:r>
            <a:r>
              <a:rPr sz="1200" spc="-4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50" dirty="0">
                <a:solidFill>
                  <a:srgbClr val="202020"/>
                </a:solidFill>
                <a:latin typeface="Arial"/>
                <a:cs typeface="Arial"/>
              </a:rPr>
              <a:t>Fortune,</a:t>
            </a:r>
            <a:r>
              <a:rPr sz="1200" spc="-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30" dirty="0">
                <a:solidFill>
                  <a:srgbClr val="202020"/>
                </a:solidFill>
                <a:latin typeface="Arial"/>
                <a:cs typeface="Arial"/>
              </a:rPr>
              <a:t>B.</a:t>
            </a:r>
            <a:r>
              <a:rPr sz="1200" spc="-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02020"/>
                </a:solidFill>
                <a:latin typeface="Arial"/>
                <a:cs typeface="Arial"/>
              </a:rPr>
              <a:t>E.,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02020"/>
                </a:solidFill>
                <a:latin typeface="Arial"/>
                <a:cs typeface="Arial"/>
              </a:rPr>
              <a:t>Rahimi,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50" dirty="0">
                <a:solidFill>
                  <a:srgbClr val="202020"/>
                </a:solidFill>
                <a:latin typeface="Arial"/>
                <a:cs typeface="Arial"/>
              </a:rPr>
              <a:t>R.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25" dirty="0">
                <a:solidFill>
                  <a:srgbClr val="202020"/>
                </a:solidFill>
                <a:latin typeface="Arial"/>
                <a:cs typeface="Arial"/>
              </a:rPr>
              <a:t>S.,</a:t>
            </a:r>
            <a:r>
              <a:rPr sz="1200" spc="-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02020"/>
                </a:solidFill>
                <a:latin typeface="Arial"/>
                <a:cs typeface="Arial"/>
              </a:rPr>
              <a:t>Maddur,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02020"/>
                </a:solidFill>
                <a:latin typeface="Arial"/>
                <a:cs typeface="Arial"/>
              </a:rPr>
              <a:t>H.,</a:t>
            </a:r>
            <a:r>
              <a:rPr sz="1200" spc="-95" dirty="0">
                <a:solidFill>
                  <a:srgbClr val="202020"/>
                </a:solidFill>
                <a:latin typeface="Arial"/>
                <a:cs typeface="Arial"/>
              </a:rPr>
              <a:t> Jou,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40" dirty="0">
                <a:solidFill>
                  <a:srgbClr val="202020"/>
                </a:solidFill>
                <a:latin typeface="Arial"/>
                <a:cs typeface="Arial"/>
              </a:rPr>
              <a:t>J.</a:t>
            </a:r>
            <a:r>
              <a:rPr sz="1200" spc="-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02020"/>
                </a:solidFill>
                <a:latin typeface="Arial"/>
                <a:cs typeface="Arial"/>
              </a:rPr>
              <a:t>H.,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202020"/>
                </a:solidFill>
                <a:latin typeface="Arial"/>
                <a:cs typeface="Arial"/>
              </a:rPr>
              <a:t>Kriss,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02020"/>
                </a:solidFill>
                <a:latin typeface="Arial"/>
                <a:cs typeface="Arial"/>
              </a:rPr>
              <a:t>M.,</a:t>
            </a:r>
            <a:r>
              <a:rPr sz="1200" spc="-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02020"/>
                </a:solidFill>
                <a:latin typeface="Arial"/>
                <a:cs typeface="Arial"/>
              </a:rPr>
              <a:t>Stein,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202020"/>
                </a:solidFill>
                <a:latin typeface="Arial"/>
                <a:cs typeface="Arial"/>
              </a:rPr>
              <a:t>L. </a:t>
            </a:r>
            <a:r>
              <a:rPr sz="1200" spc="-25" dirty="0">
                <a:solidFill>
                  <a:srgbClr val="202020"/>
                </a:solidFill>
                <a:latin typeface="Arial"/>
                <a:cs typeface="Arial"/>
              </a:rPr>
              <a:t>L., </a:t>
            </a:r>
            <a:r>
              <a:rPr sz="1200" spc="-90" dirty="0">
                <a:solidFill>
                  <a:srgbClr val="202020"/>
                </a:solidFill>
                <a:latin typeface="Arial"/>
                <a:cs typeface="Arial"/>
              </a:rPr>
              <a:t>Lee, 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M.,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90" dirty="0">
                <a:solidFill>
                  <a:srgbClr val="202020"/>
                </a:solidFill>
                <a:latin typeface="Arial"/>
                <a:cs typeface="Arial"/>
              </a:rPr>
              <a:t>Jalan,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02020"/>
                </a:solidFill>
                <a:latin typeface="Arial"/>
                <a:cs typeface="Arial"/>
              </a:rPr>
              <a:t>R.,</a:t>
            </a:r>
            <a:r>
              <a:rPr sz="1200" spc="-9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&amp;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Multi-</a:t>
            </a:r>
            <a:r>
              <a:rPr sz="1200" spc="-85" dirty="0">
                <a:solidFill>
                  <a:srgbClr val="202020"/>
                </a:solidFill>
                <a:latin typeface="Arial"/>
                <a:cs typeface="Arial"/>
              </a:rPr>
              <a:t>Organ</a:t>
            </a:r>
            <a:r>
              <a:rPr sz="1200" spc="-6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Dysfunction,</a:t>
            </a:r>
            <a:r>
              <a:rPr sz="1200" spc="-3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02020"/>
                </a:solidFill>
                <a:latin typeface="Arial"/>
                <a:cs typeface="Arial"/>
              </a:rPr>
              <a:t>Evaluation</a:t>
            </a:r>
            <a:r>
              <a:rPr sz="1200" spc="-2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for</a:t>
            </a:r>
            <a:r>
              <a:rPr sz="1200" spc="-3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02020"/>
                </a:solidFill>
                <a:latin typeface="Arial"/>
                <a:cs typeface="Arial"/>
              </a:rPr>
              <a:t>Liver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02020"/>
                </a:solidFill>
                <a:latin typeface="Arial"/>
                <a:cs typeface="Arial"/>
              </a:rPr>
              <a:t>Transplantation</a:t>
            </a:r>
            <a:r>
              <a:rPr sz="1200" spc="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00" dirty="0">
                <a:solidFill>
                  <a:srgbClr val="202020"/>
                </a:solidFill>
                <a:latin typeface="Arial"/>
                <a:cs typeface="Arial"/>
              </a:rPr>
              <a:t>(MODEL)</a:t>
            </a:r>
            <a:r>
              <a:rPr sz="1200" spc="-7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Consortium</a:t>
            </a:r>
            <a:r>
              <a:rPr sz="1200" spc="-3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(2020).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02020"/>
                </a:solidFill>
                <a:latin typeface="Arial"/>
                <a:cs typeface="Arial"/>
              </a:rPr>
              <a:t>Longterm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202020"/>
                </a:solidFill>
                <a:latin typeface="Arial"/>
                <a:cs typeface="Arial"/>
              </a:rPr>
              <a:t>Outcomes</a:t>
            </a:r>
            <a:r>
              <a:rPr sz="1200" spc="-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of</a:t>
            </a:r>
            <a:r>
              <a:rPr sz="1200" spc="-7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Patients </a:t>
            </a:r>
            <a:r>
              <a:rPr sz="1200" spc="-65" dirty="0">
                <a:solidFill>
                  <a:srgbClr val="202020"/>
                </a:solidFill>
                <a:latin typeface="Arial"/>
                <a:cs typeface="Arial"/>
              </a:rPr>
              <a:t>Undergoing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02020"/>
                </a:solidFill>
                <a:latin typeface="Arial"/>
                <a:cs typeface="Arial"/>
              </a:rPr>
              <a:t>Liver</a:t>
            </a:r>
            <a:r>
              <a:rPr sz="1200" spc="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02020"/>
                </a:solidFill>
                <a:latin typeface="Arial"/>
                <a:cs typeface="Arial"/>
              </a:rPr>
              <a:t>Transplantation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 for</a:t>
            </a:r>
            <a:r>
              <a:rPr sz="1200" spc="-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02020"/>
                </a:solidFill>
                <a:latin typeface="Arial"/>
                <a:cs typeface="Arial"/>
              </a:rPr>
              <a:t>Acute-</a:t>
            </a:r>
            <a:r>
              <a:rPr sz="1200" spc="-50" dirty="0">
                <a:solidFill>
                  <a:srgbClr val="202020"/>
                </a:solidFill>
                <a:latin typeface="Arial"/>
                <a:cs typeface="Arial"/>
              </a:rPr>
              <a:t>on-</a:t>
            </a:r>
            <a:r>
              <a:rPr sz="1200" spc="-70" dirty="0">
                <a:solidFill>
                  <a:srgbClr val="202020"/>
                </a:solidFill>
                <a:latin typeface="Arial"/>
                <a:cs typeface="Arial"/>
              </a:rPr>
              <a:t>Chronic</a:t>
            </a:r>
            <a:r>
              <a:rPr sz="1200" spc="-5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02020"/>
                </a:solidFill>
                <a:latin typeface="Arial"/>
                <a:cs typeface="Arial"/>
              </a:rPr>
              <a:t>Liver</a:t>
            </a:r>
            <a:r>
              <a:rPr sz="1200" spc="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02020"/>
                </a:solidFill>
                <a:latin typeface="Arial"/>
                <a:cs typeface="Arial"/>
              </a:rPr>
              <a:t>Failure.</a:t>
            </a:r>
            <a:r>
              <a:rPr sz="1200" spc="-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75" dirty="0">
                <a:solidFill>
                  <a:srgbClr val="202020"/>
                </a:solidFill>
                <a:latin typeface="Arial"/>
                <a:cs typeface="Arial"/>
              </a:rPr>
              <a:t>Liver</a:t>
            </a:r>
            <a:r>
              <a:rPr sz="1200" i="1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35" dirty="0">
                <a:solidFill>
                  <a:srgbClr val="202020"/>
                </a:solidFill>
                <a:latin typeface="Arial"/>
                <a:cs typeface="Arial"/>
              </a:rPr>
              <a:t>transplantation</a:t>
            </a:r>
            <a:r>
              <a:rPr sz="1200" i="1" spc="-3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202020"/>
                </a:solidFill>
                <a:latin typeface="Arial"/>
                <a:cs typeface="Arial"/>
              </a:rPr>
              <a:t>:</a:t>
            </a:r>
            <a:r>
              <a:rPr sz="1200" i="1" spc="-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202020"/>
                </a:solidFill>
                <a:latin typeface="Arial"/>
                <a:cs typeface="Arial"/>
              </a:rPr>
              <a:t>official</a:t>
            </a:r>
            <a:r>
              <a:rPr sz="1200" i="1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40" dirty="0">
                <a:solidFill>
                  <a:srgbClr val="202020"/>
                </a:solidFill>
                <a:latin typeface="Arial"/>
                <a:cs typeface="Arial"/>
              </a:rPr>
              <a:t>publication</a:t>
            </a:r>
            <a:r>
              <a:rPr sz="1200" i="1" spc="-5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202020"/>
                </a:solidFill>
                <a:latin typeface="Arial"/>
                <a:cs typeface="Arial"/>
              </a:rPr>
              <a:t>of</a:t>
            </a:r>
            <a:r>
              <a:rPr sz="1200" i="1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202020"/>
                </a:solidFill>
                <a:latin typeface="Arial"/>
                <a:cs typeface="Arial"/>
              </a:rPr>
              <a:t>the</a:t>
            </a:r>
            <a:r>
              <a:rPr sz="1200" i="1" spc="-6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65" dirty="0">
                <a:solidFill>
                  <a:srgbClr val="202020"/>
                </a:solidFill>
                <a:latin typeface="Arial"/>
                <a:cs typeface="Arial"/>
              </a:rPr>
              <a:t>American</a:t>
            </a:r>
            <a:r>
              <a:rPr sz="1200" i="1" spc="-5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65" dirty="0">
                <a:solidFill>
                  <a:srgbClr val="202020"/>
                </a:solidFill>
                <a:latin typeface="Arial"/>
                <a:cs typeface="Arial"/>
              </a:rPr>
              <a:t>Association</a:t>
            </a:r>
            <a:r>
              <a:rPr sz="1200" i="1" spc="-5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202020"/>
                </a:solidFill>
                <a:latin typeface="Arial"/>
                <a:cs typeface="Arial"/>
              </a:rPr>
              <a:t>for</a:t>
            </a:r>
            <a:r>
              <a:rPr sz="1200" i="1" spc="-3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202020"/>
                </a:solidFill>
                <a:latin typeface="Arial"/>
                <a:cs typeface="Arial"/>
              </a:rPr>
              <a:t>the</a:t>
            </a:r>
            <a:r>
              <a:rPr sz="1200" i="1" spc="-5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80" dirty="0">
                <a:solidFill>
                  <a:srgbClr val="202020"/>
                </a:solidFill>
                <a:latin typeface="Arial"/>
                <a:cs typeface="Arial"/>
              </a:rPr>
              <a:t>Study</a:t>
            </a:r>
            <a:r>
              <a:rPr sz="1200" i="1" spc="-3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202020"/>
                </a:solidFill>
                <a:latin typeface="Arial"/>
                <a:cs typeface="Arial"/>
              </a:rPr>
              <a:t>of </a:t>
            </a:r>
            <a:r>
              <a:rPr sz="1200" i="1" spc="-75" dirty="0">
                <a:solidFill>
                  <a:srgbClr val="202020"/>
                </a:solidFill>
                <a:latin typeface="Arial"/>
                <a:cs typeface="Arial"/>
              </a:rPr>
              <a:t>Liver</a:t>
            </a:r>
            <a:r>
              <a:rPr sz="1200" i="1" spc="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105" dirty="0">
                <a:solidFill>
                  <a:srgbClr val="202020"/>
                </a:solidFill>
                <a:latin typeface="Arial"/>
                <a:cs typeface="Arial"/>
              </a:rPr>
              <a:t>Diseases</a:t>
            </a:r>
            <a:r>
              <a:rPr sz="1200" i="1" spc="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75" dirty="0">
                <a:solidFill>
                  <a:srgbClr val="202020"/>
                </a:solidFill>
                <a:latin typeface="Arial"/>
                <a:cs typeface="Arial"/>
              </a:rPr>
              <a:t>and</a:t>
            </a:r>
            <a:r>
              <a:rPr sz="1200" i="1" spc="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202020"/>
                </a:solidFill>
                <a:latin typeface="Arial"/>
                <a:cs typeface="Arial"/>
              </a:rPr>
              <a:t>the</a:t>
            </a:r>
            <a:r>
              <a:rPr sz="1200" i="1" spc="-5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35" dirty="0">
                <a:solidFill>
                  <a:srgbClr val="202020"/>
                </a:solidFill>
                <a:latin typeface="Arial"/>
                <a:cs typeface="Arial"/>
              </a:rPr>
              <a:t>International</a:t>
            </a:r>
            <a:r>
              <a:rPr sz="1200" i="1" spc="-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75" dirty="0">
                <a:solidFill>
                  <a:srgbClr val="202020"/>
                </a:solidFill>
                <a:latin typeface="Arial"/>
                <a:cs typeface="Arial"/>
              </a:rPr>
              <a:t>Liver</a:t>
            </a:r>
            <a:r>
              <a:rPr sz="1200" i="1" spc="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55" dirty="0">
                <a:solidFill>
                  <a:srgbClr val="202020"/>
                </a:solidFill>
                <a:latin typeface="Arial"/>
                <a:cs typeface="Arial"/>
              </a:rPr>
              <a:t>Transplantation</a:t>
            </a:r>
            <a:r>
              <a:rPr sz="1200" i="1" spc="-4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75" dirty="0">
                <a:solidFill>
                  <a:srgbClr val="202020"/>
                </a:solidFill>
                <a:latin typeface="Arial"/>
                <a:cs typeface="Arial"/>
              </a:rPr>
              <a:t>Society</a:t>
            </a:r>
            <a:r>
              <a:rPr sz="1200" spc="-75" dirty="0">
                <a:solidFill>
                  <a:srgbClr val="202020"/>
                </a:solidFill>
                <a:latin typeface="Arial"/>
                <a:cs typeface="Arial"/>
              </a:rPr>
              <a:t>,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60" dirty="0">
                <a:solidFill>
                  <a:srgbClr val="202020"/>
                </a:solidFill>
                <a:latin typeface="Arial"/>
                <a:cs typeface="Arial"/>
              </a:rPr>
              <a:t>26</a:t>
            </a:r>
            <a:r>
              <a:rPr sz="1200" spc="-60" dirty="0">
                <a:solidFill>
                  <a:srgbClr val="202020"/>
                </a:solidFill>
                <a:latin typeface="Arial"/>
                <a:cs typeface="Arial"/>
              </a:rPr>
              <a:t>(12),</a:t>
            </a:r>
            <a:r>
              <a:rPr sz="1200" spc="2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65" dirty="0">
                <a:solidFill>
                  <a:srgbClr val="202020"/>
                </a:solidFill>
                <a:latin typeface="Arial"/>
                <a:cs typeface="Arial"/>
              </a:rPr>
              <a:t>1594–1602. 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https://doi.org/10.1002/lt.25831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212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130"/>
              </a:spcBef>
            </a:pPr>
            <a:r>
              <a:rPr b="0" spc="-565" dirty="0">
                <a:solidFill>
                  <a:srgbClr val="538235"/>
                </a:solidFill>
                <a:latin typeface="Arial"/>
                <a:cs typeface="Arial"/>
              </a:rPr>
              <a:t>ACLF:</a:t>
            </a:r>
            <a:r>
              <a:rPr b="0" spc="-27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250" dirty="0">
                <a:solidFill>
                  <a:srgbClr val="538235"/>
                </a:solidFill>
                <a:latin typeface="Arial"/>
                <a:cs typeface="Arial"/>
              </a:rPr>
              <a:t>resultados</a:t>
            </a:r>
            <a:r>
              <a:rPr b="0" spc="-20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370" dirty="0">
                <a:solidFill>
                  <a:srgbClr val="538235"/>
                </a:solidFill>
                <a:latin typeface="Arial"/>
                <a:cs typeface="Arial"/>
              </a:rPr>
              <a:t>a</a:t>
            </a:r>
            <a:r>
              <a:rPr b="0" spc="-27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240" dirty="0">
                <a:solidFill>
                  <a:srgbClr val="538235"/>
                </a:solidFill>
                <a:latin typeface="Arial"/>
                <a:cs typeface="Arial"/>
              </a:rPr>
              <a:t>largo</a:t>
            </a:r>
            <a:r>
              <a:rPr b="0" spc="-275" dirty="0">
                <a:solidFill>
                  <a:srgbClr val="538235"/>
                </a:solidFill>
                <a:latin typeface="Arial"/>
                <a:cs typeface="Arial"/>
              </a:rPr>
              <a:t> plazo.</a:t>
            </a:r>
            <a:r>
              <a:rPr b="0" spc="-25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570" dirty="0">
                <a:solidFill>
                  <a:srgbClr val="538235"/>
                </a:solidFill>
                <a:latin typeface="Arial"/>
                <a:cs typeface="Arial"/>
              </a:rPr>
              <a:t>EEUU.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438275"/>
            <a:ext cx="6619875" cy="376237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572375" y="3648075"/>
            <a:ext cx="1590675" cy="638175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24765" rIns="0" bIns="0" rtlCol="0">
            <a:spAutoFit/>
          </a:bodyPr>
          <a:lstStyle/>
          <a:p>
            <a:pPr marL="101600" marR="88265">
              <a:lnSpc>
                <a:spcPct val="101000"/>
              </a:lnSpc>
              <a:spcBef>
                <a:spcPts val="195"/>
              </a:spcBef>
            </a:pPr>
            <a:r>
              <a:rPr sz="1800" spc="-130" dirty="0">
                <a:solidFill>
                  <a:srgbClr val="C55A11"/>
                </a:solidFill>
                <a:latin typeface="Arial"/>
                <a:cs typeface="Arial"/>
              </a:rPr>
              <a:t>67.7%</a:t>
            </a:r>
            <a:r>
              <a:rPr sz="1800" spc="-125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1800" spc="-150" dirty="0">
                <a:solidFill>
                  <a:srgbClr val="C55A11"/>
                </a:solidFill>
                <a:latin typeface="Arial"/>
                <a:cs typeface="Arial"/>
              </a:rPr>
              <a:t>a</a:t>
            </a:r>
            <a:r>
              <a:rPr sz="1800" spc="-8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1800" spc="-100" dirty="0">
                <a:solidFill>
                  <a:srgbClr val="C55A11"/>
                </a:solidFill>
                <a:latin typeface="Arial"/>
                <a:cs typeface="Arial"/>
              </a:rPr>
              <a:t>5</a:t>
            </a:r>
            <a:r>
              <a:rPr sz="1800" spc="-50" dirty="0">
                <a:solidFill>
                  <a:srgbClr val="C55A11"/>
                </a:solidFill>
                <a:latin typeface="Arial"/>
                <a:cs typeface="Arial"/>
              </a:rPr>
              <a:t> </a:t>
            </a:r>
            <a:r>
              <a:rPr sz="1800" spc="-114" dirty="0">
                <a:solidFill>
                  <a:srgbClr val="C55A11"/>
                </a:solidFill>
                <a:latin typeface="Arial"/>
                <a:cs typeface="Arial"/>
              </a:rPr>
              <a:t>años </a:t>
            </a:r>
            <a:r>
              <a:rPr sz="1800" spc="-229" dirty="0">
                <a:solidFill>
                  <a:srgbClr val="C55A11"/>
                </a:solidFill>
                <a:latin typeface="Arial"/>
                <a:cs typeface="Arial"/>
              </a:rPr>
              <a:t>ACLF-</a:t>
            </a:r>
            <a:r>
              <a:rPr sz="1800" spc="-50" dirty="0">
                <a:solidFill>
                  <a:srgbClr val="C55A11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596001" y="2176526"/>
            <a:ext cx="1171575" cy="3714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95"/>
              </a:spcBef>
            </a:pPr>
            <a:r>
              <a:rPr sz="1800" spc="-70" dirty="0">
                <a:latin typeface="Arial"/>
                <a:cs typeface="Arial"/>
              </a:rPr>
              <a:t>p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&lt;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0.0001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05851" y="1690623"/>
            <a:ext cx="3781425" cy="17621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225"/>
              </a:spcBef>
            </a:pPr>
            <a:r>
              <a:rPr sz="1800" spc="-215" dirty="0">
                <a:latin typeface="Arial"/>
                <a:cs typeface="Arial"/>
              </a:rPr>
              <a:t>EEUU.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2004 </a:t>
            </a:r>
            <a:r>
              <a:rPr sz="1800" spc="-120" dirty="0">
                <a:latin typeface="Arial"/>
                <a:cs typeface="Arial"/>
              </a:rPr>
              <a:t>–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2017.</a:t>
            </a:r>
            <a:endParaRPr sz="1800">
              <a:latin typeface="Arial"/>
              <a:cs typeface="Arial"/>
            </a:endParaRPr>
          </a:p>
          <a:p>
            <a:pPr marL="93345">
              <a:lnSpc>
                <a:spcPct val="100000"/>
              </a:lnSpc>
              <a:spcBef>
                <a:spcPts val="20"/>
              </a:spcBef>
            </a:pPr>
            <a:r>
              <a:rPr sz="1800" spc="-114" dirty="0">
                <a:latin typeface="Arial"/>
                <a:cs typeface="Arial"/>
              </a:rPr>
              <a:t>N=56800,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85" dirty="0">
                <a:latin typeface="Arial"/>
                <a:cs typeface="Arial"/>
              </a:rPr>
              <a:t>14%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229" dirty="0">
                <a:latin typeface="Arial"/>
                <a:cs typeface="Arial"/>
              </a:rPr>
              <a:t>ACLF-</a:t>
            </a:r>
            <a:r>
              <a:rPr sz="1800" spc="-50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Arial"/>
              <a:cs typeface="Arial"/>
            </a:endParaRPr>
          </a:p>
          <a:p>
            <a:pPr marL="93345" marR="314960">
              <a:lnSpc>
                <a:spcPct val="99100"/>
              </a:lnSpc>
            </a:pPr>
            <a:r>
              <a:rPr sz="1800" spc="-135" dirty="0">
                <a:latin typeface="Arial"/>
                <a:cs typeface="Arial"/>
              </a:rPr>
              <a:t>Después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del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1er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año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post-</a:t>
            </a:r>
            <a:r>
              <a:rPr sz="1800" spc="-25" dirty="0">
                <a:latin typeface="Arial"/>
                <a:cs typeface="Arial"/>
              </a:rPr>
              <a:t>TH, </a:t>
            </a:r>
            <a:r>
              <a:rPr sz="1800" spc="-125" dirty="0">
                <a:latin typeface="Arial"/>
                <a:cs typeface="Arial"/>
              </a:rPr>
              <a:t>descenso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similar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la</a:t>
            </a:r>
            <a:r>
              <a:rPr sz="1800" spc="-75" dirty="0">
                <a:latin typeface="Arial"/>
                <a:cs typeface="Arial"/>
              </a:rPr>
              <a:t> supervivencia </a:t>
            </a:r>
            <a:r>
              <a:rPr sz="1800" spc="-90" dirty="0">
                <a:latin typeface="Arial"/>
                <a:cs typeface="Arial"/>
              </a:rPr>
              <a:t>en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todos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los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grupos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3006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130"/>
              </a:spcBef>
            </a:pPr>
            <a:r>
              <a:rPr b="0" spc="-565" dirty="0">
                <a:solidFill>
                  <a:srgbClr val="538235"/>
                </a:solidFill>
                <a:latin typeface="Arial"/>
                <a:cs typeface="Arial"/>
              </a:rPr>
              <a:t>ACLF:</a:t>
            </a:r>
            <a:r>
              <a:rPr b="0" spc="-28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240" dirty="0">
                <a:solidFill>
                  <a:srgbClr val="538235"/>
                </a:solidFill>
                <a:latin typeface="Arial"/>
                <a:cs typeface="Arial"/>
              </a:rPr>
              <a:t>resultados</a:t>
            </a:r>
            <a:r>
              <a:rPr b="0" spc="-20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370" dirty="0">
                <a:solidFill>
                  <a:srgbClr val="538235"/>
                </a:solidFill>
                <a:latin typeface="Arial"/>
                <a:cs typeface="Arial"/>
              </a:rPr>
              <a:t>a</a:t>
            </a:r>
            <a:r>
              <a:rPr b="0" spc="-30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235" dirty="0">
                <a:solidFill>
                  <a:srgbClr val="538235"/>
                </a:solidFill>
                <a:latin typeface="Arial"/>
                <a:cs typeface="Arial"/>
              </a:rPr>
              <a:t>largo</a:t>
            </a:r>
            <a:r>
              <a:rPr b="0" spc="-29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275" dirty="0">
                <a:solidFill>
                  <a:srgbClr val="538235"/>
                </a:solidFill>
                <a:latin typeface="Arial"/>
                <a:cs typeface="Arial"/>
              </a:rPr>
              <a:t>plazo.</a:t>
            </a:r>
            <a:r>
              <a:rPr b="0" spc="-26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425" dirty="0">
                <a:solidFill>
                  <a:srgbClr val="538235"/>
                </a:solidFill>
                <a:latin typeface="Arial"/>
                <a:cs typeface="Arial"/>
              </a:rPr>
              <a:t>ALEMANIA.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7889" y="1459864"/>
            <a:ext cx="4159885" cy="43256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30"/>
              </a:spcBef>
              <a:buChar char="•"/>
              <a:tabLst>
                <a:tab pos="241300" algn="l"/>
              </a:tabLst>
            </a:pPr>
            <a:r>
              <a:rPr sz="2600" spc="-135" dirty="0">
                <a:latin typeface="Arial"/>
                <a:cs typeface="Arial"/>
              </a:rPr>
              <a:t>250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280" dirty="0">
                <a:latin typeface="Arial"/>
                <a:cs typeface="Arial"/>
              </a:rPr>
              <a:t>TH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(98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330" dirty="0">
                <a:latin typeface="Arial"/>
                <a:cs typeface="Arial"/>
              </a:rPr>
              <a:t>ACLF)</a:t>
            </a:r>
            <a:endParaRPr sz="26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Char char="•"/>
              <a:tabLst>
                <a:tab pos="241300" algn="l"/>
              </a:tabLst>
            </a:pPr>
            <a:r>
              <a:rPr sz="2600" spc="-125" dirty="0">
                <a:latin typeface="Arial"/>
                <a:cs typeface="Arial"/>
              </a:rPr>
              <a:t>Seguimiento </a:t>
            </a:r>
            <a:r>
              <a:rPr sz="2600" spc="-120" dirty="0">
                <a:latin typeface="Arial"/>
                <a:cs typeface="Arial"/>
              </a:rPr>
              <a:t>8,7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años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600" b="1" spc="-130" dirty="0">
                <a:solidFill>
                  <a:srgbClr val="EC7C30"/>
                </a:solidFill>
                <a:latin typeface="Arial"/>
                <a:cs typeface="Arial"/>
              </a:rPr>
              <a:t>Supervivencia</a:t>
            </a:r>
            <a:endParaRPr sz="2600">
              <a:latin typeface="Arial"/>
              <a:cs typeface="Arial"/>
            </a:endParaRPr>
          </a:p>
          <a:p>
            <a:pPr marL="460375">
              <a:lnSpc>
                <a:spcPct val="100000"/>
              </a:lnSpc>
              <a:spcBef>
                <a:spcPts val="110"/>
              </a:spcBef>
              <a:tabLst>
                <a:tab pos="1184275" algn="l"/>
              </a:tabLst>
            </a:pPr>
            <a:r>
              <a:rPr sz="2600" b="1" spc="-25" dirty="0">
                <a:latin typeface="Arial"/>
                <a:cs typeface="Arial"/>
              </a:rPr>
              <a:t>55%</a:t>
            </a:r>
            <a:r>
              <a:rPr sz="2600" b="1" dirty="0">
                <a:latin typeface="Arial"/>
                <a:cs typeface="Arial"/>
              </a:rPr>
              <a:t>	</a:t>
            </a:r>
            <a:r>
              <a:rPr sz="2600" spc="-85" dirty="0">
                <a:latin typeface="Arial"/>
                <a:cs typeface="Arial"/>
              </a:rPr>
              <a:t>(5</a:t>
            </a:r>
            <a:r>
              <a:rPr sz="2600" spc="-155" dirty="0">
                <a:latin typeface="Arial"/>
                <a:cs typeface="Arial"/>
              </a:rPr>
              <a:t> </a:t>
            </a:r>
            <a:r>
              <a:rPr sz="2600" spc="-170" dirty="0">
                <a:latin typeface="Arial"/>
                <a:cs typeface="Arial"/>
              </a:rPr>
              <a:t>años</a:t>
            </a:r>
            <a:r>
              <a:rPr sz="2600" spc="-145" dirty="0">
                <a:latin typeface="Arial"/>
                <a:cs typeface="Arial"/>
              </a:rPr>
              <a:t> </a:t>
            </a:r>
            <a:r>
              <a:rPr sz="2600" spc="-90" dirty="0">
                <a:latin typeface="Arial"/>
                <a:cs typeface="Arial"/>
              </a:rPr>
              <a:t>post-</a:t>
            </a:r>
            <a:r>
              <a:rPr sz="2600" spc="-25" dirty="0">
                <a:latin typeface="Arial"/>
                <a:cs typeface="Arial"/>
              </a:rPr>
              <a:t>TH)</a:t>
            </a:r>
            <a:endParaRPr sz="2600">
              <a:latin typeface="Arial"/>
              <a:cs typeface="Arial"/>
            </a:endParaRPr>
          </a:p>
          <a:p>
            <a:pPr marL="460375">
              <a:lnSpc>
                <a:spcPct val="100000"/>
              </a:lnSpc>
              <a:spcBef>
                <a:spcPts val="35"/>
              </a:spcBef>
            </a:pPr>
            <a:r>
              <a:rPr sz="2600" b="1" spc="-240" dirty="0">
                <a:latin typeface="Arial"/>
                <a:cs typeface="Arial"/>
              </a:rPr>
              <a:t>49%</a:t>
            </a:r>
            <a:r>
              <a:rPr sz="2600" b="1" spc="-100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(10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155" dirty="0">
                <a:latin typeface="Arial"/>
                <a:cs typeface="Arial"/>
              </a:rPr>
              <a:t>años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95" dirty="0">
                <a:latin typeface="Arial"/>
                <a:cs typeface="Arial"/>
              </a:rPr>
              <a:t>post-</a:t>
            </a:r>
            <a:r>
              <a:rPr sz="2600" spc="-25" dirty="0">
                <a:latin typeface="Arial"/>
                <a:cs typeface="Arial"/>
              </a:rPr>
              <a:t>TH)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ts val="2985"/>
              </a:lnSpc>
              <a:buFont typeface="Arial"/>
              <a:buChar char="•"/>
              <a:tabLst>
                <a:tab pos="241300" algn="l"/>
              </a:tabLst>
            </a:pPr>
            <a:r>
              <a:rPr sz="2600" b="1" spc="-204" dirty="0">
                <a:solidFill>
                  <a:srgbClr val="EC7C30"/>
                </a:solidFill>
                <a:latin typeface="Arial"/>
                <a:cs typeface="Arial"/>
              </a:rPr>
              <a:t>Comorbilidades</a:t>
            </a:r>
            <a:r>
              <a:rPr sz="2600" b="1" spc="-10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600" spc="-195" dirty="0">
                <a:latin typeface="Arial"/>
                <a:cs typeface="Arial"/>
              </a:rPr>
              <a:t>a</a:t>
            </a:r>
            <a:r>
              <a:rPr sz="2600" spc="-110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5</a:t>
            </a:r>
            <a:r>
              <a:rPr sz="2600" spc="-17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años</a:t>
            </a:r>
            <a:endParaRPr sz="2600">
              <a:latin typeface="Arial"/>
              <a:cs typeface="Arial"/>
            </a:endParaRPr>
          </a:p>
          <a:p>
            <a:pPr marL="619125" lvl="1" indent="-149860">
              <a:lnSpc>
                <a:spcPts val="2355"/>
              </a:lnSpc>
              <a:buChar char="-"/>
              <a:tabLst>
                <a:tab pos="619760" algn="l"/>
              </a:tabLst>
            </a:pPr>
            <a:r>
              <a:rPr sz="2150" spc="-100" dirty="0">
                <a:latin typeface="Arial"/>
                <a:cs typeface="Arial"/>
              </a:rPr>
              <a:t>sin</a:t>
            </a:r>
            <a:r>
              <a:rPr sz="2150" spc="-55" dirty="0">
                <a:latin typeface="Arial"/>
                <a:cs typeface="Arial"/>
              </a:rPr>
              <a:t> </a:t>
            </a:r>
            <a:r>
              <a:rPr sz="2150" spc="-75" dirty="0">
                <a:latin typeface="Arial"/>
                <a:cs typeface="Arial"/>
              </a:rPr>
              <a:t>diferencias </a:t>
            </a:r>
            <a:r>
              <a:rPr sz="2150" spc="-10" dirty="0">
                <a:latin typeface="Arial"/>
                <a:cs typeface="Arial"/>
              </a:rPr>
              <a:t>significativas</a:t>
            </a:r>
            <a:endParaRPr sz="2150">
              <a:latin typeface="Arial"/>
              <a:cs typeface="Arial"/>
            </a:endParaRPr>
          </a:p>
          <a:p>
            <a:pPr marL="469900" marR="5080" lvl="1" indent="149860">
              <a:lnSpc>
                <a:spcPct val="71300"/>
              </a:lnSpc>
              <a:spcBef>
                <a:spcPts val="655"/>
              </a:spcBef>
              <a:buChar char="-"/>
              <a:tabLst>
                <a:tab pos="619760" algn="l"/>
              </a:tabLst>
            </a:pPr>
            <a:r>
              <a:rPr sz="2150" spc="-240" dirty="0">
                <a:latin typeface="Arial"/>
                <a:cs typeface="Arial"/>
              </a:rPr>
              <a:t>La</a:t>
            </a:r>
            <a:r>
              <a:rPr sz="2150" spc="-70" dirty="0">
                <a:latin typeface="Arial"/>
                <a:cs typeface="Arial"/>
              </a:rPr>
              <a:t> </a:t>
            </a:r>
            <a:r>
              <a:rPr sz="2150" spc="-100" dirty="0">
                <a:latin typeface="Arial"/>
                <a:cs typeface="Arial"/>
              </a:rPr>
              <a:t>única</a:t>
            </a:r>
            <a:r>
              <a:rPr sz="2150" spc="-65" dirty="0">
                <a:latin typeface="Arial"/>
                <a:cs typeface="Arial"/>
              </a:rPr>
              <a:t> </a:t>
            </a:r>
            <a:r>
              <a:rPr sz="2150" spc="-55" dirty="0">
                <a:latin typeface="Arial"/>
                <a:cs typeface="Arial"/>
              </a:rPr>
              <a:t>diferencia</a:t>
            </a:r>
            <a:r>
              <a:rPr sz="2150" spc="-60" dirty="0">
                <a:latin typeface="Arial"/>
                <a:cs typeface="Arial"/>
              </a:rPr>
              <a:t> </a:t>
            </a:r>
            <a:r>
              <a:rPr sz="2150" spc="-190" dirty="0">
                <a:latin typeface="Wingdings"/>
                <a:cs typeface="Wingdings"/>
              </a:rPr>
              <a:t></a:t>
            </a:r>
            <a:r>
              <a:rPr sz="2150" spc="-5" dirty="0">
                <a:latin typeface="Times New Roman"/>
                <a:cs typeface="Times New Roman"/>
              </a:rPr>
              <a:t> </a:t>
            </a:r>
            <a:r>
              <a:rPr sz="2150" b="1" i="1" spc="-120" dirty="0">
                <a:latin typeface="Arial-BoldItalicMT"/>
                <a:cs typeface="Arial-BoldItalicMT"/>
              </a:rPr>
              <a:t>duración </a:t>
            </a:r>
            <a:r>
              <a:rPr sz="2150" b="1" i="1" spc="-150" dirty="0">
                <a:latin typeface="Arial-BoldItalicMT"/>
                <a:cs typeface="Arial-BoldItalicMT"/>
              </a:rPr>
              <a:t>estancia</a:t>
            </a:r>
            <a:r>
              <a:rPr sz="2150" b="1" i="1" spc="20" dirty="0">
                <a:latin typeface="Arial-BoldItalicMT"/>
                <a:cs typeface="Arial-BoldItalicMT"/>
              </a:rPr>
              <a:t> </a:t>
            </a:r>
            <a:r>
              <a:rPr sz="2150" b="1" i="1" spc="-110" dirty="0">
                <a:latin typeface="Arial-BoldItalicMT"/>
                <a:cs typeface="Arial-BoldItalicMT"/>
              </a:rPr>
              <a:t>hospitalaria</a:t>
            </a:r>
            <a:r>
              <a:rPr sz="2150" b="1" i="1" spc="-55" dirty="0">
                <a:latin typeface="Arial-BoldItalicMT"/>
                <a:cs typeface="Arial-BoldItalicMT"/>
              </a:rPr>
              <a:t> </a:t>
            </a:r>
            <a:r>
              <a:rPr sz="2150" b="1" i="1" spc="-110" dirty="0">
                <a:latin typeface="Arial-BoldItalicMT"/>
                <a:cs typeface="Arial-BoldItalicMT"/>
              </a:rPr>
              <a:t>tras</a:t>
            </a:r>
            <a:r>
              <a:rPr sz="2150" b="1" i="1" spc="10" dirty="0">
                <a:latin typeface="Arial-BoldItalicMT"/>
                <a:cs typeface="Arial-BoldItalicMT"/>
              </a:rPr>
              <a:t> </a:t>
            </a:r>
            <a:r>
              <a:rPr sz="2150" b="1" i="1" spc="-20" dirty="0">
                <a:latin typeface="Arial-BoldItalicMT"/>
                <a:cs typeface="Arial-BoldItalicMT"/>
              </a:rPr>
              <a:t>alta </a:t>
            </a:r>
            <a:r>
              <a:rPr sz="2150" b="1" i="1" spc="-145" dirty="0">
                <a:latin typeface="Arial-BoldItalicMT"/>
                <a:cs typeface="Arial-BoldItalicMT"/>
              </a:rPr>
              <a:t>post-</a:t>
            </a:r>
            <a:r>
              <a:rPr sz="2150" b="1" i="1" spc="-25" dirty="0">
                <a:latin typeface="Arial-BoldItalicMT"/>
                <a:cs typeface="Arial-BoldItalicMT"/>
              </a:rPr>
              <a:t>TH</a:t>
            </a:r>
            <a:endParaRPr sz="2150">
              <a:latin typeface="Arial-BoldItalicMT"/>
              <a:cs typeface="Arial-BoldItalic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4695" y="1658382"/>
            <a:ext cx="6048740" cy="398994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257665" y="6104493"/>
            <a:ext cx="2623185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5"/>
              </a:lnSpc>
            </a:pPr>
            <a:r>
              <a:rPr sz="1550" spc="-75" dirty="0">
                <a:latin typeface="Arial"/>
                <a:cs typeface="Arial"/>
              </a:rPr>
              <a:t>Goosmann</a:t>
            </a:r>
            <a:r>
              <a:rPr sz="1550" spc="-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et</a:t>
            </a:r>
            <a:r>
              <a:rPr sz="1550" spc="-45" dirty="0">
                <a:latin typeface="Arial"/>
                <a:cs typeface="Arial"/>
              </a:rPr>
              <a:t> </a:t>
            </a:r>
            <a:r>
              <a:rPr sz="1550" spc="-50" dirty="0">
                <a:latin typeface="Arial"/>
                <a:cs typeface="Arial"/>
              </a:rPr>
              <a:t>al.</a:t>
            </a:r>
            <a:r>
              <a:rPr sz="1550" spc="-65" dirty="0">
                <a:latin typeface="Arial"/>
                <a:cs typeface="Arial"/>
              </a:rPr>
              <a:t> </a:t>
            </a:r>
            <a:r>
              <a:rPr sz="1550" spc="-60" dirty="0">
                <a:latin typeface="Arial"/>
                <a:cs typeface="Arial"/>
              </a:rPr>
              <a:t>Liver</a:t>
            </a:r>
            <a:r>
              <a:rPr sz="1550" spc="-7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Int</a:t>
            </a:r>
            <a:r>
              <a:rPr sz="1550" spc="-45" dirty="0">
                <a:latin typeface="Arial"/>
                <a:cs typeface="Arial"/>
              </a:rPr>
              <a:t> </a:t>
            </a:r>
            <a:r>
              <a:rPr sz="1550" spc="-20" dirty="0">
                <a:latin typeface="Arial"/>
                <a:cs typeface="Arial"/>
              </a:rPr>
              <a:t>2021</a:t>
            </a:r>
            <a:endParaRPr sz="1550">
              <a:latin typeface="Arial"/>
              <a:cs typeface="Arial"/>
            </a:endParaRPr>
          </a:p>
          <a:p>
            <a:pPr marL="1092835">
              <a:lnSpc>
                <a:spcPct val="100000"/>
              </a:lnSpc>
              <a:spcBef>
                <a:spcPts val="765"/>
              </a:spcBef>
            </a:pPr>
            <a:r>
              <a:rPr sz="2000" spc="-160" dirty="0">
                <a:solidFill>
                  <a:srgbClr val="00A1E1"/>
                </a:solidFill>
                <a:latin typeface="Arial"/>
                <a:cs typeface="Arial"/>
              </a:rPr>
              <a:t>@SETHepatico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3006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130"/>
              </a:spcBef>
            </a:pPr>
            <a:r>
              <a:rPr b="0" spc="-565" dirty="0">
                <a:solidFill>
                  <a:srgbClr val="538235"/>
                </a:solidFill>
                <a:latin typeface="Arial"/>
                <a:cs typeface="Arial"/>
              </a:rPr>
              <a:t>ACLF:</a:t>
            </a:r>
            <a:r>
              <a:rPr b="0" spc="-28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240" dirty="0">
                <a:solidFill>
                  <a:srgbClr val="538235"/>
                </a:solidFill>
                <a:latin typeface="Arial"/>
                <a:cs typeface="Arial"/>
              </a:rPr>
              <a:t>resultados</a:t>
            </a:r>
            <a:r>
              <a:rPr b="0" spc="-20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370" dirty="0">
                <a:solidFill>
                  <a:srgbClr val="538235"/>
                </a:solidFill>
                <a:latin typeface="Arial"/>
                <a:cs typeface="Arial"/>
              </a:rPr>
              <a:t>a</a:t>
            </a:r>
            <a:r>
              <a:rPr b="0" spc="-30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235" dirty="0">
                <a:solidFill>
                  <a:srgbClr val="538235"/>
                </a:solidFill>
                <a:latin typeface="Arial"/>
                <a:cs typeface="Arial"/>
              </a:rPr>
              <a:t>largo</a:t>
            </a:r>
            <a:r>
              <a:rPr b="0" spc="-29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275" dirty="0">
                <a:solidFill>
                  <a:srgbClr val="538235"/>
                </a:solidFill>
                <a:latin typeface="Arial"/>
                <a:cs typeface="Arial"/>
              </a:rPr>
              <a:t>plazo.</a:t>
            </a:r>
            <a:r>
              <a:rPr b="0" spc="-26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425" dirty="0">
                <a:solidFill>
                  <a:srgbClr val="538235"/>
                </a:solidFill>
                <a:latin typeface="Arial"/>
                <a:cs typeface="Arial"/>
              </a:rPr>
              <a:t>ALEMANIA.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4502" y="1997181"/>
            <a:ext cx="5415280" cy="292163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45"/>
              </a:spcBef>
              <a:buChar char="•"/>
              <a:tabLst>
                <a:tab pos="241300" algn="l"/>
              </a:tabLst>
            </a:pPr>
            <a:r>
              <a:rPr sz="2750" spc="-140" dirty="0">
                <a:latin typeface="Arial"/>
                <a:cs typeface="Arial"/>
              </a:rPr>
              <a:t>Comparación</a:t>
            </a:r>
            <a:r>
              <a:rPr sz="2750" spc="-70" dirty="0">
                <a:latin typeface="Arial"/>
                <a:cs typeface="Arial"/>
              </a:rPr>
              <a:t> </a:t>
            </a:r>
            <a:r>
              <a:rPr sz="2750" b="1" spc="-180" dirty="0">
                <a:solidFill>
                  <a:srgbClr val="EC7C30"/>
                </a:solidFill>
                <a:latin typeface="Arial"/>
                <a:cs typeface="Arial"/>
              </a:rPr>
              <a:t>calidad</a:t>
            </a:r>
            <a:r>
              <a:rPr sz="2750" b="1" spc="-114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750" b="1" spc="-175" dirty="0">
                <a:solidFill>
                  <a:srgbClr val="EC7C30"/>
                </a:solidFill>
                <a:latin typeface="Arial"/>
                <a:cs typeface="Arial"/>
              </a:rPr>
              <a:t>de</a:t>
            </a:r>
            <a:r>
              <a:rPr sz="2750" b="1" spc="-1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2750" b="1" spc="-20" dirty="0">
                <a:solidFill>
                  <a:srgbClr val="EC7C30"/>
                </a:solidFill>
                <a:latin typeface="Arial"/>
                <a:cs typeface="Arial"/>
              </a:rPr>
              <a:t>vida</a:t>
            </a:r>
            <a:endParaRPr sz="2750">
              <a:latin typeface="Arial"/>
              <a:cs typeface="Arial"/>
            </a:endParaRPr>
          </a:p>
          <a:p>
            <a:pPr marL="631825" lvl="1" indent="-162560">
              <a:lnSpc>
                <a:spcPct val="100000"/>
              </a:lnSpc>
              <a:spcBef>
                <a:spcPts val="280"/>
              </a:spcBef>
              <a:buSzPct val="120000"/>
              <a:buChar char="-"/>
              <a:tabLst>
                <a:tab pos="632460" algn="l"/>
              </a:tabLst>
            </a:pPr>
            <a:r>
              <a:rPr sz="2000" spc="-185" dirty="0">
                <a:latin typeface="Arial"/>
                <a:cs typeface="Arial"/>
              </a:rPr>
              <a:t>60%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pacientes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respondieron</a:t>
            </a:r>
            <a:endParaRPr sz="2000">
              <a:latin typeface="Arial"/>
              <a:cs typeface="Arial"/>
            </a:endParaRPr>
          </a:p>
          <a:p>
            <a:pPr marL="605155" lvl="1" indent="-135255">
              <a:lnSpc>
                <a:spcPct val="100000"/>
              </a:lnSpc>
              <a:spcBef>
                <a:spcPts val="295"/>
              </a:spcBef>
              <a:buChar char="-"/>
              <a:tabLst>
                <a:tab pos="605155" algn="l"/>
              </a:tabLst>
            </a:pPr>
            <a:r>
              <a:rPr sz="2000" spc="-50" dirty="0">
                <a:latin typeface="Arial"/>
                <a:cs typeface="Arial"/>
              </a:rPr>
              <a:t>ACLF:</a:t>
            </a:r>
            <a:endParaRPr sz="20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latin typeface="Courier New"/>
                <a:cs typeface="Courier New"/>
              </a:rPr>
              <a:t>o</a:t>
            </a:r>
            <a:r>
              <a:rPr sz="2000" spc="-590" dirty="0">
                <a:latin typeface="Courier New"/>
                <a:cs typeface="Courier New"/>
              </a:rPr>
              <a:t> </a:t>
            </a:r>
            <a:r>
              <a:rPr sz="2000" spc="-114" dirty="0">
                <a:latin typeface="Arial"/>
                <a:cs typeface="Arial"/>
              </a:rPr>
              <a:t>capacidad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reducida </a:t>
            </a:r>
            <a:r>
              <a:rPr sz="2000" spc="-114" dirty="0">
                <a:latin typeface="Arial"/>
                <a:cs typeface="Arial"/>
              </a:rPr>
              <a:t>para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llevar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50" dirty="0">
                <a:latin typeface="Arial"/>
                <a:cs typeface="Arial"/>
              </a:rPr>
              <a:t>a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114" dirty="0">
                <a:latin typeface="Arial"/>
                <a:cs typeface="Arial"/>
              </a:rPr>
              <a:t>cabo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ABVD</a:t>
            </a:r>
            <a:endParaRPr sz="2000">
              <a:latin typeface="Arial"/>
              <a:cs typeface="Arial"/>
            </a:endParaRPr>
          </a:p>
          <a:p>
            <a:pPr marL="699135" indent="-229235">
              <a:lnSpc>
                <a:spcPct val="100000"/>
              </a:lnSpc>
              <a:spcBef>
                <a:spcPts val="305"/>
              </a:spcBef>
              <a:buFont typeface="Courier New"/>
              <a:buChar char="o"/>
              <a:tabLst>
                <a:tab pos="699135" algn="l"/>
              </a:tabLst>
            </a:pPr>
            <a:r>
              <a:rPr sz="2000" spc="-110" dirty="0">
                <a:latin typeface="Arial"/>
                <a:cs typeface="Arial"/>
              </a:rPr>
              <a:t>Más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depresión </a:t>
            </a:r>
            <a:r>
              <a:rPr sz="2000" dirty="0">
                <a:latin typeface="Arial"/>
                <a:cs typeface="Arial"/>
              </a:rPr>
              <a:t>&amp;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ansiedad</a:t>
            </a:r>
            <a:endParaRPr sz="2000">
              <a:latin typeface="Arial"/>
              <a:cs typeface="Arial"/>
            </a:endParaRPr>
          </a:p>
          <a:p>
            <a:pPr marL="699135" indent="-229235">
              <a:lnSpc>
                <a:spcPct val="100000"/>
              </a:lnSpc>
              <a:spcBef>
                <a:spcPts val="229"/>
              </a:spcBef>
              <a:buFont typeface="Courier New"/>
              <a:buChar char="o"/>
              <a:tabLst>
                <a:tab pos="699135" algn="l"/>
              </a:tabLst>
            </a:pPr>
            <a:r>
              <a:rPr sz="2000" spc="-195" dirty="0">
                <a:latin typeface="Arial"/>
                <a:cs typeface="Arial"/>
              </a:rPr>
              <a:t>&lt;50%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refieren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95" dirty="0">
                <a:latin typeface="Arial"/>
                <a:cs typeface="Arial"/>
              </a:rPr>
              <a:t>salud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“óptima”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Arial"/>
              <a:cs typeface="Arial"/>
            </a:endParaRPr>
          </a:p>
          <a:p>
            <a:pPr marL="699135" indent="-229235">
              <a:lnSpc>
                <a:spcPct val="100000"/>
              </a:lnSpc>
              <a:buFont typeface="Wingdings"/>
              <a:buChar char=""/>
              <a:tabLst>
                <a:tab pos="699135" algn="l"/>
              </a:tabLst>
            </a:pPr>
            <a:r>
              <a:rPr sz="2000" spc="-120" dirty="0">
                <a:latin typeface="Arial"/>
                <a:cs typeface="Arial"/>
              </a:rPr>
              <a:t>Relación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inversa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5" dirty="0">
                <a:latin typeface="Arial"/>
                <a:cs typeface="Arial"/>
              </a:rPr>
              <a:t>con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duración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estancia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en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UCI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888696"/>
            <a:ext cx="5566943" cy="361675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257665" y="6104493"/>
            <a:ext cx="2623185" cy="630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5"/>
              </a:lnSpc>
            </a:pPr>
            <a:r>
              <a:rPr sz="1550" spc="-75" dirty="0">
                <a:latin typeface="Arial"/>
                <a:cs typeface="Arial"/>
              </a:rPr>
              <a:t>Goosmann</a:t>
            </a:r>
            <a:r>
              <a:rPr sz="1550" spc="-5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et</a:t>
            </a:r>
            <a:r>
              <a:rPr sz="1550" spc="-45" dirty="0">
                <a:latin typeface="Arial"/>
                <a:cs typeface="Arial"/>
              </a:rPr>
              <a:t> </a:t>
            </a:r>
            <a:r>
              <a:rPr sz="1550" spc="-50" dirty="0">
                <a:latin typeface="Arial"/>
                <a:cs typeface="Arial"/>
              </a:rPr>
              <a:t>al.</a:t>
            </a:r>
            <a:r>
              <a:rPr sz="1550" spc="-65" dirty="0">
                <a:latin typeface="Arial"/>
                <a:cs typeface="Arial"/>
              </a:rPr>
              <a:t> </a:t>
            </a:r>
            <a:r>
              <a:rPr sz="1550" spc="-60" dirty="0">
                <a:latin typeface="Arial"/>
                <a:cs typeface="Arial"/>
              </a:rPr>
              <a:t>Liver</a:t>
            </a:r>
            <a:r>
              <a:rPr sz="1550" spc="-70" dirty="0">
                <a:latin typeface="Arial"/>
                <a:cs typeface="Arial"/>
              </a:rPr>
              <a:t> </a:t>
            </a:r>
            <a:r>
              <a:rPr sz="1550" dirty="0">
                <a:latin typeface="Arial"/>
                <a:cs typeface="Arial"/>
              </a:rPr>
              <a:t>Int</a:t>
            </a:r>
            <a:r>
              <a:rPr sz="1550" spc="-45" dirty="0">
                <a:latin typeface="Arial"/>
                <a:cs typeface="Arial"/>
              </a:rPr>
              <a:t> </a:t>
            </a:r>
            <a:r>
              <a:rPr sz="1550" spc="-20" dirty="0">
                <a:latin typeface="Arial"/>
                <a:cs typeface="Arial"/>
              </a:rPr>
              <a:t>2021</a:t>
            </a:r>
            <a:endParaRPr sz="1550">
              <a:latin typeface="Arial"/>
              <a:cs typeface="Arial"/>
            </a:endParaRPr>
          </a:p>
          <a:p>
            <a:pPr marL="1092835">
              <a:lnSpc>
                <a:spcPct val="100000"/>
              </a:lnSpc>
              <a:spcBef>
                <a:spcPts val="765"/>
              </a:spcBef>
            </a:pPr>
            <a:r>
              <a:rPr sz="2000" spc="-160" dirty="0">
                <a:solidFill>
                  <a:srgbClr val="00A1E1"/>
                </a:solidFill>
                <a:latin typeface="Arial"/>
                <a:cs typeface="Arial"/>
              </a:rPr>
              <a:t>@SETHepatico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5706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130"/>
              </a:spcBef>
            </a:pPr>
            <a:r>
              <a:rPr b="0" spc="-565" dirty="0">
                <a:solidFill>
                  <a:srgbClr val="538235"/>
                </a:solidFill>
                <a:latin typeface="Arial"/>
                <a:cs typeface="Arial"/>
              </a:rPr>
              <a:t>ACLF:</a:t>
            </a:r>
            <a:r>
              <a:rPr b="0" spc="-28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240" dirty="0">
                <a:solidFill>
                  <a:srgbClr val="538235"/>
                </a:solidFill>
                <a:latin typeface="Arial"/>
                <a:cs typeface="Arial"/>
              </a:rPr>
              <a:t>resultados</a:t>
            </a:r>
            <a:r>
              <a:rPr b="0" spc="-20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370" dirty="0">
                <a:solidFill>
                  <a:srgbClr val="538235"/>
                </a:solidFill>
                <a:latin typeface="Arial"/>
                <a:cs typeface="Arial"/>
              </a:rPr>
              <a:t>a</a:t>
            </a:r>
            <a:r>
              <a:rPr b="0" spc="-30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235" dirty="0">
                <a:solidFill>
                  <a:srgbClr val="538235"/>
                </a:solidFill>
                <a:latin typeface="Arial"/>
                <a:cs typeface="Arial"/>
              </a:rPr>
              <a:t>largo</a:t>
            </a:r>
            <a:r>
              <a:rPr b="0" spc="-290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275" dirty="0">
                <a:solidFill>
                  <a:srgbClr val="538235"/>
                </a:solidFill>
                <a:latin typeface="Arial"/>
                <a:cs typeface="Arial"/>
              </a:rPr>
              <a:t>plazo.</a:t>
            </a:r>
            <a:r>
              <a:rPr b="0" spc="-265" dirty="0">
                <a:solidFill>
                  <a:srgbClr val="538235"/>
                </a:solidFill>
                <a:latin typeface="Arial"/>
                <a:cs typeface="Arial"/>
              </a:rPr>
              <a:t> </a:t>
            </a:r>
            <a:r>
              <a:rPr b="0" spc="-580" dirty="0">
                <a:solidFill>
                  <a:srgbClr val="538235"/>
                </a:solidFill>
                <a:latin typeface="Arial"/>
                <a:cs typeface="Arial"/>
              </a:rPr>
              <a:t>FRANCIA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552575"/>
            <a:ext cx="8524875" cy="43624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78522" y="5906770"/>
            <a:ext cx="112007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202020"/>
                </a:solidFill>
                <a:latin typeface="Arial"/>
                <a:cs typeface="Arial"/>
              </a:rPr>
              <a:t>Artru,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et</a:t>
            </a:r>
            <a:r>
              <a:rPr sz="1200" spc="-4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02020"/>
                </a:solidFill>
                <a:latin typeface="Arial"/>
                <a:cs typeface="Arial"/>
              </a:rPr>
              <a:t>al</a:t>
            </a:r>
            <a:r>
              <a:rPr sz="1200" spc="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(2025).</a:t>
            </a:r>
            <a:r>
              <a:rPr sz="1200" spc="-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202020"/>
                </a:solidFill>
                <a:latin typeface="Arial"/>
                <a:cs typeface="Arial"/>
              </a:rPr>
              <a:t>Long-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term</a:t>
            </a:r>
            <a:r>
              <a:rPr sz="1200" spc="-6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45" dirty="0">
                <a:solidFill>
                  <a:srgbClr val="202020"/>
                </a:solidFill>
                <a:latin typeface="Arial"/>
                <a:cs typeface="Arial"/>
              </a:rPr>
              <a:t>outcome</a:t>
            </a:r>
            <a:r>
              <a:rPr sz="1200" spc="-30" dirty="0">
                <a:solidFill>
                  <a:srgbClr val="202020"/>
                </a:solidFill>
                <a:latin typeface="Arial"/>
                <a:cs typeface="Arial"/>
              </a:rPr>
              <a:t> following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30" dirty="0">
                <a:solidFill>
                  <a:srgbClr val="202020"/>
                </a:solidFill>
                <a:latin typeface="Arial"/>
                <a:cs typeface="Arial"/>
              </a:rPr>
              <a:t>liver</a:t>
            </a:r>
            <a:r>
              <a:rPr sz="1200" spc="-1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02020"/>
                </a:solidFill>
                <a:latin typeface="Arial"/>
                <a:cs typeface="Arial"/>
              </a:rPr>
              <a:t>transplantation 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of</a:t>
            </a:r>
            <a:r>
              <a:rPr sz="1200" spc="-8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202020"/>
                </a:solidFill>
                <a:latin typeface="Arial"/>
                <a:cs typeface="Arial"/>
              </a:rPr>
              <a:t>patients</a:t>
            </a:r>
            <a:r>
              <a:rPr sz="1200" spc="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02020"/>
                </a:solidFill>
                <a:latin typeface="Arial"/>
                <a:cs typeface="Arial"/>
              </a:rPr>
              <a:t>with</a:t>
            </a:r>
            <a:r>
              <a:rPr sz="1200" spc="-8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190" dirty="0">
                <a:solidFill>
                  <a:srgbClr val="202020"/>
                </a:solidFill>
                <a:latin typeface="Arial"/>
                <a:cs typeface="Arial"/>
              </a:rPr>
              <a:t>ACLF</a:t>
            </a:r>
            <a:r>
              <a:rPr sz="1200" spc="-4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02020"/>
                </a:solidFill>
                <a:latin typeface="Arial"/>
                <a:cs typeface="Arial"/>
              </a:rPr>
              <a:t>grade</a:t>
            </a:r>
            <a:r>
              <a:rPr sz="1200" spc="-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202020"/>
                </a:solidFill>
                <a:latin typeface="Arial"/>
                <a:cs typeface="Arial"/>
              </a:rPr>
              <a:t>3.</a:t>
            </a:r>
            <a:r>
              <a:rPr sz="1200" spc="-3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70" dirty="0">
                <a:solidFill>
                  <a:srgbClr val="202020"/>
                </a:solidFill>
                <a:latin typeface="Arial"/>
                <a:cs typeface="Arial"/>
              </a:rPr>
              <a:t>Journal</a:t>
            </a:r>
            <a:r>
              <a:rPr sz="1200" i="1" spc="-10" dirty="0">
                <a:solidFill>
                  <a:srgbClr val="202020"/>
                </a:solidFill>
                <a:latin typeface="Arial"/>
                <a:cs typeface="Arial"/>
              </a:rPr>
              <a:t> of</a:t>
            </a:r>
            <a:r>
              <a:rPr sz="1200" i="1" spc="-2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50" dirty="0">
                <a:solidFill>
                  <a:srgbClr val="202020"/>
                </a:solidFill>
                <a:latin typeface="Arial"/>
                <a:cs typeface="Arial"/>
              </a:rPr>
              <a:t>hepatology</a:t>
            </a:r>
            <a:r>
              <a:rPr sz="1200" spc="-50" dirty="0">
                <a:solidFill>
                  <a:srgbClr val="202020"/>
                </a:solidFill>
                <a:latin typeface="Arial"/>
                <a:cs typeface="Arial"/>
              </a:rPr>
              <a:t>,</a:t>
            </a:r>
            <a:r>
              <a:rPr sz="1200" spc="-35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i="1" spc="-55" dirty="0">
                <a:solidFill>
                  <a:srgbClr val="202020"/>
                </a:solidFill>
                <a:latin typeface="Arial"/>
                <a:cs typeface="Arial"/>
              </a:rPr>
              <a:t>82</a:t>
            </a:r>
            <a:r>
              <a:rPr sz="1200" spc="-55" dirty="0">
                <a:solidFill>
                  <a:srgbClr val="202020"/>
                </a:solidFill>
                <a:latin typeface="Arial"/>
                <a:cs typeface="Arial"/>
              </a:rPr>
              <a:t>(1),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</a:t>
            </a:r>
            <a:r>
              <a:rPr sz="1200" spc="-75" dirty="0">
                <a:solidFill>
                  <a:srgbClr val="202020"/>
                </a:solidFill>
                <a:latin typeface="Arial"/>
                <a:cs typeface="Arial"/>
              </a:rPr>
              <a:t>62–71.</a:t>
            </a:r>
            <a:r>
              <a:rPr sz="1200" spc="-10" dirty="0">
                <a:solidFill>
                  <a:srgbClr val="202020"/>
                </a:solidFill>
                <a:latin typeface="Arial"/>
                <a:cs typeface="Arial"/>
              </a:rPr>
              <a:t> https://doi.org/10.1016/j.jhep.2024.06.039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582" y="531431"/>
            <a:ext cx="632714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b="0" spc="-445" dirty="0">
                <a:solidFill>
                  <a:srgbClr val="6FAC46"/>
                </a:solidFill>
                <a:latin typeface="Arial"/>
                <a:cs typeface="Arial"/>
              </a:rPr>
              <a:t>MELD</a:t>
            </a:r>
            <a:r>
              <a:rPr b="0" spc="-265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b="0" spc="-390" dirty="0">
                <a:solidFill>
                  <a:srgbClr val="6FAC46"/>
                </a:solidFill>
                <a:latin typeface="Arial"/>
                <a:cs typeface="Arial"/>
              </a:rPr>
              <a:t>&gt;</a:t>
            </a:r>
            <a:r>
              <a:rPr b="0" spc="-200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b="0" spc="-190" dirty="0">
                <a:solidFill>
                  <a:srgbClr val="6FAC46"/>
                </a:solidFill>
                <a:latin typeface="Arial"/>
                <a:cs typeface="Arial"/>
              </a:rPr>
              <a:t>40:</a:t>
            </a:r>
            <a:r>
              <a:rPr b="0" spc="-215" dirty="0">
                <a:solidFill>
                  <a:srgbClr val="6FAC46"/>
                </a:solidFill>
                <a:latin typeface="Arial"/>
                <a:cs typeface="Arial"/>
              </a:rPr>
              <a:t> </a:t>
            </a:r>
            <a:r>
              <a:rPr spc="-540" dirty="0">
                <a:solidFill>
                  <a:srgbClr val="6FAC46"/>
                </a:solidFill>
              </a:rPr>
              <a:t>UCLA-</a:t>
            </a:r>
            <a:r>
              <a:rPr spc="-780" dirty="0">
                <a:solidFill>
                  <a:srgbClr val="6FAC46"/>
                </a:solidFill>
              </a:rPr>
              <a:t>FRS</a:t>
            </a:r>
            <a:r>
              <a:rPr spc="-235" dirty="0">
                <a:solidFill>
                  <a:srgbClr val="6FAC46"/>
                </a:solidFill>
              </a:rPr>
              <a:t> </a:t>
            </a:r>
            <a:r>
              <a:rPr spc="-430" dirty="0">
                <a:solidFill>
                  <a:srgbClr val="6FAC46"/>
                </a:solidFill>
              </a:rPr>
              <a:t>score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52700" y="5890259"/>
            <a:ext cx="8997950" cy="3276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25"/>
              </a:spcBef>
            </a:pPr>
            <a:r>
              <a:rPr sz="950" i="1" dirty="0">
                <a:latin typeface="Times New Roman"/>
                <a:cs typeface="Times New Roman"/>
              </a:rPr>
              <a:t>Petrowsky</a:t>
            </a:r>
            <a:r>
              <a:rPr sz="950" i="1" spc="9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H,</a:t>
            </a:r>
            <a:r>
              <a:rPr sz="950" i="1" spc="3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Rana</a:t>
            </a:r>
            <a:r>
              <a:rPr sz="950" i="1" spc="11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A,</a:t>
            </a:r>
            <a:r>
              <a:rPr sz="950" i="1" spc="114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Kaldas</a:t>
            </a:r>
            <a:r>
              <a:rPr sz="950" i="1" spc="4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FM,</a:t>
            </a:r>
            <a:r>
              <a:rPr sz="950" i="1" spc="13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Sharma</a:t>
            </a:r>
            <a:r>
              <a:rPr sz="950" i="1" spc="11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A,</a:t>
            </a:r>
            <a:r>
              <a:rPr sz="950" i="1" spc="14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Hong</a:t>
            </a:r>
            <a:r>
              <a:rPr sz="950" i="1" spc="11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JC,</a:t>
            </a:r>
            <a:r>
              <a:rPr sz="950" i="1" spc="7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Agopian</a:t>
            </a:r>
            <a:r>
              <a:rPr sz="950" i="1" spc="7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VG,</a:t>
            </a:r>
            <a:r>
              <a:rPr sz="950" i="1" spc="13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et</a:t>
            </a:r>
            <a:r>
              <a:rPr sz="950" i="1" spc="9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al.</a:t>
            </a:r>
            <a:r>
              <a:rPr sz="950" i="1" spc="9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Liver</a:t>
            </a:r>
            <a:r>
              <a:rPr sz="950" i="1" spc="11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Transplantation</a:t>
            </a:r>
            <a:r>
              <a:rPr sz="950" i="1" spc="13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in</a:t>
            </a:r>
            <a:r>
              <a:rPr sz="950" i="1" spc="7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Highest</a:t>
            </a:r>
            <a:r>
              <a:rPr sz="950" i="1" spc="9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Acuity</a:t>
            </a:r>
            <a:r>
              <a:rPr sz="950" i="1" spc="14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Recipients:</a:t>
            </a:r>
            <a:r>
              <a:rPr sz="950" i="1" spc="11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Identifying</a:t>
            </a:r>
            <a:r>
              <a:rPr sz="950" i="1" spc="14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Factors</a:t>
            </a:r>
            <a:r>
              <a:rPr sz="950" i="1" spc="14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to</a:t>
            </a:r>
            <a:r>
              <a:rPr sz="950" i="1" spc="7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Avoid</a:t>
            </a:r>
            <a:r>
              <a:rPr sz="950" i="1" spc="7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Futility.</a:t>
            </a:r>
            <a:r>
              <a:rPr sz="950" i="1" spc="10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Helvetica"/>
                <a:cs typeface="Helvetica"/>
              </a:rPr>
              <a:t>Ann</a:t>
            </a:r>
            <a:r>
              <a:rPr sz="950" i="1" spc="130" dirty="0">
                <a:latin typeface="Helvetica"/>
                <a:cs typeface="Helvetica"/>
              </a:rPr>
              <a:t> </a:t>
            </a:r>
            <a:r>
              <a:rPr sz="950" i="1" spc="-20" dirty="0">
                <a:latin typeface="Helvetica"/>
                <a:cs typeface="Helvetica"/>
              </a:rPr>
              <a:t>Surg</a:t>
            </a:r>
            <a:endParaRPr sz="950">
              <a:latin typeface="Helvetica"/>
              <a:cs typeface="Helvetica"/>
            </a:endParaRPr>
          </a:p>
          <a:p>
            <a:pPr marR="10795" algn="r">
              <a:lnSpc>
                <a:spcPct val="100000"/>
              </a:lnSpc>
              <a:spcBef>
                <a:spcPts val="65"/>
              </a:spcBef>
            </a:pPr>
            <a:r>
              <a:rPr sz="950" i="1" dirty="0">
                <a:latin typeface="Times New Roman"/>
                <a:cs typeface="Times New Roman"/>
              </a:rPr>
              <a:t>(2014)</a:t>
            </a:r>
            <a:r>
              <a:rPr sz="950" i="1" spc="24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259(6):1186</a:t>
            </a:r>
            <a:r>
              <a:rPr sz="950" i="1" dirty="0">
                <a:latin typeface="Helvetica"/>
                <a:cs typeface="Helvetica"/>
              </a:rPr>
              <a:t>–</a:t>
            </a:r>
            <a:r>
              <a:rPr sz="950" i="1" dirty="0">
                <a:latin typeface="Times New Roman"/>
                <a:cs typeface="Times New Roman"/>
              </a:rPr>
              <a:t>94.</a:t>
            </a:r>
            <a:r>
              <a:rPr sz="950" i="1" spc="24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doi:10.1097/SLA.</a:t>
            </a:r>
            <a:r>
              <a:rPr sz="950" i="1" spc="200" dirty="0">
                <a:latin typeface="Times New Roman"/>
                <a:cs typeface="Times New Roman"/>
              </a:rPr>
              <a:t> </a:t>
            </a:r>
            <a:r>
              <a:rPr sz="950" i="1" spc="-10" dirty="0">
                <a:latin typeface="Times New Roman"/>
                <a:cs typeface="Times New Roman"/>
              </a:rPr>
              <a:t>0000000000000265</a:t>
            </a:r>
            <a:endParaRPr sz="95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149" y="1433425"/>
            <a:ext cx="7264903" cy="40624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934450" y="1209675"/>
            <a:ext cx="2790825" cy="2857500"/>
          </a:xfrm>
          <a:prstGeom prst="rect">
            <a:avLst/>
          </a:prstGeom>
          <a:ln w="38100">
            <a:solidFill>
              <a:srgbClr val="6FAC46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386715" indent="-286385">
              <a:lnSpc>
                <a:spcPct val="100000"/>
              </a:lnSpc>
              <a:spcBef>
                <a:spcPts val="190"/>
              </a:spcBef>
              <a:buChar char="-"/>
              <a:tabLst>
                <a:tab pos="386715" algn="l"/>
                <a:tab pos="387350" algn="l"/>
              </a:tabLst>
            </a:pPr>
            <a:r>
              <a:rPr sz="1800" spc="-20" dirty="0">
                <a:latin typeface="Arial"/>
                <a:cs typeface="Arial"/>
              </a:rPr>
              <a:t>MELD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-"/>
            </a:pPr>
            <a:endParaRPr sz="1900">
              <a:latin typeface="Arial"/>
              <a:cs typeface="Arial"/>
            </a:endParaRPr>
          </a:p>
          <a:p>
            <a:pPr marL="386715" indent="-286385">
              <a:lnSpc>
                <a:spcPct val="100000"/>
              </a:lnSpc>
              <a:buChar char="-"/>
              <a:tabLst>
                <a:tab pos="386715" algn="l"/>
                <a:tab pos="387350" algn="l"/>
              </a:tabLst>
            </a:pPr>
            <a:r>
              <a:rPr sz="1800" spc="-150" dirty="0">
                <a:latin typeface="Arial"/>
                <a:cs typeface="Arial"/>
              </a:rPr>
              <a:t>Shock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séptico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pre-</a:t>
            </a:r>
            <a:r>
              <a:rPr sz="1800" spc="-25" dirty="0">
                <a:latin typeface="Arial"/>
                <a:cs typeface="Arial"/>
              </a:rPr>
              <a:t>TH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-"/>
            </a:pPr>
            <a:endParaRPr sz="1900">
              <a:latin typeface="Arial"/>
              <a:cs typeface="Arial"/>
            </a:endParaRPr>
          </a:p>
          <a:p>
            <a:pPr marL="386715" indent="-286385">
              <a:lnSpc>
                <a:spcPct val="100000"/>
              </a:lnSpc>
              <a:buChar char="-"/>
              <a:tabLst>
                <a:tab pos="386715" algn="l"/>
                <a:tab pos="387350" algn="l"/>
              </a:tabLst>
            </a:pPr>
            <a:r>
              <a:rPr sz="1800" spc="-150" dirty="0">
                <a:latin typeface="Arial"/>
                <a:cs typeface="Arial"/>
              </a:rPr>
              <a:t>Riesgo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cardíaco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-"/>
            </a:pPr>
            <a:endParaRPr sz="1800">
              <a:latin typeface="Arial"/>
              <a:cs typeface="Arial"/>
            </a:endParaRPr>
          </a:p>
          <a:p>
            <a:pPr marL="386715" marR="267335" indent="-286385" algn="just">
              <a:lnSpc>
                <a:spcPct val="100800"/>
              </a:lnSpc>
              <a:buChar char="-"/>
              <a:tabLst>
                <a:tab pos="387350" algn="l"/>
              </a:tabLst>
            </a:pPr>
            <a:r>
              <a:rPr sz="1800" spc="-75" dirty="0">
                <a:latin typeface="Arial"/>
                <a:cs typeface="Arial"/>
              </a:rPr>
              <a:t>Índice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de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5" dirty="0">
                <a:latin typeface="Arial"/>
                <a:cs typeface="Arial"/>
              </a:rPr>
              <a:t>comorbilidad </a:t>
            </a:r>
            <a:r>
              <a:rPr sz="1800" spc="-140" dirty="0">
                <a:latin typeface="Arial"/>
                <a:cs typeface="Arial"/>
              </a:rPr>
              <a:t>de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Charlson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ajustado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spc="-95" dirty="0">
                <a:latin typeface="Arial"/>
                <a:cs typeface="Arial"/>
              </a:rPr>
              <a:t>edad </a:t>
            </a:r>
            <a:r>
              <a:rPr sz="1800" spc="-165" dirty="0">
                <a:latin typeface="Arial"/>
                <a:cs typeface="Arial"/>
              </a:rPr>
              <a:t>&gt;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6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puntos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0" y="0"/>
            <a:ext cx="12268200" cy="6858000"/>
            <a:chOff x="-38100" y="0"/>
            <a:chExt cx="122682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505575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00A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4845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8E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550" y="6105525"/>
              <a:ext cx="2428875" cy="638175"/>
            </a:xfrm>
            <a:custGeom>
              <a:avLst/>
              <a:gdLst/>
              <a:ahLst/>
              <a:cxnLst/>
              <a:rect l="l" t="t" r="r" b="b"/>
              <a:pathLst>
                <a:path w="2428875" h="638175">
                  <a:moveTo>
                    <a:pt x="24288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2428875" y="638175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475" y="6134098"/>
              <a:ext cx="1219200" cy="638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100" y="6134098"/>
              <a:ext cx="923925" cy="6572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77425" y="6134100"/>
              <a:ext cx="2105025" cy="647700"/>
            </a:xfrm>
            <a:custGeom>
              <a:avLst/>
              <a:gdLst/>
              <a:ahLst/>
              <a:cxnLst/>
              <a:rect l="l" t="t" r="r" b="b"/>
              <a:pathLst>
                <a:path w="2105025" h="647700">
                  <a:moveTo>
                    <a:pt x="2105025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105025" y="647700"/>
                  </a:lnTo>
                  <a:lnTo>
                    <a:pt x="2105025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72675" y="6381748"/>
              <a:ext cx="352425" cy="36195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580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130"/>
              </a:spcBef>
            </a:pPr>
            <a:r>
              <a:rPr sz="3950" spc="-660" dirty="0">
                <a:solidFill>
                  <a:srgbClr val="6FAC46"/>
                </a:solidFill>
              </a:rPr>
              <a:t>ACLF</a:t>
            </a:r>
            <a:r>
              <a:rPr sz="3950" spc="-135" dirty="0">
                <a:solidFill>
                  <a:srgbClr val="6FAC46"/>
                </a:solidFill>
              </a:rPr>
              <a:t> </a:t>
            </a:r>
            <a:r>
              <a:rPr sz="3950" spc="-254" dirty="0">
                <a:solidFill>
                  <a:srgbClr val="6FAC46"/>
                </a:solidFill>
              </a:rPr>
              <a:t>post-</a:t>
            </a:r>
            <a:r>
              <a:rPr sz="3950" spc="-340" dirty="0">
                <a:solidFill>
                  <a:srgbClr val="6FAC46"/>
                </a:solidFill>
              </a:rPr>
              <a:t>TH:</a:t>
            </a:r>
            <a:r>
              <a:rPr sz="3950" spc="-160" dirty="0">
                <a:solidFill>
                  <a:srgbClr val="6FAC46"/>
                </a:solidFill>
              </a:rPr>
              <a:t> </a:t>
            </a:r>
            <a:r>
              <a:rPr sz="3950" spc="-300" dirty="0">
                <a:solidFill>
                  <a:srgbClr val="6FAC46"/>
                </a:solidFill>
              </a:rPr>
              <a:t>Supervivencia</a:t>
            </a:r>
            <a:r>
              <a:rPr sz="3950" spc="-130" dirty="0">
                <a:solidFill>
                  <a:srgbClr val="6FAC46"/>
                </a:solidFill>
              </a:rPr>
              <a:t> </a:t>
            </a:r>
            <a:r>
              <a:rPr sz="3950" spc="-250" dirty="0">
                <a:solidFill>
                  <a:srgbClr val="6FAC46"/>
                </a:solidFill>
              </a:rPr>
              <a:t>a</a:t>
            </a:r>
            <a:r>
              <a:rPr sz="3950" spc="-200" dirty="0">
                <a:solidFill>
                  <a:srgbClr val="6FAC46"/>
                </a:solidFill>
              </a:rPr>
              <a:t> </a:t>
            </a:r>
            <a:r>
              <a:rPr sz="3950" spc="-250" dirty="0">
                <a:solidFill>
                  <a:srgbClr val="6FAC46"/>
                </a:solidFill>
              </a:rPr>
              <a:t>corto</a:t>
            </a:r>
            <a:r>
              <a:rPr sz="3950" spc="-145" dirty="0">
                <a:solidFill>
                  <a:srgbClr val="6FAC46"/>
                </a:solidFill>
              </a:rPr>
              <a:t> </a:t>
            </a:r>
            <a:r>
              <a:rPr sz="3950" spc="-330" dirty="0">
                <a:solidFill>
                  <a:srgbClr val="6FAC46"/>
                </a:solidFill>
              </a:rPr>
              <a:t>y</a:t>
            </a:r>
            <a:r>
              <a:rPr sz="3950" spc="-190" dirty="0">
                <a:solidFill>
                  <a:srgbClr val="6FAC46"/>
                </a:solidFill>
              </a:rPr>
              <a:t> </a:t>
            </a:r>
            <a:r>
              <a:rPr sz="3950" spc="-270" dirty="0">
                <a:solidFill>
                  <a:srgbClr val="6FAC46"/>
                </a:solidFill>
              </a:rPr>
              <a:t>largo</a:t>
            </a:r>
            <a:r>
              <a:rPr sz="3950" spc="-225" dirty="0">
                <a:solidFill>
                  <a:srgbClr val="6FAC46"/>
                </a:solidFill>
              </a:rPr>
              <a:t> </a:t>
            </a:r>
            <a:r>
              <a:rPr sz="3950" spc="-290" dirty="0">
                <a:solidFill>
                  <a:srgbClr val="6FAC46"/>
                </a:solidFill>
              </a:rPr>
              <a:t>plazo</a:t>
            </a:r>
            <a:endParaRPr sz="3950"/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7750" y="1162050"/>
            <a:ext cx="9839325" cy="48768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853044" y="6054407"/>
            <a:ext cx="2040255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i="1" spc="-60" dirty="0">
                <a:latin typeface="Arial"/>
                <a:cs typeface="Arial"/>
              </a:rPr>
              <a:t>L´Hermite</a:t>
            </a:r>
            <a:r>
              <a:rPr sz="1550" i="1" spc="-35" dirty="0">
                <a:latin typeface="Arial"/>
                <a:cs typeface="Arial"/>
              </a:rPr>
              <a:t> </a:t>
            </a:r>
            <a:r>
              <a:rPr sz="1550" i="1" dirty="0">
                <a:latin typeface="Arial"/>
                <a:cs typeface="Arial"/>
              </a:rPr>
              <a:t>et</a:t>
            </a:r>
            <a:r>
              <a:rPr sz="1550" i="1" spc="-80" dirty="0">
                <a:latin typeface="Arial"/>
                <a:cs typeface="Arial"/>
              </a:rPr>
              <a:t> </a:t>
            </a:r>
            <a:r>
              <a:rPr sz="1550" i="1" spc="-10" dirty="0">
                <a:latin typeface="Arial"/>
                <a:cs typeface="Arial"/>
              </a:rPr>
              <a:t>al.</a:t>
            </a:r>
            <a:r>
              <a:rPr sz="1550" i="1" spc="-80" dirty="0">
                <a:latin typeface="Arial"/>
                <a:cs typeface="Arial"/>
              </a:rPr>
              <a:t> </a:t>
            </a:r>
            <a:r>
              <a:rPr sz="1550" i="1" spc="-55" dirty="0">
                <a:latin typeface="Arial"/>
                <a:cs typeface="Arial"/>
              </a:rPr>
              <a:t>Transpla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877425" y="6134100"/>
            <a:ext cx="210502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>
              <a:lnSpc>
                <a:spcPts val="1360"/>
              </a:lnSpc>
            </a:pPr>
            <a:r>
              <a:rPr sz="1550" i="1" dirty="0">
                <a:latin typeface="Arial"/>
                <a:cs typeface="Arial"/>
              </a:rPr>
              <a:t>nt</a:t>
            </a:r>
            <a:r>
              <a:rPr sz="1550" i="1" spc="20" dirty="0">
                <a:latin typeface="Arial"/>
                <a:cs typeface="Arial"/>
              </a:rPr>
              <a:t> </a:t>
            </a:r>
            <a:r>
              <a:rPr sz="1550" i="1" spc="-20" dirty="0">
                <a:latin typeface="Arial"/>
                <a:cs typeface="Arial"/>
              </a:rPr>
              <a:t>International</a:t>
            </a:r>
            <a:r>
              <a:rPr sz="1550" i="1" spc="-40" dirty="0">
                <a:latin typeface="Arial"/>
                <a:cs typeface="Arial"/>
              </a:rPr>
              <a:t> </a:t>
            </a:r>
            <a:r>
              <a:rPr sz="1550" i="1" spc="-20" dirty="0">
                <a:latin typeface="Arial"/>
                <a:cs typeface="Arial"/>
              </a:rPr>
              <a:t>2025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86576" y="5681662"/>
            <a:ext cx="1390650" cy="342900"/>
          </a:xfrm>
          <a:prstGeom prst="rect">
            <a:avLst/>
          </a:prstGeom>
          <a:solidFill>
            <a:srgbClr val="FFFFFF"/>
          </a:solidFill>
          <a:ln w="12700">
            <a:solidFill>
              <a:srgbClr val="EC7C3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70"/>
              </a:spcBef>
            </a:pPr>
            <a:r>
              <a:rPr sz="1550" b="1" dirty="0">
                <a:solidFill>
                  <a:srgbClr val="EC7C30"/>
                </a:solidFill>
                <a:latin typeface="Arial"/>
                <a:cs typeface="Arial"/>
              </a:rPr>
              <a:t>1</a:t>
            </a:r>
            <a:r>
              <a:rPr sz="1550" b="1" spc="-4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550" b="1" spc="-105" dirty="0">
                <a:solidFill>
                  <a:srgbClr val="EC7C30"/>
                </a:solidFill>
                <a:latin typeface="Arial"/>
                <a:cs typeface="Arial"/>
              </a:rPr>
              <a:t>año:</a:t>
            </a:r>
            <a:r>
              <a:rPr sz="1550" b="1" spc="-4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550" b="1" spc="-60" dirty="0">
                <a:solidFill>
                  <a:srgbClr val="EC7C30"/>
                </a:solidFill>
                <a:latin typeface="Arial"/>
                <a:cs typeface="Arial"/>
              </a:rPr>
              <a:t>60-</a:t>
            </a:r>
            <a:r>
              <a:rPr sz="1550" b="1" spc="-25" dirty="0">
                <a:solidFill>
                  <a:srgbClr val="EC7C30"/>
                </a:solidFill>
                <a:latin typeface="Arial"/>
                <a:cs typeface="Arial"/>
              </a:rPr>
              <a:t>80%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67801" y="5672137"/>
            <a:ext cx="1895475" cy="333375"/>
          </a:xfrm>
          <a:prstGeom prst="rect">
            <a:avLst/>
          </a:prstGeom>
          <a:solidFill>
            <a:srgbClr val="FFFFFF"/>
          </a:solidFill>
          <a:ln w="12700">
            <a:solidFill>
              <a:srgbClr val="EC7C3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15"/>
              </a:spcBef>
            </a:pPr>
            <a:r>
              <a:rPr sz="1550" b="1" dirty="0">
                <a:solidFill>
                  <a:srgbClr val="EC7C30"/>
                </a:solidFill>
                <a:latin typeface="Arial"/>
                <a:cs typeface="Arial"/>
              </a:rPr>
              <a:t>5</a:t>
            </a:r>
            <a:r>
              <a:rPr sz="1550" b="1" spc="-6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550" b="1" spc="-114" dirty="0">
                <a:solidFill>
                  <a:srgbClr val="EC7C30"/>
                </a:solidFill>
                <a:latin typeface="Arial"/>
                <a:cs typeface="Arial"/>
              </a:rPr>
              <a:t>años:</a:t>
            </a:r>
            <a:r>
              <a:rPr sz="1550" b="1" spc="-12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550" b="1" spc="-45" dirty="0">
                <a:solidFill>
                  <a:srgbClr val="EC7C30"/>
                </a:solidFill>
                <a:latin typeface="Arial"/>
                <a:cs typeface="Arial"/>
              </a:rPr>
              <a:t>55-</a:t>
            </a:r>
            <a:r>
              <a:rPr sz="1550" b="1" spc="-50" dirty="0">
                <a:solidFill>
                  <a:srgbClr val="EC7C30"/>
                </a:solidFill>
                <a:latin typeface="Arial"/>
                <a:cs typeface="Arial"/>
              </a:rPr>
              <a:t>70 </a:t>
            </a:r>
            <a:r>
              <a:rPr sz="1550" b="1" spc="-55" dirty="0">
                <a:solidFill>
                  <a:srgbClr val="EC7C30"/>
                </a:solidFill>
                <a:latin typeface="Arial"/>
                <a:cs typeface="Arial"/>
              </a:rPr>
              <a:t>(80)</a:t>
            </a:r>
            <a:r>
              <a:rPr sz="1550" b="1" spc="-100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550" b="1" spc="-50" dirty="0">
                <a:solidFill>
                  <a:srgbClr val="EC7C30"/>
                </a:solidFill>
                <a:latin typeface="Arial"/>
                <a:cs typeface="Arial"/>
              </a:rPr>
              <a:t>%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0" y="0"/>
            <a:ext cx="12268200" cy="6858000"/>
            <a:chOff x="-38100" y="0"/>
            <a:chExt cx="122682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505575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00A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4845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8E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550" y="6105525"/>
              <a:ext cx="2428875" cy="638175"/>
            </a:xfrm>
            <a:custGeom>
              <a:avLst/>
              <a:gdLst/>
              <a:ahLst/>
              <a:cxnLst/>
              <a:rect l="l" t="t" r="r" b="b"/>
              <a:pathLst>
                <a:path w="2428875" h="638175">
                  <a:moveTo>
                    <a:pt x="24288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2428875" y="638175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475" y="6134098"/>
              <a:ext cx="1219200" cy="638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100" y="6134098"/>
              <a:ext cx="923925" cy="6572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77425" y="6134100"/>
              <a:ext cx="2105025" cy="647700"/>
            </a:xfrm>
            <a:custGeom>
              <a:avLst/>
              <a:gdLst/>
              <a:ahLst/>
              <a:cxnLst/>
              <a:rect l="l" t="t" r="r" b="b"/>
              <a:pathLst>
                <a:path w="2105025" h="647700">
                  <a:moveTo>
                    <a:pt x="2105025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105025" y="647700"/>
                  </a:lnTo>
                  <a:lnTo>
                    <a:pt x="2105025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72675" y="6381748"/>
              <a:ext cx="352425" cy="36195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2204" rIns="0" bIns="0" rtlCol="0">
            <a:spAutoFit/>
          </a:bodyPr>
          <a:lstStyle/>
          <a:p>
            <a:pPr marL="3270250">
              <a:lnSpc>
                <a:spcPct val="100000"/>
              </a:lnSpc>
              <a:spcBef>
                <a:spcPts val="130"/>
              </a:spcBef>
            </a:pPr>
            <a:r>
              <a:rPr sz="3950" spc="-345" dirty="0">
                <a:solidFill>
                  <a:srgbClr val="6FAC46"/>
                </a:solidFill>
              </a:rPr>
              <a:t>Curva</a:t>
            </a:r>
            <a:r>
              <a:rPr sz="3950" spc="-220" dirty="0">
                <a:solidFill>
                  <a:srgbClr val="6FAC46"/>
                </a:solidFill>
              </a:rPr>
              <a:t> </a:t>
            </a:r>
            <a:r>
              <a:rPr sz="3950" spc="-235" dirty="0">
                <a:solidFill>
                  <a:srgbClr val="6FAC46"/>
                </a:solidFill>
              </a:rPr>
              <a:t>de</a:t>
            </a:r>
            <a:r>
              <a:rPr sz="3950" spc="-170" dirty="0">
                <a:solidFill>
                  <a:srgbClr val="6FAC46"/>
                </a:solidFill>
              </a:rPr>
              <a:t> </a:t>
            </a:r>
            <a:r>
              <a:rPr sz="3950" spc="-210" dirty="0">
                <a:solidFill>
                  <a:srgbClr val="6FAC46"/>
                </a:solidFill>
              </a:rPr>
              <a:t>aprendizaje</a:t>
            </a:r>
            <a:endParaRPr sz="3950"/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700" y="1552575"/>
            <a:ext cx="10229850" cy="405765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715005" y="5901372"/>
            <a:ext cx="9269730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10" dirty="0">
                <a:latin typeface="Arial"/>
                <a:cs typeface="Arial"/>
              </a:rPr>
              <a:t>Artzner,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Thierry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MD1;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Goldberg,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David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114" dirty="0">
                <a:latin typeface="Arial"/>
                <a:cs typeface="Arial"/>
              </a:rPr>
              <a:t>S.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MD2;</a:t>
            </a:r>
            <a:r>
              <a:rPr sz="950" spc="40" dirty="0">
                <a:latin typeface="Arial"/>
                <a:cs typeface="Arial"/>
              </a:rPr>
              <a:t> </a:t>
            </a:r>
            <a:r>
              <a:rPr sz="950" spc="-40" dirty="0">
                <a:latin typeface="Arial"/>
                <a:cs typeface="Arial"/>
              </a:rPr>
              <a:t>Sundaram,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Vinay</a:t>
            </a:r>
            <a:r>
              <a:rPr sz="950" spc="-2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MD3,†;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Faitot,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40" dirty="0">
                <a:latin typeface="Arial"/>
                <a:cs typeface="Arial"/>
              </a:rPr>
              <a:t>François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MD,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55" dirty="0">
                <a:latin typeface="Arial"/>
                <a:cs typeface="Arial"/>
              </a:rPr>
              <a:t>PhD1;</a:t>
            </a:r>
            <a:r>
              <a:rPr sz="950" spc="-10" dirty="0">
                <a:latin typeface="Arial"/>
                <a:cs typeface="Arial"/>
              </a:rPr>
              <a:t> </a:t>
            </a:r>
            <a:r>
              <a:rPr sz="950" spc="-40" dirty="0">
                <a:latin typeface="Arial"/>
                <a:cs typeface="Arial"/>
              </a:rPr>
              <a:t>Karvellas,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Constantine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100" dirty="0">
                <a:latin typeface="Arial"/>
                <a:cs typeface="Arial"/>
              </a:rPr>
              <a:t>J.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MD4; </a:t>
            </a:r>
            <a:r>
              <a:rPr sz="950" spc="-30" dirty="0">
                <a:latin typeface="Arial"/>
                <a:cs typeface="Arial"/>
              </a:rPr>
              <a:t>Asrani,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Sumeet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-70" dirty="0">
                <a:latin typeface="Arial"/>
                <a:cs typeface="Arial"/>
              </a:rPr>
              <a:t>K.</a:t>
            </a:r>
            <a:r>
              <a:rPr sz="950" spc="-5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MD5.</a:t>
            </a:r>
            <a:r>
              <a:rPr sz="950" spc="-4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Improvement</a:t>
            </a:r>
            <a:r>
              <a:rPr sz="950" spc="-3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-10" dirty="0">
                <a:latin typeface="Arial"/>
                <a:cs typeface="Arial"/>
              </a:rPr>
              <a:t> Survival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15005" y="6054090"/>
            <a:ext cx="7182484" cy="174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dirty="0">
                <a:latin typeface="Arial"/>
                <a:cs typeface="Arial"/>
              </a:rPr>
              <a:t>After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Transplantation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for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Critically</a:t>
            </a:r>
            <a:r>
              <a:rPr sz="950" spc="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Ill</a:t>
            </a:r>
            <a:r>
              <a:rPr sz="950" spc="20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Patients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With</a:t>
            </a:r>
            <a:r>
              <a:rPr sz="950" spc="30" dirty="0">
                <a:latin typeface="Arial"/>
                <a:cs typeface="Arial"/>
              </a:rPr>
              <a:t> </a:t>
            </a:r>
            <a:r>
              <a:rPr sz="950" spc="-35" dirty="0">
                <a:latin typeface="Arial"/>
                <a:cs typeface="Arial"/>
              </a:rPr>
              <a:t>Cirrhosis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in</a:t>
            </a:r>
            <a:r>
              <a:rPr sz="950" spc="10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the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United</a:t>
            </a:r>
            <a:r>
              <a:rPr sz="950" spc="-20" dirty="0">
                <a:latin typeface="Arial"/>
                <a:cs typeface="Arial"/>
              </a:rPr>
              <a:t> </a:t>
            </a:r>
            <a:r>
              <a:rPr sz="950" spc="-40" dirty="0">
                <a:latin typeface="Arial"/>
                <a:cs typeface="Arial"/>
              </a:rPr>
              <a:t>States.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45" dirty="0">
                <a:latin typeface="Arial"/>
                <a:cs typeface="Arial"/>
              </a:rPr>
              <a:t>The</a:t>
            </a:r>
            <a:r>
              <a:rPr sz="950" spc="-35" dirty="0">
                <a:latin typeface="Arial"/>
                <a:cs typeface="Arial"/>
              </a:rPr>
              <a:t> </a:t>
            </a:r>
            <a:r>
              <a:rPr sz="950" spc="-25" dirty="0">
                <a:latin typeface="Arial"/>
                <a:cs typeface="Arial"/>
              </a:rPr>
              <a:t>American</a:t>
            </a:r>
            <a:r>
              <a:rPr sz="950" spc="-30" dirty="0">
                <a:latin typeface="Arial"/>
                <a:cs typeface="Arial"/>
              </a:rPr>
              <a:t> Journal</a:t>
            </a:r>
            <a:r>
              <a:rPr sz="950" spc="25" dirty="0">
                <a:latin typeface="Arial"/>
                <a:cs typeface="Arial"/>
              </a:rPr>
              <a:t> </a:t>
            </a:r>
            <a:r>
              <a:rPr sz="950" dirty="0">
                <a:latin typeface="Arial"/>
                <a:cs typeface="Arial"/>
              </a:rPr>
              <a:t>of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Gastroenterology</a:t>
            </a:r>
            <a:r>
              <a:rPr sz="950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120(3):p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-30" dirty="0">
                <a:latin typeface="Arial"/>
                <a:cs typeface="Arial"/>
              </a:rPr>
              <a:t>576-</a:t>
            </a:r>
            <a:r>
              <a:rPr sz="950" spc="-50" dirty="0"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77425" y="6134100"/>
            <a:ext cx="210502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">
              <a:lnSpc>
                <a:spcPts val="635"/>
              </a:lnSpc>
            </a:pPr>
            <a:r>
              <a:rPr sz="950" spc="-20" dirty="0">
                <a:latin typeface="Arial"/>
                <a:cs typeface="Arial"/>
              </a:rPr>
              <a:t>83,</a:t>
            </a:r>
            <a:r>
              <a:rPr sz="950" spc="-60" dirty="0">
                <a:latin typeface="Arial"/>
                <a:cs typeface="Arial"/>
              </a:rPr>
              <a:t> </a:t>
            </a:r>
            <a:r>
              <a:rPr sz="950" spc="-10" dirty="0">
                <a:latin typeface="Arial"/>
                <a:cs typeface="Arial"/>
              </a:rPr>
              <a:t>March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2025.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200" dirty="0">
                <a:latin typeface="Arial"/>
                <a:cs typeface="Arial"/>
              </a:rPr>
              <a:t>|</a:t>
            </a:r>
            <a:r>
              <a:rPr sz="950" spc="-45" dirty="0">
                <a:latin typeface="Arial"/>
                <a:cs typeface="Arial"/>
              </a:rPr>
              <a:t> </a:t>
            </a:r>
            <a:r>
              <a:rPr sz="950" spc="-20" dirty="0">
                <a:latin typeface="Arial"/>
                <a:cs typeface="Arial"/>
              </a:rPr>
              <a:t>DOI: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15005" y="6207125"/>
            <a:ext cx="1780539" cy="1739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50" spc="-20" dirty="0">
                <a:latin typeface="Arial"/>
                <a:cs typeface="Arial"/>
              </a:rPr>
              <a:t>10.14309/ajg.0000000000002944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85862" y="2776601"/>
            <a:ext cx="762000" cy="3714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86360">
              <a:lnSpc>
                <a:spcPct val="100000"/>
              </a:lnSpc>
              <a:spcBef>
                <a:spcPts val="19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72.5%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52901" y="1652651"/>
            <a:ext cx="762000" cy="371475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95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89.5%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0" y="0"/>
            <a:ext cx="12268200" cy="6858000"/>
            <a:chOff x="-38100" y="0"/>
            <a:chExt cx="122682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505575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00A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4845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8E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550" y="6105525"/>
              <a:ext cx="2428875" cy="638175"/>
            </a:xfrm>
            <a:custGeom>
              <a:avLst/>
              <a:gdLst/>
              <a:ahLst/>
              <a:cxnLst/>
              <a:rect l="l" t="t" r="r" b="b"/>
              <a:pathLst>
                <a:path w="2428875" h="638175">
                  <a:moveTo>
                    <a:pt x="24288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2428875" y="638175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475" y="6134098"/>
              <a:ext cx="1219200" cy="638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100" y="6134098"/>
              <a:ext cx="923925" cy="6572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77425" y="6134100"/>
              <a:ext cx="2105025" cy="647700"/>
            </a:xfrm>
            <a:custGeom>
              <a:avLst/>
              <a:gdLst/>
              <a:ahLst/>
              <a:cxnLst/>
              <a:rect l="l" t="t" r="r" b="b"/>
              <a:pathLst>
                <a:path w="2105025" h="647700">
                  <a:moveTo>
                    <a:pt x="2105025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105025" y="647700"/>
                  </a:lnTo>
                  <a:lnTo>
                    <a:pt x="2105025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72675" y="6381748"/>
              <a:ext cx="352425" cy="36195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35000" y="313055"/>
            <a:ext cx="828484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i="1" spc="-415" dirty="0">
                <a:solidFill>
                  <a:srgbClr val="6FAC46"/>
                </a:solidFill>
                <a:latin typeface="Arial-BoldItalicMT"/>
                <a:cs typeface="Arial-BoldItalicMT"/>
              </a:rPr>
              <a:t>TH</a:t>
            </a:r>
            <a:r>
              <a:rPr sz="3950" i="1" spc="-160" dirty="0">
                <a:solidFill>
                  <a:srgbClr val="6FAC46"/>
                </a:solidFill>
                <a:latin typeface="Arial-BoldItalicMT"/>
                <a:cs typeface="Arial-BoldItalicMT"/>
              </a:rPr>
              <a:t> </a:t>
            </a:r>
            <a:r>
              <a:rPr sz="3950" i="1" spc="-305" dirty="0">
                <a:solidFill>
                  <a:srgbClr val="6FAC46"/>
                </a:solidFill>
                <a:latin typeface="Arial-BoldItalicMT"/>
                <a:cs typeface="Arial-BoldItalicMT"/>
              </a:rPr>
              <a:t>en</a:t>
            </a:r>
            <a:r>
              <a:rPr sz="3950" i="1" spc="-195" dirty="0">
                <a:solidFill>
                  <a:srgbClr val="6FAC46"/>
                </a:solidFill>
                <a:latin typeface="Arial-BoldItalicMT"/>
                <a:cs typeface="Arial-BoldItalicMT"/>
              </a:rPr>
              <a:t> </a:t>
            </a:r>
            <a:r>
              <a:rPr sz="3950" i="1" spc="-575" dirty="0">
                <a:solidFill>
                  <a:srgbClr val="6FAC46"/>
                </a:solidFill>
                <a:latin typeface="Arial-BoldItalicMT"/>
                <a:cs typeface="Arial-BoldItalicMT"/>
              </a:rPr>
              <a:t>ACLF:</a:t>
            </a:r>
            <a:r>
              <a:rPr sz="3950" i="1" spc="-165" dirty="0">
                <a:solidFill>
                  <a:srgbClr val="6FAC46"/>
                </a:solidFill>
                <a:latin typeface="Arial-BoldItalicMT"/>
                <a:cs typeface="Arial-BoldItalicMT"/>
              </a:rPr>
              <a:t> </a:t>
            </a:r>
            <a:r>
              <a:rPr sz="3950" i="1" spc="-335" dirty="0">
                <a:solidFill>
                  <a:srgbClr val="6FAC46"/>
                </a:solidFill>
                <a:latin typeface="Arial-BoldItalicMT"/>
                <a:cs typeface="Arial-BoldItalicMT"/>
              </a:rPr>
              <a:t>Necesidades</a:t>
            </a:r>
            <a:r>
              <a:rPr sz="3950" i="1" spc="-195" dirty="0">
                <a:solidFill>
                  <a:srgbClr val="6FAC46"/>
                </a:solidFill>
                <a:latin typeface="Arial-BoldItalicMT"/>
                <a:cs typeface="Arial-BoldItalicMT"/>
              </a:rPr>
              <a:t> </a:t>
            </a:r>
            <a:r>
              <a:rPr sz="3950" i="1" spc="-335" dirty="0">
                <a:solidFill>
                  <a:srgbClr val="6FAC46"/>
                </a:solidFill>
                <a:latin typeface="Arial-BoldItalicMT"/>
                <a:cs typeface="Arial-BoldItalicMT"/>
              </a:rPr>
              <a:t>no</a:t>
            </a:r>
            <a:r>
              <a:rPr sz="3950" i="1" spc="-195" dirty="0">
                <a:solidFill>
                  <a:srgbClr val="6FAC46"/>
                </a:solidFill>
                <a:latin typeface="Arial-BoldItalicMT"/>
                <a:cs typeface="Arial-BoldItalicMT"/>
              </a:rPr>
              <a:t> </a:t>
            </a:r>
            <a:r>
              <a:rPr sz="3950" i="1" spc="-370" dirty="0">
                <a:solidFill>
                  <a:srgbClr val="6FAC46"/>
                </a:solidFill>
                <a:latin typeface="Arial-BoldItalicMT"/>
                <a:cs typeface="Arial-BoldItalicMT"/>
              </a:rPr>
              <a:t>cubiertas…</a:t>
            </a:r>
            <a:endParaRPr sz="3950">
              <a:latin typeface="Arial-BoldItalicMT"/>
              <a:cs typeface="Arial-BoldItalic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89201" y="1189100"/>
            <a:ext cx="8556625" cy="4794186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253094" y="4717097"/>
            <a:ext cx="1857375" cy="10922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4150" marR="334645" indent="-171450">
              <a:lnSpc>
                <a:spcPts val="1950"/>
              </a:lnSpc>
              <a:spcBef>
                <a:spcPts val="340"/>
              </a:spcBef>
              <a:buChar char="•"/>
              <a:tabLst>
                <a:tab pos="184150" algn="l"/>
              </a:tabLst>
            </a:pPr>
            <a:r>
              <a:rPr sz="1800" spc="-20" dirty="0">
                <a:latin typeface="Arial"/>
                <a:cs typeface="Arial"/>
              </a:rPr>
              <a:t>Comorbilidad </a:t>
            </a:r>
            <a:r>
              <a:rPr sz="1800" spc="-90" dirty="0">
                <a:latin typeface="Arial"/>
                <a:cs typeface="Arial"/>
              </a:rPr>
              <a:t>cardiovascular</a:t>
            </a:r>
            <a:endParaRPr sz="1800">
              <a:latin typeface="Arial"/>
              <a:cs typeface="Arial"/>
            </a:endParaRPr>
          </a:p>
          <a:p>
            <a:pPr marL="184150" marR="5080" indent="-171450">
              <a:lnSpc>
                <a:spcPts val="1950"/>
              </a:lnSpc>
              <a:spcBef>
                <a:spcPts val="380"/>
              </a:spcBef>
              <a:buChar char="•"/>
              <a:tabLst>
                <a:tab pos="184150" algn="l"/>
              </a:tabLst>
            </a:pPr>
            <a:r>
              <a:rPr sz="1800" spc="-65" dirty="0">
                <a:latin typeface="Arial"/>
                <a:cs typeface="Arial"/>
              </a:rPr>
              <a:t>Perfil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adicciones </a:t>
            </a:r>
            <a:r>
              <a:rPr sz="1800" spc="-60" dirty="0">
                <a:latin typeface="Arial"/>
                <a:cs typeface="Arial"/>
              </a:rPr>
              <a:t>y </a:t>
            </a:r>
            <a:r>
              <a:rPr sz="1800" spc="-10" dirty="0">
                <a:latin typeface="Arial"/>
                <a:cs typeface="Arial"/>
              </a:rPr>
              <a:t>social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087245" y="4602797"/>
            <a:ext cx="2326640" cy="13500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4150" marR="537845" indent="-171450">
              <a:lnSpc>
                <a:spcPts val="1950"/>
              </a:lnSpc>
              <a:spcBef>
                <a:spcPts val="340"/>
              </a:spcBef>
              <a:buChar char="•"/>
              <a:tabLst>
                <a:tab pos="184150" algn="l"/>
              </a:tabLst>
            </a:pPr>
            <a:r>
              <a:rPr sz="1800" spc="-70" dirty="0">
                <a:latin typeface="Arial"/>
                <a:cs typeface="Arial"/>
              </a:rPr>
              <a:t>papel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de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terapias </a:t>
            </a:r>
            <a:r>
              <a:rPr sz="1800" spc="-10" dirty="0">
                <a:latin typeface="Arial"/>
                <a:cs typeface="Arial"/>
              </a:rPr>
              <a:t>extracorpóreas</a:t>
            </a:r>
            <a:endParaRPr sz="1800">
              <a:latin typeface="Arial"/>
              <a:cs typeface="Arial"/>
            </a:endParaRPr>
          </a:p>
          <a:p>
            <a:pPr marL="184150" marR="5080" indent="-171450">
              <a:lnSpc>
                <a:spcPct val="92100"/>
              </a:lnSpc>
              <a:spcBef>
                <a:spcPts val="315"/>
              </a:spcBef>
              <a:buChar char="•"/>
              <a:tabLst>
                <a:tab pos="184150" algn="l"/>
              </a:tabLst>
            </a:pPr>
            <a:r>
              <a:rPr sz="1800" spc="-40" dirty="0">
                <a:latin typeface="Arial"/>
                <a:cs typeface="Arial"/>
              </a:rPr>
              <a:t>mitigar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85" dirty="0">
                <a:latin typeface="Arial"/>
                <a:cs typeface="Arial"/>
              </a:rPr>
              <a:t>complicaciones </a:t>
            </a:r>
            <a:r>
              <a:rPr sz="1800" spc="-100" dirty="0">
                <a:latin typeface="Arial"/>
                <a:cs typeface="Arial"/>
              </a:rPr>
              <a:t>infecciosas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y </a:t>
            </a:r>
            <a:r>
              <a:rPr sz="1800" spc="-40" dirty="0">
                <a:latin typeface="Arial"/>
                <a:cs typeface="Arial"/>
              </a:rPr>
              <a:t>cardiovasculares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85125" y="1441259"/>
            <a:ext cx="2233930" cy="86486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265"/>
              </a:spcBef>
              <a:buChar char="•"/>
              <a:tabLst>
                <a:tab pos="184785" algn="l"/>
              </a:tabLst>
            </a:pPr>
            <a:r>
              <a:rPr sz="1800" spc="-10" dirty="0">
                <a:latin typeface="Arial"/>
                <a:cs typeface="Arial"/>
              </a:rPr>
              <a:t>comorbilidades</a:t>
            </a:r>
            <a:endParaRPr sz="1800">
              <a:latin typeface="Arial"/>
              <a:cs typeface="Arial"/>
            </a:endParaRPr>
          </a:p>
          <a:p>
            <a:pPr marL="184150" marR="5080" indent="-172085">
              <a:lnSpc>
                <a:spcPts val="1950"/>
              </a:lnSpc>
              <a:spcBef>
                <a:spcPts val="405"/>
              </a:spcBef>
              <a:buChar char="•"/>
              <a:tabLst>
                <a:tab pos="184785" algn="l"/>
              </a:tabLst>
            </a:pPr>
            <a:r>
              <a:rPr sz="1800" spc="-90" dirty="0">
                <a:latin typeface="Arial"/>
                <a:cs typeface="Arial"/>
              </a:rPr>
              <a:t>categorización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tipo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de </a:t>
            </a:r>
            <a:r>
              <a:rPr sz="1800" spc="-100" dirty="0">
                <a:latin typeface="Arial"/>
                <a:cs typeface="Arial"/>
              </a:rPr>
              <a:t>fracaso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orgánico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22015" y="1239837"/>
            <a:ext cx="12877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100"/>
              </a:spcBef>
              <a:buChar char="•"/>
              <a:tabLst>
                <a:tab pos="184785" algn="l"/>
              </a:tabLst>
            </a:pPr>
            <a:r>
              <a:rPr sz="1800" spc="-55" dirty="0">
                <a:latin typeface="Arial"/>
                <a:cs typeface="Arial"/>
              </a:rPr>
              <a:t>priorización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22015" y="1535366"/>
            <a:ext cx="1297305" cy="5486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84150" marR="5080" indent="-172085">
              <a:lnSpc>
                <a:spcPts val="1950"/>
              </a:lnSpc>
              <a:spcBef>
                <a:spcPts val="340"/>
              </a:spcBef>
              <a:buChar char="•"/>
              <a:tabLst>
                <a:tab pos="184785" algn="l"/>
              </a:tabLst>
            </a:pPr>
            <a:r>
              <a:rPr sz="1800" spc="-40" dirty="0">
                <a:latin typeface="Arial"/>
                <a:cs typeface="Arial"/>
              </a:rPr>
              <a:t>distribución </a:t>
            </a:r>
            <a:r>
              <a:rPr sz="1800" spc="-80" dirty="0">
                <a:latin typeface="Arial"/>
                <a:cs typeface="Arial"/>
              </a:rPr>
              <a:t>de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órganos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41621" y="2621597"/>
            <a:ext cx="1090295" cy="5486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62865">
              <a:lnSpc>
                <a:spcPts val="1950"/>
              </a:lnSpc>
              <a:spcBef>
                <a:spcPts val="340"/>
              </a:spcBef>
            </a:pP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Búsqueda 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b="1" spc="-120" dirty="0">
                <a:solidFill>
                  <a:srgbClr val="FFFFFF"/>
                </a:solidFill>
                <a:latin typeface="Arial"/>
                <a:cs typeface="Arial"/>
              </a:rPr>
              <a:t>equidad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73546" y="2408491"/>
            <a:ext cx="1282700" cy="10541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85725" marR="5080" indent="-73025">
              <a:lnSpc>
                <a:spcPct val="91600"/>
              </a:lnSpc>
              <a:spcBef>
                <a:spcPts val="280"/>
              </a:spcBef>
            </a:pPr>
            <a:r>
              <a:rPr sz="1800" b="1" spc="-130" dirty="0">
                <a:solidFill>
                  <a:srgbClr val="FFFFFF"/>
                </a:solidFill>
                <a:latin typeface="Arial"/>
                <a:cs typeface="Arial"/>
              </a:rPr>
              <a:t>Optimización 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modelos </a:t>
            </a:r>
            <a:r>
              <a:rPr sz="1800" b="1" spc="-100" dirty="0">
                <a:solidFill>
                  <a:srgbClr val="FFFFFF"/>
                </a:solidFill>
                <a:latin typeface="Arial"/>
                <a:cs typeface="Arial"/>
              </a:rPr>
              <a:t>pronósticos 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predictores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24651" y="4023931"/>
            <a:ext cx="1376680" cy="7778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4445" algn="ctr">
              <a:lnSpc>
                <a:spcPct val="93300"/>
              </a:lnSpc>
              <a:spcBef>
                <a:spcPts val="250"/>
              </a:spcBef>
            </a:pPr>
            <a:r>
              <a:rPr sz="1550" b="1" spc="-90" dirty="0">
                <a:solidFill>
                  <a:srgbClr val="FFFFFF"/>
                </a:solidFill>
                <a:latin typeface="Arial"/>
                <a:cs typeface="Arial"/>
              </a:rPr>
              <a:t>Estandarización </a:t>
            </a:r>
            <a:r>
              <a:rPr sz="1800" b="1" spc="-1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estudio </a:t>
            </a:r>
            <a:r>
              <a:rPr sz="1800" b="1" spc="-105" dirty="0">
                <a:solidFill>
                  <a:srgbClr val="FFFFFF"/>
                </a:solidFill>
                <a:latin typeface="Arial"/>
                <a:cs typeface="Arial"/>
              </a:rPr>
              <a:t>pre-</a:t>
            </a:r>
            <a:r>
              <a:rPr sz="1800" b="1" spc="-110" dirty="0">
                <a:solidFill>
                  <a:srgbClr val="FFFFFF"/>
                </a:solidFill>
                <a:latin typeface="Arial"/>
                <a:cs typeface="Arial"/>
              </a:rPr>
              <a:t>trasplante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66894" y="3942778"/>
            <a:ext cx="987425" cy="8058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3175" algn="ctr">
              <a:lnSpc>
                <a:spcPct val="92200"/>
              </a:lnSpc>
              <a:spcBef>
                <a:spcPts val="27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Manejo peri- </a:t>
            </a:r>
            <a:r>
              <a:rPr sz="1800" b="1" spc="-114" dirty="0">
                <a:solidFill>
                  <a:srgbClr val="FFFFFF"/>
                </a:solidFill>
                <a:latin typeface="Arial"/>
                <a:cs typeface="Arial"/>
              </a:rPr>
              <a:t>trasplante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505575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00A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4845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8E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550" y="6105525"/>
              <a:ext cx="2428875" cy="638175"/>
            </a:xfrm>
            <a:custGeom>
              <a:avLst/>
              <a:gdLst/>
              <a:ahLst/>
              <a:cxnLst/>
              <a:rect l="l" t="t" r="r" b="b"/>
              <a:pathLst>
                <a:path w="2428875" h="638175">
                  <a:moveTo>
                    <a:pt x="24288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2428875" y="638175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475" y="6134098"/>
              <a:ext cx="1219200" cy="638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100" y="6134098"/>
              <a:ext cx="923925" cy="6572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77425" y="6134100"/>
              <a:ext cx="2105025" cy="647700"/>
            </a:xfrm>
            <a:custGeom>
              <a:avLst/>
              <a:gdLst/>
              <a:ahLst/>
              <a:cxnLst/>
              <a:rect l="l" t="t" r="r" b="b"/>
              <a:pathLst>
                <a:path w="2105025" h="647700">
                  <a:moveTo>
                    <a:pt x="2105025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105025" y="647700"/>
                  </a:lnTo>
                  <a:lnTo>
                    <a:pt x="2105025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72675" y="6381748"/>
              <a:ext cx="352425" cy="36195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3006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130"/>
              </a:spcBef>
            </a:pPr>
            <a:r>
              <a:rPr i="1" spc="-645" dirty="0">
                <a:solidFill>
                  <a:srgbClr val="6FAC46"/>
                </a:solidFill>
                <a:latin typeface="Arial-BoldItalicMT"/>
                <a:cs typeface="Arial-BoldItalicMT"/>
              </a:rPr>
              <a:t>MENSAJES</a:t>
            </a:r>
            <a:r>
              <a:rPr i="1" spc="-195" dirty="0">
                <a:solidFill>
                  <a:srgbClr val="6FAC46"/>
                </a:solidFill>
                <a:latin typeface="Arial-BoldItalicMT"/>
                <a:cs typeface="Arial-BoldItalicMT"/>
              </a:rPr>
              <a:t> </a:t>
            </a:r>
            <a:r>
              <a:rPr i="1" spc="-665" dirty="0">
                <a:solidFill>
                  <a:srgbClr val="6FAC46"/>
                </a:solidFill>
                <a:latin typeface="Arial-BoldItalicMT"/>
                <a:cs typeface="Arial-BoldItalicMT"/>
              </a:rPr>
              <a:t>PARA</a:t>
            </a:r>
            <a:r>
              <a:rPr i="1" spc="-215" dirty="0">
                <a:solidFill>
                  <a:srgbClr val="6FAC46"/>
                </a:solidFill>
                <a:latin typeface="Arial-BoldItalicMT"/>
                <a:cs typeface="Arial-BoldItalicMT"/>
              </a:rPr>
              <a:t> </a:t>
            </a:r>
            <a:r>
              <a:rPr i="1" spc="-705" dirty="0">
                <a:solidFill>
                  <a:srgbClr val="6FAC46"/>
                </a:solidFill>
                <a:latin typeface="Arial-BoldItalicMT"/>
                <a:cs typeface="Arial-BoldItalicMT"/>
              </a:rPr>
              <a:t>LLEVAR</a:t>
            </a:r>
            <a:r>
              <a:rPr i="1" spc="-250" dirty="0">
                <a:solidFill>
                  <a:srgbClr val="6FAC46"/>
                </a:solidFill>
                <a:latin typeface="Arial-BoldItalicMT"/>
                <a:cs typeface="Arial-BoldItalicMT"/>
              </a:rPr>
              <a:t> </a:t>
            </a:r>
            <a:r>
              <a:rPr i="1" spc="-509" dirty="0">
                <a:solidFill>
                  <a:srgbClr val="6FAC46"/>
                </a:solidFill>
                <a:latin typeface="Arial-BoldItalicMT"/>
                <a:cs typeface="Arial-BoldItalicMT"/>
              </a:rPr>
              <a:t>A</a:t>
            </a:r>
            <a:r>
              <a:rPr i="1" spc="-215" dirty="0">
                <a:solidFill>
                  <a:srgbClr val="6FAC46"/>
                </a:solidFill>
                <a:latin typeface="Arial-BoldItalicMT"/>
                <a:cs typeface="Arial-BoldItalicMT"/>
              </a:rPr>
              <a:t> </a:t>
            </a:r>
            <a:r>
              <a:rPr i="1" spc="-840" dirty="0">
                <a:solidFill>
                  <a:srgbClr val="6FAC46"/>
                </a:solidFill>
                <a:latin typeface="Arial-BoldItalicMT"/>
                <a:cs typeface="Arial-BoldItalicMT"/>
              </a:rPr>
              <a:t>CASA…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75067" y="1877377"/>
            <a:ext cx="8344534" cy="3319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00"/>
              </a:spcBef>
              <a:buChar char="•"/>
              <a:tabLst>
                <a:tab pos="298450" algn="l"/>
                <a:tab pos="299085" algn="l"/>
              </a:tabLst>
            </a:pPr>
            <a:r>
              <a:rPr sz="2400" spc="-300" dirty="0">
                <a:latin typeface="Arial"/>
                <a:cs typeface="Arial"/>
              </a:rPr>
              <a:t>ACLF: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40" dirty="0">
                <a:latin typeface="Arial"/>
                <a:cs typeface="Arial"/>
              </a:rPr>
              <a:t>elevada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mortalidad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corto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plazo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450">
              <a:latin typeface="Arial"/>
              <a:cs typeface="Arial"/>
            </a:endParaRPr>
          </a:p>
          <a:p>
            <a:pPr marL="813435" lvl="1" indent="-344170">
              <a:lnSpc>
                <a:spcPct val="100000"/>
              </a:lnSpc>
              <a:buFont typeface="Wingdings"/>
              <a:buChar char=""/>
              <a:tabLst>
                <a:tab pos="814069" algn="l"/>
              </a:tabLst>
            </a:pPr>
            <a:r>
              <a:rPr sz="2400" spc="-90" dirty="0">
                <a:latin typeface="Arial"/>
                <a:cs typeface="Arial"/>
              </a:rPr>
              <a:t>Impacto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de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65" dirty="0">
                <a:latin typeface="Arial"/>
                <a:cs typeface="Arial"/>
              </a:rPr>
              <a:t>las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infecciones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(pre,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post)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Wingdings"/>
              <a:buChar char=""/>
            </a:pPr>
            <a:endParaRPr sz="2500">
              <a:latin typeface="Arial"/>
              <a:cs typeface="Arial"/>
            </a:endParaRPr>
          </a:p>
          <a:p>
            <a:pPr marL="813435" lvl="1" indent="-344170">
              <a:lnSpc>
                <a:spcPct val="100000"/>
              </a:lnSpc>
              <a:buFont typeface="Wingdings"/>
              <a:buChar char=""/>
              <a:tabLst>
                <a:tab pos="814069" algn="l"/>
              </a:tabLst>
            </a:pPr>
            <a:r>
              <a:rPr sz="2400" spc="-170" dirty="0">
                <a:latin typeface="Arial"/>
                <a:cs typeface="Arial"/>
              </a:rPr>
              <a:t>Buenos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resultados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trasplante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hepático,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también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95" dirty="0">
                <a:latin typeface="Arial"/>
                <a:cs typeface="Arial"/>
              </a:rPr>
              <a:t>a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largo </a:t>
            </a:r>
            <a:r>
              <a:rPr sz="2400" spc="-40" dirty="0">
                <a:latin typeface="Arial"/>
                <a:cs typeface="Arial"/>
              </a:rPr>
              <a:t>plazo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Wingdings"/>
              <a:buChar char=""/>
            </a:pPr>
            <a:endParaRPr sz="250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buChar char="•"/>
              <a:tabLst>
                <a:tab pos="298450" algn="l"/>
                <a:tab pos="299085" algn="l"/>
              </a:tabLst>
            </a:pPr>
            <a:r>
              <a:rPr sz="2400" spc="-114" dirty="0">
                <a:latin typeface="Arial"/>
                <a:cs typeface="Arial"/>
              </a:rPr>
              <a:t>Centro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experto,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equipo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multidisciplinar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(UCI)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298450" indent="-286385">
              <a:lnSpc>
                <a:spcPct val="100000"/>
              </a:lnSpc>
              <a:buChar char="•"/>
              <a:tabLst>
                <a:tab pos="298450" algn="l"/>
                <a:tab pos="299085" algn="l"/>
              </a:tabLst>
            </a:pPr>
            <a:r>
              <a:rPr sz="2400" spc="-85" dirty="0">
                <a:latin typeface="Arial"/>
                <a:cs typeface="Arial"/>
              </a:rPr>
              <a:t>Determinar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criterios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de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priorización</a:t>
            </a:r>
            <a:r>
              <a:rPr sz="2400" spc="-110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en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370" dirty="0">
                <a:latin typeface="Arial"/>
                <a:cs typeface="Arial"/>
              </a:rPr>
              <a:t>LE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de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330" dirty="0">
                <a:latin typeface="Arial"/>
                <a:cs typeface="Arial"/>
              </a:rPr>
              <a:t>TH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505575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00A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4845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8E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550" y="6105525"/>
              <a:ext cx="2428875" cy="638175"/>
            </a:xfrm>
            <a:custGeom>
              <a:avLst/>
              <a:gdLst/>
              <a:ahLst/>
              <a:cxnLst/>
              <a:rect l="l" t="t" r="r" b="b"/>
              <a:pathLst>
                <a:path w="2428875" h="638175">
                  <a:moveTo>
                    <a:pt x="24288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2428875" y="638175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475" y="6134098"/>
              <a:ext cx="1219200" cy="638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100" y="6134098"/>
              <a:ext cx="923925" cy="6572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77425" y="6134100"/>
              <a:ext cx="2105025" cy="647700"/>
            </a:xfrm>
            <a:custGeom>
              <a:avLst/>
              <a:gdLst/>
              <a:ahLst/>
              <a:cxnLst/>
              <a:rect l="l" t="t" r="r" b="b"/>
              <a:pathLst>
                <a:path w="2105025" h="647700">
                  <a:moveTo>
                    <a:pt x="2105025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105025" y="647700"/>
                  </a:lnTo>
                  <a:lnTo>
                    <a:pt x="2105025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72675" y="6381748"/>
              <a:ext cx="352425" cy="36195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5673" rIns="0" bIns="0" rtlCol="0">
            <a:spAutoFit/>
          </a:bodyPr>
          <a:lstStyle/>
          <a:p>
            <a:pPr marL="891540">
              <a:lnSpc>
                <a:spcPct val="100000"/>
              </a:lnSpc>
              <a:spcBef>
                <a:spcPts val="130"/>
              </a:spcBef>
            </a:pPr>
            <a:r>
              <a:rPr spc="-270" dirty="0">
                <a:solidFill>
                  <a:srgbClr val="4471C4"/>
                </a:solidFill>
              </a:rPr>
              <a:t>Futilidad</a:t>
            </a:r>
            <a:r>
              <a:rPr spc="-220" dirty="0">
                <a:solidFill>
                  <a:srgbClr val="4471C4"/>
                </a:solidFill>
              </a:rPr>
              <a:t> </a:t>
            </a:r>
            <a:r>
              <a:rPr spc="-265" dirty="0">
                <a:solidFill>
                  <a:srgbClr val="4471C4"/>
                </a:solidFill>
              </a:rPr>
              <a:t>en</a:t>
            </a:r>
            <a:r>
              <a:rPr spc="-210" dirty="0">
                <a:solidFill>
                  <a:srgbClr val="4471C4"/>
                </a:solidFill>
              </a:rPr>
              <a:t> </a:t>
            </a:r>
            <a:r>
              <a:rPr spc="-340" dirty="0">
                <a:solidFill>
                  <a:srgbClr val="4471C4"/>
                </a:solidFill>
              </a:rPr>
              <a:t>Trasplante:</a:t>
            </a:r>
            <a:r>
              <a:rPr spc="-175" dirty="0">
                <a:solidFill>
                  <a:srgbClr val="4471C4"/>
                </a:solidFill>
              </a:rPr>
              <a:t> </a:t>
            </a:r>
            <a:r>
              <a:rPr spc="-300" dirty="0">
                <a:solidFill>
                  <a:srgbClr val="4471C4"/>
                </a:solidFill>
              </a:rPr>
              <a:t>Definición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04239" y="1520824"/>
            <a:ext cx="10741660" cy="42932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750" spc="-145" dirty="0">
                <a:latin typeface="Arial"/>
                <a:cs typeface="Arial"/>
              </a:rPr>
              <a:t>No</a:t>
            </a:r>
            <a:r>
              <a:rPr sz="2750" spc="-105" dirty="0">
                <a:latin typeface="Arial"/>
                <a:cs typeface="Arial"/>
              </a:rPr>
              <a:t> </a:t>
            </a:r>
            <a:r>
              <a:rPr sz="2750" spc="-145" dirty="0">
                <a:latin typeface="Arial"/>
                <a:cs typeface="Arial"/>
              </a:rPr>
              <a:t>hay</a:t>
            </a:r>
            <a:r>
              <a:rPr sz="2750" spc="-130" dirty="0">
                <a:latin typeface="Arial"/>
                <a:cs typeface="Arial"/>
              </a:rPr>
              <a:t> </a:t>
            </a:r>
            <a:r>
              <a:rPr sz="2750" spc="-100" dirty="0">
                <a:latin typeface="Arial"/>
                <a:cs typeface="Arial"/>
              </a:rPr>
              <a:t>una</a:t>
            </a:r>
            <a:r>
              <a:rPr sz="2750" spc="-125" dirty="0">
                <a:latin typeface="Arial"/>
                <a:cs typeface="Arial"/>
              </a:rPr>
              <a:t> </a:t>
            </a:r>
            <a:r>
              <a:rPr sz="2750" spc="-65" dirty="0">
                <a:latin typeface="Arial"/>
                <a:cs typeface="Arial"/>
              </a:rPr>
              <a:t>cifra</a:t>
            </a:r>
            <a:r>
              <a:rPr sz="2750" spc="-125" dirty="0">
                <a:latin typeface="Arial"/>
                <a:cs typeface="Arial"/>
              </a:rPr>
              <a:t> </a:t>
            </a:r>
            <a:r>
              <a:rPr sz="2750" spc="-80" dirty="0">
                <a:latin typeface="Arial"/>
                <a:cs typeface="Arial"/>
              </a:rPr>
              <a:t>mágica….pero: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Arial"/>
              <a:cs typeface="Arial"/>
            </a:endParaRPr>
          </a:p>
          <a:p>
            <a:pPr marL="376555" indent="-363855">
              <a:lnSpc>
                <a:spcPct val="100000"/>
              </a:lnSpc>
              <a:buFont typeface="Wingdings"/>
              <a:buChar char=""/>
              <a:tabLst>
                <a:tab pos="376555" algn="l"/>
              </a:tabLst>
            </a:pPr>
            <a:r>
              <a:rPr sz="2750" b="1" spc="-204" dirty="0">
                <a:latin typeface="Arial"/>
                <a:cs typeface="Arial"/>
              </a:rPr>
              <a:t>Supervivencia</a:t>
            </a:r>
            <a:r>
              <a:rPr sz="2750" b="1" spc="-90" dirty="0">
                <a:latin typeface="Arial"/>
                <a:cs typeface="Arial"/>
              </a:rPr>
              <a:t> </a:t>
            </a:r>
            <a:r>
              <a:rPr sz="2750" b="1" spc="-229" dirty="0">
                <a:latin typeface="Arial"/>
                <a:cs typeface="Arial"/>
              </a:rPr>
              <a:t>&lt;</a:t>
            </a:r>
            <a:r>
              <a:rPr sz="2750" b="1" spc="-90" dirty="0">
                <a:latin typeface="Arial"/>
                <a:cs typeface="Arial"/>
              </a:rPr>
              <a:t> </a:t>
            </a:r>
            <a:r>
              <a:rPr sz="2750" b="1" spc="-130" dirty="0">
                <a:latin typeface="Arial"/>
                <a:cs typeface="Arial"/>
              </a:rPr>
              <a:t>3</a:t>
            </a:r>
            <a:r>
              <a:rPr sz="2750" b="1" spc="-45" dirty="0">
                <a:latin typeface="Arial"/>
                <a:cs typeface="Arial"/>
              </a:rPr>
              <a:t> </a:t>
            </a:r>
            <a:r>
              <a:rPr sz="2750" b="1" spc="-270" dirty="0">
                <a:latin typeface="Arial"/>
                <a:cs typeface="Arial"/>
              </a:rPr>
              <a:t>meses</a:t>
            </a:r>
            <a:r>
              <a:rPr sz="2750" b="1" spc="-50" dirty="0">
                <a:latin typeface="Arial"/>
                <a:cs typeface="Arial"/>
              </a:rPr>
              <a:t> </a:t>
            </a:r>
            <a:r>
              <a:rPr sz="2750" b="1" spc="-170" dirty="0">
                <a:latin typeface="Arial"/>
                <a:cs typeface="Arial"/>
              </a:rPr>
              <a:t>post-</a:t>
            </a:r>
            <a:r>
              <a:rPr sz="2750" b="1" spc="-260" dirty="0">
                <a:latin typeface="Arial"/>
                <a:cs typeface="Arial"/>
              </a:rPr>
              <a:t>TH</a:t>
            </a:r>
            <a:r>
              <a:rPr sz="2750" b="1" spc="-85" dirty="0">
                <a:latin typeface="Arial"/>
                <a:cs typeface="Arial"/>
              </a:rPr>
              <a:t> </a:t>
            </a:r>
            <a:r>
              <a:rPr sz="2750" b="1" spc="-210" dirty="0">
                <a:latin typeface="Arial"/>
                <a:cs typeface="Arial"/>
              </a:rPr>
              <a:t>o</a:t>
            </a:r>
            <a:r>
              <a:rPr sz="2750" b="1" spc="-130" dirty="0">
                <a:latin typeface="Arial"/>
                <a:cs typeface="Arial"/>
              </a:rPr>
              <a:t> </a:t>
            </a:r>
            <a:r>
              <a:rPr sz="2750" b="1" spc="-155" dirty="0">
                <a:latin typeface="Arial"/>
                <a:cs typeface="Arial"/>
              </a:rPr>
              <a:t>durante</a:t>
            </a:r>
            <a:r>
              <a:rPr sz="2750" b="1" spc="-35" dirty="0">
                <a:latin typeface="Arial"/>
                <a:cs typeface="Arial"/>
              </a:rPr>
              <a:t> </a:t>
            </a:r>
            <a:r>
              <a:rPr sz="2750" b="1" spc="-45" dirty="0">
                <a:latin typeface="Arial"/>
                <a:cs typeface="Arial"/>
              </a:rPr>
              <a:t>ingreso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900">
              <a:latin typeface="Arial"/>
              <a:cs typeface="Arial"/>
            </a:endParaRPr>
          </a:p>
          <a:p>
            <a:pPr marL="376555" indent="-363855">
              <a:lnSpc>
                <a:spcPct val="100000"/>
              </a:lnSpc>
              <a:buFont typeface="Wingdings"/>
              <a:buChar char=""/>
              <a:tabLst>
                <a:tab pos="376555" algn="l"/>
              </a:tabLst>
            </a:pPr>
            <a:r>
              <a:rPr sz="2750" b="1" spc="-200" dirty="0">
                <a:latin typeface="Arial"/>
                <a:cs typeface="Arial"/>
              </a:rPr>
              <a:t>Supervivencia</a:t>
            </a:r>
            <a:r>
              <a:rPr sz="2750" b="1" spc="-105" dirty="0">
                <a:latin typeface="Arial"/>
                <a:cs typeface="Arial"/>
              </a:rPr>
              <a:t> </a:t>
            </a:r>
            <a:r>
              <a:rPr sz="2750" b="1" spc="-229" dirty="0">
                <a:latin typeface="Arial"/>
                <a:cs typeface="Arial"/>
              </a:rPr>
              <a:t>&lt;</a:t>
            </a:r>
            <a:r>
              <a:rPr sz="2750" b="1" spc="-110" dirty="0">
                <a:latin typeface="Arial"/>
                <a:cs typeface="Arial"/>
              </a:rPr>
              <a:t> </a:t>
            </a:r>
            <a:r>
              <a:rPr sz="2750" b="1" spc="-225" dirty="0">
                <a:latin typeface="Arial"/>
                <a:cs typeface="Arial"/>
              </a:rPr>
              <a:t>50%</a:t>
            </a:r>
            <a:r>
              <a:rPr sz="2750" b="1" spc="-75" dirty="0">
                <a:latin typeface="Arial"/>
                <a:cs typeface="Arial"/>
              </a:rPr>
              <a:t> </a:t>
            </a:r>
            <a:r>
              <a:rPr sz="2750" b="1" spc="-175" dirty="0">
                <a:latin typeface="Arial"/>
                <a:cs typeface="Arial"/>
              </a:rPr>
              <a:t>a</a:t>
            </a:r>
            <a:r>
              <a:rPr sz="2750" b="1" spc="-100" dirty="0">
                <a:latin typeface="Arial"/>
                <a:cs typeface="Arial"/>
              </a:rPr>
              <a:t> </a:t>
            </a:r>
            <a:r>
              <a:rPr sz="2750" b="1" spc="-130" dirty="0">
                <a:latin typeface="Arial"/>
                <a:cs typeface="Arial"/>
              </a:rPr>
              <a:t>1</a:t>
            </a:r>
            <a:r>
              <a:rPr sz="2750" b="1" spc="-135" dirty="0">
                <a:latin typeface="Arial"/>
                <a:cs typeface="Arial"/>
              </a:rPr>
              <a:t> </a:t>
            </a:r>
            <a:r>
              <a:rPr sz="2750" b="1" spc="-140" dirty="0">
                <a:latin typeface="Arial"/>
                <a:cs typeface="Arial"/>
              </a:rPr>
              <a:t>del</a:t>
            </a:r>
            <a:r>
              <a:rPr sz="2750" b="1" spc="-85" dirty="0">
                <a:latin typeface="Arial"/>
                <a:cs typeface="Arial"/>
              </a:rPr>
              <a:t> </a:t>
            </a:r>
            <a:r>
              <a:rPr sz="2750" b="1" spc="-320" dirty="0">
                <a:latin typeface="Arial"/>
                <a:cs typeface="Arial"/>
              </a:rPr>
              <a:t>TH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"/>
            </a:pPr>
            <a:endParaRPr sz="3000">
              <a:latin typeface="Arial"/>
              <a:cs typeface="Arial"/>
            </a:endParaRPr>
          </a:p>
          <a:p>
            <a:pPr marL="376555" indent="-363855">
              <a:lnSpc>
                <a:spcPct val="100000"/>
              </a:lnSpc>
              <a:buFont typeface="Wingdings"/>
              <a:buChar char=""/>
              <a:tabLst>
                <a:tab pos="376555" algn="l"/>
              </a:tabLst>
            </a:pPr>
            <a:r>
              <a:rPr sz="2750" b="1" spc="-200" dirty="0">
                <a:latin typeface="Arial"/>
                <a:cs typeface="Arial"/>
              </a:rPr>
              <a:t>Supervivencia</a:t>
            </a:r>
            <a:r>
              <a:rPr sz="2750" b="1" spc="-114" dirty="0">
                <a:latin typeface="Arial"/>
                <a:cs typeface="Arial"/>
              </a:rPr>
              <a:t> </a:t>
            </a:r>
            <a:r>
              <a:rPr sz="2750" b="1" spc="-229" dirty="0">
                <a:latin typeface="Arial"/>
                <a:cs typeface="Arial"/>
              </a:rPr>
              <a:t>&lt;</a:t>
            </a:r>
            <a:r>
              <a:rPr sz="2750" b="1" spc="-110" dirty="0">
                <a:latin typeface="Arial"/>
                <a:cs typeface="Arial"/>
              </a:rPr>
              <a:t> </a:t>
            </a:r>
            <a:r>
              <a:rPr sz="2750" b="1" spc="-225" dirty="0">
                <a:latin typeface="Arial"/>
                <a:cs typeface="Arial"/>
              </a:rPr>
              <a:t>30%</a:t>
            </a:r>
            <a:r>
              <a:rPr sz="2750" b="1" spc="-80" dirty="0">
                <a:latin typeface="Arial"/>
                <a:cs typeface="Arial"/>
              </a:rPr>
              <a:t> </a:t>
            </a:r>
            <a:r>
              <a:rPr sz="2750" b="1" spc="-175" dirty="0">
                <a:latin typeface="Arial"/>
                <a:cs typeface="Arial"/>
              </a:rPr>
              <a:t>a</a:t>
            </a:r>
            <a:r>
              <a:rPr sz="2750" b="1" spc="-100" dirty="0">
                <a:latin typeface="Arial"/>
                <a:cs typeface="Arial"/>
              </a:rPr>
              <a:t> </a:t>
            </a:r>
            <a:r>
              <a:rPr sz="2750" b="1" spc="-245" dirty="0">
                <a:latin typeface="Arial"/>
                <a:cs typeface="Arial"/>
              </a:rPr>
              <a:t>los</a:t>
            </a:r>
            <a:r>
              <a:rPr sz="2750" b="1" spc="-140" dirty="0">
                <a:latin typeface="Arial"/>
                <a:cs typeface="Arial"/>
              </a:rPr>
              <a:t> </a:t>
            </a:r>
            <a:r>
              <a:rPr sz="2750" b="1" spc="-130" dirty="0">
                <a:latin typeface="Arial"/>
                <a:cs typeface="Arial"/>
              </a:rPr>
              <a:t>6</a:t>
            </a:r>
            <a:r>
              <a:rPr sz="2750" b="1" spc="-55" dirty="0">
                <a:latin typeface="Arial"/>
                <a:cs typeface="Arial"/>
              </a:rPr>
              <a:t> </a:t>
            </a:r>
            <a:r>
              <a:rPr sz="2750" b="1" spc="-275" dirty="0">
                <a:latin typeface="Arial"/>
                <a:cs typeface="Arial"/>
              </a:rPr>
              <a:t>meses</a:t>
            </a:r>
            <a:endParaRPr sz="2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750" spc="-170" dirty="0">
                <a:latin typeface="Arial"/>
                <a:cs typeface="Arial"/>
              </a:rPr>
              <a:t>….combinados</a:t>
            </a:r>
            <a:r>
              <a:rPr sz="2750" spc="-110" dirty="0">
                <a:latin typeface="Arial"/>
                <a:cs typeface="Arial"/>
              </a:rPr>
              <a:t> </a:t>
            </a:r>
            <a:r>
              <a:rPr sz="2750" spc="-125" dirty="0">
                <a:latin typeface="Arial"/>
                <a:cs typeface="Arial"/>
              </a:rPr>
              <a:t>con</a:t>
            </a:r>
            <a:r>
              <a:rPr sz="2750" spc="-35" dirty="0">
                <a:latin typeface="Arial"/>
                <a:cs typeface="Arial"/>
              </a:rPr>
              <a:t> </a:t>
            </a:r>
            <a:r>
              <a:rPr sz="2750" spc="-50" dirty="0">
                <a:latin typeface="Arial"/>
                <a:cs typeface="Arial"/>
              </a:rPr>
              <a:t>criterios</a:t>
            </a:r>
            <a:r>
              <a:rPr sz="2750" spc="-114" dirty="0">
                <a:latin typeface="Arial"/>
                <a:cs typeface="Arial"/>
              </a:rPr>
              <a:t> </a:t>
            </a:r>
            <a:r>
              <a:rPr sz="2750" spc="-120" dirty="0">
                <a:latin typeface="Arial"/>
                <a:cs typeface="Arial"/>
              </a:rPr>
              <a:t>clínicos</a:t>
            </a:r>
            <a:r>
              <a:rPr sz="2750" spc="-110" dirty="0">
                <a:latin typeface="Arial"/>
                <a:cs typeface="Arial"/>
              </a:rPr>
              <a:t> </a:t>
            </a:r>
            <a:r>
              <a:rPr sz="2750" spc="-65" dirty="0">
                <a:latin typeface="Arial"/>
                <a:cs typeface="Arial"/>
              </a:rPr>
              <a:t>objetivos</a:t>
            </a:r>
            <a:r>
              <a:rPr sz="2750" spc="-114" dirty="0">
                <a:latin typeface="Arial"/>
                <a:cs typeface="Arial"/>
              </a:rPr>
              <a:t> </a:t>
            </a:r>
            <a:r>
              <a:rPr sz="2750" spc="-130" dirty="0">
                <a:latin typeface="Arial"/>
                <a:cs typeface="Arial"/>
              </a:rPr>
              <a:t>y </a:t>
            </a:r>
            <a:r>
              <a:rPr sz="2750" spc="-105" dirty="0">
                <a:latin typeface="Arial"/>
                <a:cs typeface="Arial"/>
              </a:rPr>
              <a:t>evaluación</a:t>
            </a:r>
            <a:r>
              <a:rPr sz="2750" spc="-110" dirty="0">
                <a:latin typeface="Arial"/>
                <a:cs typeface="Arial"/>
              </a:rPr>
              <a:t> </a:t>
            </a:r>
            <a:r>
              <a:rPr sz="2750" spc="-30" dirty="0">
                <a:latin typeface="Arial"/>
                <a:cs typeface="Arial"/>
              </a:rPr>
              <a:t>multidisciplinar.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3006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130"/>
              </a:spcBef>
            </a:pPr>
            <a:r>
              <a:rPr spc="-509" dirty="0"/>
              <a:t>ESTUDIO</a:t>
            </a:r>
            <a:r>
              <a:rPr spc="-225" dirty="0"/>
              <a:t> </a:t>
            </a:r>
            <a:r>
              <a:rPr spc="-425" dirty="0"/>
              <a:t>M</a:t>
            </a:r>
            <a:r>
              <a:rPr spc="-490" dirty="0"/>
              <a:t>U</a:t>
            </a:r>
            <a:r>
              <a:rPr spc="-990" dirty="0"/>
              <a:t>L</a:t>
            </a:r>
            <a:r>
              <a:rPr spc="-470" dirty="0"/>
              <a:t>T</a:t>
            </a:r>
            <a:r>
              <a:rPr spc="-430" dirty="0"/>
              <a:t>I</a:t>
            </a:r>
            <a:r>
              <a:rPr spc="-475" dirty="0"/>
              <a:t>C</a:t>
            </a:r>
            <a:r>
              <a:rPr spc="-440" dirty="0"/>
              <a:t>É</a:t>
            </a:r>
            <a:r>
              <a:rPr spc="-525" dirty="0"/>
              <a:t>N</a:t>
            </a:r>
            <a:r>
              <a:rPr spc="-470" dirty="0"/>
              <a:t>T</a:t>
            </a:r>
            <a:r>
              <a:rPr spc="-475" dirty="0"/>
              <a:t>R</a:t>
            </a:r>
            <a:r>
              <a:rPr spc="-430" dirty="0"/>
              <a:t>I</a:t>
            </a:r>
            <a:r>
              <a:rPr spc="-475" dirty="0"/>
              <a:t>C</a:t>
            </a:r>
            <a:r>
              <a:rPr spc="-445" dirty="0"/>
              <a:t>O</a:t>
            </a:r>
            <a:r>
              <a:rPr spc="-229" dirty="0"/>
              <a:t> </a:t>
            </a:r>
            <a:r>
              <a:rPr spc="-500" dirty="0"/>
              <a:t>NACIONAL</a:t>
            </a:r>
            <a:r>
              <a:rPr spc="-210" dirty="0"/>
              <a:t> </a:t>
            </a:r>
            <a:r>
              <a:rPr spc="-125" dirty="0"/>
              <a:t>-</a:t>
            </a:r>
            <a:r>
              <a:rPr spc="-215" dirty="0"/>
              <a:t> </a:t>
            </a:r>
            <a:r>
              <a:rPr spc="-675" dirty="0"/>
              <a:t>SETH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125" dirty="0"/>
              <a:t>Población</a:t>
            </a:r>
            <a:r>
              <a:rPr spc="-114" dirty="0"/>
              <a:t> </a:t>
            </a:r>
            <a:r>
              <a:rPr spc="-100" dirty="0"/>
              <a:t>de</a:t>
            </a:r>
            <a:r>
              <a:rPr spc="-105" dirty="0"/>
              <a:t> </a:t>
            </a:r>
            <a:r>
              <a:rPr spc="-65" dirty="0"/>
              <a:t>estudio:</a:t>
            </a:r>
            <a:r>
              <a:rPr spc="-145" dirty="0"/>
              <a:t> </a:t>
            </a:r>
            <a:r>
              <a:rPr spc="-305" dirty="0"/>
              <a:t>ACLF-</a:t>
            </a:r>
            <a:r>
              <a:rPr spc="-130" dirty="0"/>
              <a:t>2</a:t>
            </a:r>
            <a:r>
              <a:rPr spc="-55" dirty="0"/>
              <a:t> </a:t>
            </a:r>
            <a:r>
              <a:rPr spc="-130" dirty="0"/>
              <a:t>y</a:t>
            </a:r>
            <a:r>
              <a:rPr spc="-135" dirty="0"/>
              <a:t> </a:t>
            </a:r>
            <a:r>
              <a:rPr spc="-50" dirty="0"/>
              <a:t>3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/>
          </a:p>
          <a:p>
            <a:pPr marL="12700">
              <a:lnSpc>
                <a:spcPct val="100000"/>
              </a:lnSpc>
            </a:pPr>
            <a:r>
              <a:rPr spc="-125" dirty="0"/>
              <a:t>Población</a:t>
            </a:r>
            <a:r>
              <a:rPr spc="-130" dirty="0"/>
              <a:t> </a:t>
            </a:r>
            <a:r>
              <a:rPr spc="-25" dirty="0"/>
              <a:t>control:</a:t>
            </a:r>
            <a:r>
              <a:rPr spc="-85" dirty="0"/>
              <a:t> </a:t>
            </a:r>
            <a:r>
              <a:rPr spc="-275" dirty="0"/>
              <a:t>MELD</a:t>
            </a:r>
            <a:r>
              <a:rPr spc="-75" dirty="0"/>
              <a:t> </a:t>
            </a:r>
            <a:r>
              <a:rPr spc="-229" dirty="0"/>
              <a:t>&gt;</a:t>
            </a:r>
            <a:r>
              <a:rPr spc="-125" dirty="0"/>
              <a:t> </a:t>
            </a:r>
            <a:r>
              <a:rPr spc="-105" dirty="0"/>
              <a:t>20, </a:t>
            </a:r>
            <a:r>
              <a:rPr spc="-65" dirty="0"/>
              <a:t>no</a:t>
            </a:r>
            <a:r>
              <a:rPr spc="-135" dirty="0"/>
              <a:t> </a:t>
            </a:r>
            <a:r>
              <a:rPr spc="-400" dirty="0"/>
              <a:t>ACLF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00"/>
          </a:p>
          <a:p>
            <a:pPr marL="12700">
              <a:lnSpc>
                <a:spcPct val="100000"/>
              </a:lnSpc>
            </a:pPr>
            <a:r>
              <a:rPr b="1" u="sng" spc="-175" dirty="0">
                <a:solidFill>
                  <a:srgbClr val="5B9BD4"/>
                </a:solidFill>
                <a:uFill>
                  <a:solidFill>
                    <a:srgbClr val="5B9BD4"/>
                  </a:solidFill>
                </a:uFill>
                <a:latin typeface="Arial"/>
                <a:cs typeface="Arial"/>
              </a:rPr>
              <a:t>Objetivos</a:t>
            </a:r>
            <a:r>
              <a:rPr b="1" u="sng" spc="-130" dirty="0">
                <a:solidFill>
                  <a:srgbClr val="5B9BD4"/>
                </a:solidFill>
                <a:uFill>
                  <a:solidFill>
                    <a:srgbClr val="5B9BD4"/>
                  </a:solidFill>
                </a:uFill>
                <a:latin typeface="Arial"/>
                <a:cs typeface="Arial"/>
              </a:rPr>
              <a:t> </a:t>
            </a:r>
            <a:r>
              <a:rPr b="1" u="sng" spc="-140" dirty="0">
                <a:solidFill>
                  <a:srgbClr val="5B9BD4"/>
                </a:solidFill>
                <a:uFill>
                  <a:solidFill>
                    <a:srgbClr val="5B9BD4"/>
                  </a:solidFill>
                </a:uFill>
                <a:latin typeface="Arial"/>
                <a:cs typeface="Arial"/>
              </a:rPr>
              <a:t>del</a:t>
            </a:r>
            <a:r>
              <a:rPr b="1" u="sng" spc="-75" dirty="0">
                <a:solidFill>
                  <a:srgbClr val="5B9BD4"/>
                </a:solidFill>
                <a:uFill>
                  <a:solidFill>
                    <a:srgbClr val="5B9BD4"/>
                  </a:solidFill>
                </a:uFill>
                <a:latin typeface="Arial"/>
                <a:cs typeface="Arial"/>
              </a:rPr>
              <a:t> </a:t>
            </a:r>
            <a:r>
              <a:rPr b="1" u="sng" spc="-25" dirty="0">
                <a:solidFill>
                  <a:srgbClr val="5B9BD4"/>
                </a:solidFill>
                <a:uFill>
                  <a:solidFill>
                    <a:srgbClr val="5B9BD4"/>
                  </a:solidFill>
                </a:uFill>
                <a:latin typeface="Arial"/>
                <a:cs typeface="Arial"/>
              </a:rPr>
              <a:t>estudio</a:t>
            </a:r>
          </a:p>
          <a:p>
            <a:pPr marL="445770" indent="-433070">
              <a:lnSpc>
                <a:spcPct val="100000"/>
              </a:lnSpc>
              <a:spcBef>
                <a:spcPts val="80"/>
              </a:spcBef>
              <a:buChar char="-"/>
              <a:tabLst>
                <a:tab pos="445770" algn="l"/>
                <a:tab pos="446405" algn="l"/>
              </a:tabLst>
            </a:pPr>
            <a:r>
              <a:rPr b="1" spc="-250" dirty="0">
                <a:latin typeface="Arial"/>
                <a:cs typeface="Arial"/>
              </a:rPr>
              <a:t>Conocer</a:t>
            </a:r>
            <a:r>
              <a:rPr b="1" spc="-85" dirty="0">
                <a:latin typeface="Arial"/>
                <a:cs typeface="Arial"/>
              </a:rPr>
              <a:t> </a:t>
            </a:r>
            <a:r>
              <a:rPr b="1" spc="-190" dirty="0">
                <a:latin typeface="Arial"/>
                <a:cs typeface="Arial"/>
              </a:rPr>
              <a:t>datos</a:t>
            </a:r>
            <a:r>
              <a:rPr b="1" spc="-125" dirty="0">
                <a:latin typeface="Arial"/>
                <a:cs typeface="Arial"/>
              </a:rPr>
              <a:t> </a:t>
            </a:r>
            <a:r>
              <a:rPr b="1" spc="-165" dirty="0">
                <a:latin typeface="Arial"/>
                <a:cs typeface="Arial"/>
              </a:rPr>
              <a:t>en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spc="-280" dirty="0">
                <a:latin typeface="Arial"/>
                <a:cs typeface="Arial"/>
              </a:rPr>
              <a:t>España</a:t>
            </a:r>
            <a:r>
              <a:rPr b="1" spc="-100" dirty="0">
                <a:latin typeface="Arial"/>
                <a:cs typeface="Arial"/>
              </a:rPr>
              <a:t> </a:t>
            </a:r>
            <a:r>
              <a:rPr b="1" spc="-175" dirty="0">
                <a:latin typeface="Arial"/>
                <a:cs typeface="Arial"/>
              </a:rPr>
              <a:t>de</a:t>
            </a:r>
            <a:r>
              <a:rPr b="1" spc="-125" dirty="0">
                <a:latin typeface="Arial"/>
                <a:cs typeface="Arial"/>
              </a:rPr>
              <a:t> </a:t>
            </a:r>
            <a:r>
              <a:rPr b="1" spc="-190" dirty="0">
                <a:latin typeface="Arial"/>
                <a:cs typeface="Arial"/>
              </a:rPr>
              <a:t>supervivencia</a:t>
            </a:r>
            <a:r>
              <a:rPr b="1" spc="-95" dirty="0">
                <a:latin typeface="Arial"/>
                <a:cs typeface="Arial"/>
              </a:rPr>
              <a:t> </a:t>
            </a:r>
            <a:r>
              <a:rPr b="1" spc="-175" dirty="0">
                <a:latin typeface="Arial"/>
                <a:cs typeface="Arial"/>
              </a:rPr>
              <a:t>a</a:t>
            </a:r>
            <a:r>
              <a:rPr b="1" spc="-95" dirty="0">
                <a:latin typeface="Arial"/>
                <a:cs typeface="Arial"/>
              </a:rPr>
              <a:t> </a:t>
            </a:r>
            <a:r>
              <a:rPr b="1" spc="-160" dirty="0">
                <a:latin typeface="Arial"/>
                <a:cs typeface="Arial"/>
              </a:rPr>
              <a:t>medio</a:t>
            </a:r>
            <a:r>
              <a:rPr b="1" spc="-155" dirty="0">
                <a:latin typeface="Arial"/>
                <a:cs typeface="Arial"/>
              </a:rPr>
              <a:t> </a:t>
            </a:r>
            <a:r>
              <a:rPr b="1" spc="-220" dirty="0">
                <a:latin typeface="Arial"/>
                <a:cs typeface="Arial"/>
              </a:rPr>
              <a:t>y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spc="-204" dirty="0">
                <a:latin typeface="Arial"/>
                <a:cs typeface="Arial"/>
              </a:rPr>
              <a:t>largo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spc="-80" dirty="0">
                <a:latin typeface="Arial"/>
                <a:cs typeface="Arial"/>
              </a:rPr>
              <a:t>plazo</a:t>
            </a:r>
          </a:p>
          <a:p>
            <a:pPr marL="469900" indent="-457834">
              <a:lnSpc>
                <a:spcPct val="100000"/>
              </a:lnSpc>
              <a:spcBef>
                <a:spcPts val="80"/>
              </a:spcBef>
              <a:buFont typeface="Arial"/>
              <a:buChar char="-"/>
              <a:tabLst>
                <a:tab pos="469900" algn="l"/>
                <a:tab pos="470534" algn="l"/>
              </a:tabLst>
            </a:pPr>
            <a:r>
              <a:rPr b="1" spc="-195" dirty="0">
                <a:latin typeface="Arial"/>
                <a:cs typeface="Arial"/>
              </a:rPr>
              <a:t>Validación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spc="-254" dirty="0">
                <a:latin typeface="Arial"/>
                <a:cs typeface="Arial"/>
              </a:rPr>
              <a:t>TAM</a:t>
            </a:r>
            <a:r>
              <a:rPr b="1" spc="-90" dirty="0">
                <a:latin typeface="Arial"/>
                <a:cs typeface="Arial"/>
              </a:rPr>
              <a:t> </a:t>
            </a:r>
            <a:r>
              <a:rPr b="1" spc="-220" dirty="0">
                <a:latin typeface="Arial"/>
                <a:cs typeface="Arial"/>
              </a:rPr>
              <a:t>score,</a:t>
            </a:r>
            <a:r>
              <a:rPr b="1" spc="-105" dirty="0">
                <a:latin typeface="Arial"/>
                <a:cs typeface="Arial"/>
              </a:rPr>
              <a:t> </a:t>
            </a:r>
            <a:r>
              <a:rPr b="1" spc="-380" dirty="0">
                <a:latin typeface="Arial"/>
                <a:cs typeface="Arial"/>
              </a:rPr>
              <a:t>SALT-</a:t>
            </a:r>
            <a:r>
              <a:rPr b="1" spc="110" dirty="0">
                <a:latin typeface="Arial"/>
                <a:cs typeface="Arial"/>
              </a:rPr>
              <a:t>M</a:t>
            </a:r>
            <a:r>
              <a:rPr b="1" spc="-90" dirty="0">
                <a:latin typeface="Arial"/>
                <a:cs typeface="Arial"/>
              </a:rPr>
              <a:t> </a:t>
            </a:r>
            <a:r>
              <a:rPr b="1" spc="-280" dirty="0">
                <a:latin typeface="Arial"/>
                <a:cs typeface="Arial"/>
              </a:rPr>
              <a:t>score</a:t>
            </a:r>
          </a:p>
          <a:p>
            <a:pPr marL="469900" indent="-457834">
              <a:lnSpc>
                <a:spcPct val="100000"/>
              </a:lnSpc>
              <a:spcBef>
                <a:spcPts val="80"/>
              </a:spcBef>
              <a:buChar char="-"/>
              <a:tabLst>
                <a:tab pos="469900" algn="l"/>
                <a:tab pos="470534" algn="l"/>
              </a:tabLst>
            </a:pPr>
            <a:r>
              <a:rPr spc="-150" dirty="0"/>
              <a:t>Calidad</a:t>
            </a:r>
            <a:r>
              <a:rPr spc="-130" dirty="0"/>
              <a:t> </a:t>
            </a:r>
            <a:r>
              <a:rPr spc="-100" dirty="0"/>
              <a:t>de</a:t>
            </a:r>
            <a:r>
              <a:rPr spc="-120" dirty="0"/>
              <a:t> </a:t>
            </a:r>
            <a:r>
              <a:rPr spc="-20" dirty="0"/>
              <a:t>vida</a:t>
            </a:r>
          </a:p>
          <a:p>
            <a:pPr marL="469900" indent="-457834">
              <a:lnSpc>
                <a:spcPct val="100000"/>
              </a:lnSpc>
              <a:buChar char="-"/>
              <a:tabLst>
                <a:tab pos="469900" algn="l"/>
                <a:tab pos="470534" algn="l"/>
              </a:tabLst>
            </a:pPr>
            <a:r>
              <a:rPr spc="-135" dirty="0"/>
              <a:t>Complicaciones</a:t>
            </a:r>
            <a:r>
              <a:rPr spc="-30" dirty="0"/>
              <a:t> </a:t>
            </a:r>
            <a:r>
              <a:rPr spc="-75" dirty="0"/>
              <a:t>post-</a:t>
            </a:r>
            <a:r>
              <a:rPr spc="-325" dirty="0"/>
              <a:t>TH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3875" y="1466850"/>
            <a:ext cx="3067050" cy="21145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63209" y="1859934"/>
            <a:ext cx="5841365" cy="4149090"/>
            <a:chOff x="5863209" y="1859934"/>
            <a:chExt cx="5841365" cy="4149090"/>
          </a:xfrm>
        </p:grpSpPr>
        <p:sp>
          <p:nvSpPr>
            <p:cNvPr id="3" name="object 3"/>
            <p:cNvSpPr/>
            <p:nvPr/>
          </p:nvSpPr>
          <p:spPr>
            <a:xfrm>
              <a:off x="7553325" y="2146220"/>
              <a:ext cx="1924050" cy="1536700"/>
            </a:xfrm>
            <a:custGeom>
              <a:avLst/>
              <a:gdLst/>
              <a:ahLst/>
              <a:cxnLst/>
              <a:rect l="l" t="t" r="r" b="b"/>
              <a:pathLst>
                <a:path w="1924050" h="1536700">
                  <a:moveTo>
                    <a:pt x="713200" y="1524000"/>
                  </a:moveTo>
                  <a:lnTo>
                    <a:pt x="631063" y="1524000"/>
                  </a:lnTo>
                  <a:lnTo>
                    <a:pt x="673226" y="1536700"/>
                  </a:lnTo>
                  <a:lnTo>
                    <a:pt x="703881" y="1536700"/>
                  </a:lnTo>
                  <a:lnTo>
                    <a:pt x="713200" y="1524000"/>
                  </a:lnTo>
                  <a:close/>
                </a:path>
                <a:path w="1924050" h="1536700">
                  <a:moveTo>
                    <a:pt x="730884" y="1511300"/>
                  </a:moveTo>
                  <a:lnTo>
                    <a:pt x="622680" y="1511300"/>
                  </a:lnTo>
                  <a:lnTo>
                    <a:pt x="625982" y="1524000"/>
                  </a:lnTo>
                  <a:lnTo>
                    <a:pt x="721614" y="1524000"/>
                  </a:lnTo>
                  <a:lnTo>
                    <a:pt x="730884" y="1511300"/>
                  </a:lnTo>
                  <a:close/>
                </a:path>
                <a:path w="1924050" h="1536700">
                  <a:moveTo>
                    <a:pt x="784713" y="1511300"/>
                  </a:moveTo>
                  <a:lnTo>
                    <a:pt x="746333" y="1511300"/>
                  </a:lnTo>
                  <a:lnTo>
                    <a:pt x="747522" y="1524000"/>
                  </a:lnTo>
                  <a:lnTo>
                    <a:pt x="779652" y="1524000"/>
                  </a:lnTo>
                  <a:lnTo>
                    <a:pt x="784713" y="1511300"/>
                  </a:lnTo>
                  <a:close/>
                </a:path>
                <a:path w="1924050" h="1536700">
                  <a:moveTo>
                    <a:pt x="784605" y="1498600"/>
                  </a:moveTo>
                  <a:lnTo>
                    <a:pt x="619125" y="1498600"/>
                  </a:lnTo>
                  <a:lnTo>
                    <a:pt x="617727" y="1511300"/>
                  </a:lnTo>
                  <a:lnTo>
                    <a:pt x="783403" y="1511300"/>
                  </a:lnTo>
                  <a:lnTo>
                    <a:pt x="784605" y="1498600"/>
                  </a:lnTo>
                  <a:close/>
                </a:path>
                <a:path w="1924050" h="1536700">
                  <a:moveTo>
                    <a:pt x="795067" y="1485900"/>
                  </a:moveTo>
                  <a:lnTo>
                    <a:pt x="620902" y="1485900"/>
                  </a:lnTo>
                  <a:lnTo>
                    <a:pt x="620902" y="1498600"/>
                  </a:lnTo>
                  <a:lnTo>
                    <a:pt x="788842" y="1498600"/>
                  </a:lnTo>
                  <a:lnTo>
                    <a:pt x="795067" y="1485900"/>
                  </a:lnTo>
                  <a:close/>
                </a:path>
                <a:path w="1924050" h="1536700">
                  <a:moveTo>
                    <a:pt x="587375" y="1473200"/>
                  </a:moveTo>
                  <a:lnTo>
                    <a:pt x="530072" y="1473200"/>
                  </a:lnTo>
                  <a:lnTo>
                    <a:pt x="534797" y="1485900"/>
                  </a:lnTo>
                  <a:lnTo>
                    <a:pt x="583819" y="1485900"/>
                  </a:lnTo>
                  <a:lnTo>
                    <a:pt x="587375" y="1473200"/>
                  </a:lnTo>
                  <a:close/>
                </a:path>
                <a:path w="1924050" h="1536700">
                  <a:moveTo>
                    <a:pt x="821817" y="1447800"/>
                  </a:moveTo>
                  <a:lnTo>
                    <a:pt x="506222" y="1447800"/>
                  </a:lnTo>
                  <a:lnTo>
                    <a:pt x="509524" y="1460500"/>
                  </a:lnTo>
                  <a:lnTo>
                    <a:pt x="624458" y="1460500"/>
                  </a:lnTo>
                  <a:lnTo>
                    <a:pt x="619125" y="1473200"/>
                  </a:lnTo>
                  <a:lnTo>
                    <a:pt x="619125" y="1485900"/>
                  </a:lnTo>
                  <a:lnTo>
                    <a:pt x="816006" y="1485900"/>
                  </a:lnTo>
                  <a:lnTo>
                    <a:pt x="819114" y="1473200"/>
                  </a:lnTo>
                  <a:lnTo>
                    <a:pt x="820293" y="1473200"/>
                  </a:lnTo>
                  <a:lnTo>
                    <a:pt x="821817" y="1460500"/>
                  </a:lnTo>
                  <a:lnTo>
                    <a:pt x="821817" y="1447800"/>
                  </a:lnTo>
                  <a:close/>
                </a:path>
                <a:path w="1924050" h="1536700">
                  <a:moveTo>
                    <a:pt x="912558" y="1460500"/>
                  </a:moveTo>
                  <a:lnTo>
                    <a:pt x="862456" y="1460500"/>
                  </a:lnTo>
                  <a:lnTo>
                    <a:pt x="863980" y="1473200"/>
                  </a:lnTo>
                  <a:lnTo>
                    <a:pt x="865473" y="1473200"/>
                  </a:lnTo>
                  <a:lnTo>
                    <a:pt x="867918" y="1485900"/>
                  </a:lnTo>
                  <a:lnTo>
                    <a:pt x="907923" y="1485900"/>
                  </a:lnTo>
                  <a:lnTo>
                    <a:pt x="912145" y="1473200"/>
                  </a:lnTo>
                  <a:lnTo>
                    <a:pt x="912558" y="1460500"/>
                  </a:lnTo>
                  <a:close/>
                </a:path>
                <a:path w="1924050" h="1536700">
                  <a:moveTo>
                    <a:pt x="598931" y="1460500"/>
                  </a:moveTo>
                  <a:lnTo>
                    <a:pt x="523813" y="1460500"/>
                  </a:lnTo>
                  <a:lnTo>
                    <a:pt x="527097" y="1473200"/>
                  </a:lnTo>
                  <a:lnTo>
                    <a:pt x="593851" y="1473200"/>
                  </a:lnTo>
                  <a:lnTo>
                    <a:pt x="598931" y="1460500"/>
                  </a:lnTo>
                  <a:close/>
                </a:path>
                <a:path w="1924050" h="1536700">
                  <a:moveTo>
                    <a:pt x="189531" y="1422400"/>
                  </a:moveTo>
                  <a:lnTo>
                    <a:pt x="99568" y="1422400"/>
                  </a:lnTo>
                  <a:lnTo>
                    <a:pt x="92709" y="1435100"/>
                  </a:lnTo>
                  <a:lnTo>
                    <a:pt x="75819" y="1435100"/>
                  </a:lnTo>
                  <a:lnTo>
                    <a:pt x="72517" y="1447800"/>
                  </a:lnTo>
                  <a:lnTo>
                    <a:pt x="70739" y="1460500"/>
                  </a:lnTo>
                  <a:lnTo>
                    <a:pt x="172084" y="1460500"/>
                  </a:lnTo>
                  <a:lnTo>
                    <a:pt x="187198" y="1447800"/>
                  </a:lnTo>
                  <a:lnTo>
                    <a:pt x="187656" y="1435100"/>
                  </a:lnTo>
                  <a:lnTo>
                    <a:pt x="189531" y="1422400"/>
                  </a:lnTo>
                  <a:close/>
                </a:path>
                <a:path w="1924050" h="1536700">
                  <a:moveTo>
                    <a:pt x="851026" y="1447800"/>
                  </a:moveTo>
                  <a:lnTo>
                    <a:pt x="826897" y="1447800"/>
                  </a:lnTo>
                  <a:lnTo>
                    <a:pt x="835405" y="1460500"/>
                  </a:lnTo>
                  <a:lnTo>
                    <a:pt x="843141" y="1460500"/>
                  </a:lnTo>
                  <a:lnTo>
                    <a:pt x="851026" y="1447800"/>
                  </a:lnTo>
                  <a:close/>
                </a:path>
                <a:path w="1924050" h="1536700">
                  <a:moveTo>
                    <a:pt x="919860" y="1447800"/>
                  </a:moveTo>
                  <a:lnTo>
                    <a:pt x="860678" y="1447800"/>
                  </a:lnTo>
                  <a:lnTo>
                    <a:pt x="855599" y="1460500"/>
                  </a:lnTo>
                  <a:lnTo>
                    <a:pt x="913637" y="1460500"/>
                  </a:lnTo>
                  <a:lnTo>
                    <a:pt x="919860" y="1447800"/>
                  </a:lnTo>
                  <a:close/>
                </a:path>
                <a:path w="1924050" h="1536700">
                  <a:moveTo>
                    <a:pt x="425196" y="1435100"/>
                  </a:moveTo>
                  <a:lnTo>
                    <a:pt x="389763" y="1435100"/>
                  </a:lnTo>
                  <a:lnTo>
                    <a:pt x="401425" y="1447800"/>
                  </a:lnTo>
                  <a:lnTo>
                    <a:pt x="415319" y="1447800"/>
                  </a:lnTo>
                  <a:lnTo>
                    <a:pt x="425196" y="1435100"/>
                  </a:lnTo>
                  <a:close/>
                </a:path>
                <a:path w="1924050" h="1536700">
                  <a:moveTo>
                    <a:pt x="918575" y="1422400"/>
                  </a:moveTo>
                  <a:lnTo>
                    <a:pt x="465835" y="1422400"/>
                  </a:lnTo>
                  <a:lnTo>
                    <a:pt x="464057" y="1435100"/>
                  </a:lnTo>
                  <a:lnTo>
                    <a:pt x="463944" y="1447800"/>
                  </a:lnTo>
                  <a:lnTo>
                    <a:pt x="922226" y="1447800"/>
                  </a:lnTo>
                  <a:lnTo>
                    <a:pt x="920876" y="1435100"/>
                  </a:lnTo>
                  <a:lnTo>
                    <a:pt x="918575" y="1422400"/>
                  </a:lnTo>
                  <a:close/>
                </a:path>
                <a:path w="1924050" h="1536700">
                  <a:moveTo>
                    <a:pt x="443865" y="1422400"/>
                  </a:moveTo>
                  <a:lnTo>
                    <a:pt x="382904" y="1422400"/>
                  </a:lnTo>
                  <a:lnTo>
                    <a:pt x="381126" y="1435100"/>
                  </a:lnTo>
                  <a:lnTo>
                    <a:pt x="433831" y="1435100"/>
                  </a:lnTo>
                  <a:lnTo>
                    <a:pt x="443865" y="1422400"/>
                  </a:lnTo>
                  <a:close/>
                </a:path>
                <a:path w="1924050" h="1536700">
                  <a:moveTo>
                    <a:pt x="950086" y="1422400"/>
                  </a:moveTo>
                  <a:lnTo>
                    <a:pt x="928116" y="1422400"/>
                  </a:lnTo>
                  <a:lnTo>
                    <a:pt x="926719" y="1435100"/>
                  </a:lnTo>
                  <a:lnTo>
                    <a:pt x="950086" y="1435100"/>
                  </a:lnTo>
                  <a:lnTo>
                    <a:pt x="950086" y="1422400"/>
                  </a:lnTo>
                  <a:close/>
                </a:path>
                <a:path w="1924050" h="1536700">
                  <a:moveTo>
                    <a:pt x="200532" y="1409700"/>
                  </a:moveTo>
                  <a:lnTo>
                    <a:pt x="97790" y="1409700"/>
                  </a:lnTo>
                  <a:lnTo>
                    <a:pt x="102743" y="1422400"/>
                  </a:lnTo>
                  <a:lnTo>
                    <a:pt x="193573" y="1422400"/>
                  </a:lnTo>
                  <a:lnTo>
                    <a:pt x="200532" y="1409700"/>
                  </a:lnTo>
                  <a:close/>
                </a:path>
                <a:path w="1924050" h="1536700">
                  <a:moveTo>
                    <a:pt x="454025" y="1409700"/>
                  </a:moveTo>
                  <a:lnTo>
                    <a:pt x="355980" y="1409700"/>
                  </a:lnTo>
                  <a:lnTo>
                    <a:pt x="359536" y="1422400"/>
                  </a:lnTo>
                  <a:lnTo>
                    <a:pt x="450469" y="1422400"/>
                  </a:lnTo>
                  <a:lnTo>
                    <a:pt x="454025" y="1409700"/>
                  </a:lnTo>
                  <a:close/>
                </a:path>
                <a:path w="1924050" h="1536700">
                  <a:moveTo>
                    <a:pt x="958723" y="1409700"/>
                  </a:moveTo>
                  <a:lnTo>
                    <a:pt x="462279" y="1409700"/>
                  </a:lnTo>
                  <a:lnTo>
                    <a:pt x="462279" y="1422400"/>
                  </a:lnTo>
                  <a:lnTo>
                    <a:pt x="956945" y="1422400"/>
                  </a:lnTo>
                  <a:lnTo>
                    <a:pt x="958723" y="1409700"/>
                  </a:lnTo>
                  <a:close/>
                </a:path>
                <a:path w="1924050" h="1536700">
                  <a:moveTo>
                    <a:pt x="106045" y="1397000"/>
                  </a:moveTo>
                  <a:lnTo>
                    <a:pt x="94488" y="1397000"/>
                  </a:lnTo>
                  <a:lnTo>
                    <a:pt x="96011" y="1409700"/>
                  </a:lnTo>
                  <a:lnTo>
                    <a:pt x="106045" y="1397000"/>
                  </a:lnTo>
                  <a:close/>
                </a:path>
                <a:path w="1924050" h="1536700">
                  <a:moveTo>
                    <a:pt x="236220" y="1397000"/>
                  </a:moveTo>
                  <a:lnTo>
                    <a:pt x="106045" y="1397000"/>
                  </a:lnTo>
                  <a:lnTo>
                    <a:pt x="99568" y="1409700"/>
                  </a:lnTo>
                  <a:lnTo>
                    <a:pt x="231140" y="1409700"/>
                  </a:lnTo>
                  <a:lnTo>
                    <a:pt x="236220" y="1397000"/>
                  </a:lnTo>
                  <a:close/>
                </a:path>
                <a:path w="1924050" h="1536700">
                  <a:moveTo>
                    <a:pt x="959008" y="1397000"/>
                  </a:moveTo>
                  <a:lnTo>
                    <a:pt x="356790" y="1397000"/>
                  </a:lnTo>
                  <a:lnTo>
                    <a:pt x="353689" y="1409700"/>
                  </a:lnTo>
                  <a:lnTo>
                    <a:pt x="958996" y="1409700"/>
                  </a:lnTo>
                  <a:lnTo>
                    <a:pt x="959008" y="1397000"/>
                  </a:lnTo>
                  <a:close/>
                </a:path>
                <a:path w="1924050" h="1536700">
                  <a:moveTo>
                    <a:pt x="254448" y="1384300"/>
                  </a:moveTo>
                  <a:lnTo>
                    <a:pt x="85502" y="1384300"/>
                  </a:lnTo>
                  <a:lnTo>
                    <a:pt x="90173" y="1397000"/>
                  </a:lnTo>
                  <a:lnTo>
                    <a:pt x="251332" y="1397000"/>
                  </a:lnTo>
                  <a:lnTo>
                    <a:pt x="254448" y="1384300"/>
                  </a:lnTo>
                  <a:close/>
                </a:path>
                <a:path w="1924050" h="1536700">
                  <a:moveTo>
                    <a:pt x="967104" y="1384300"/>
                  </a:moveTo>
                  <a:lnTo>
                    <a:pt x="347599" y="1384300"/>
                  </a:lnTo>
                  <a:lnTo>
                    <a:pt x="357391" y="1397000"/>
                  </a:lnTo>
                  <a:lnTo>
                    <a:pt x="960973" y="1397000"/>
                  </a:lnTo>
                  <a:lnTo>
                    <a:pt x="967104" y="1384300"/>
                  </a:lnTo>
                  <a:close/>
                </a:path>
                <a:path w="1924050" h="1536700">
                  <a:moveTo>
                    <a:pt x="264013" y="1371600"/>
                  </a:moveTo>
                  <a:lnTo>
                    <a:pt x="78994" y="1371600"/>
                  </a:lnTo>
                  <a:lnTo>
                    <a:pt x="81450" y="1384300"/>
                  </a:lnTo>
                  <a:lnTo>
                    <a:pt x="258730" y="1384300"/>
                  </a:lnTo>
                  <a:lnTo>
                    <a:pt x="264013" y="1371600"/>
                  </a:lnTo>
                  <a:close/>
                </a:path>
                <a:path w="1924050" h="1536700">
                  <a:moveTo>
                    <a:pt x="994155" y="1371600"/>
                  </a:moveTo>
                  <a:lnTo>
                    <a:pt x="343249" y="1371600"/>
                  </a:lnTo>
                  <a:lnTo>
                    <a:pt x="342030" y="1384300"/>
                  </a:lnTo>
                  <a:lnTo>
                    <a:pt x="997330" y="1384300"/>
                  </a:lnTo>
                  <a:lnTo>
                    <a:pt x="994155" y="1371600"/>
                  </a:lnTo>
                  <a:close/>
                </a:path>
                <a:path w="1924050" h="1536700">
                  <a:moveTo>
                    <a:pt x="295687" y="1358900"/>
                  </a:moveTo>
                  <a:lnTo>
                    <a:pt x="81867" y="1358900"/>
                  </a:lnTo>
                  <a:lnTo>
                    <a:pt x="79305" y="1371600"/>
                  </a:lnTo>
                  <a:lnTo>
                    <a:pt x="282444" y="1371600"/>
                  </a:lnTo>
                  <a:lnTo>
                    <a:pt x="295687" y="1358900"/>
                  </a:lnTo>
                  <a:close/>
                </a:path>
                <a:path w="1924050" h="1536700">
                  <a:moveTo>
                    <a:pt x="1000886" y="1358900"/>
                  </a:moveTo>
                  <a:lnTo>
                    <a:pt x="318770" y="1358900"/>
                  </a:lnTo>
                  <a:lnTo>
                    <a:pt x="328929" y="1371600"/>
                  </a:lnTo>
                  <a:lnTo>
                    <a:pt x="999108" y="1371600"/>
                  </a:lnTo>
                  <a:lnTo>
                    <a:pt x="1000886" y="1358900"/>
                  </a:lnTo>
                  <a:close/>
                </a:path>
                <a:path w="1924050" h="1536700">
                  <a:moveTo>
                    <a:pt x="1000886" y="1333500"/>
                  </a:moveTo>
                  <a:lnTo>
                    <a:pt x="97551" y="1333500"/>
                  </a:lnTo>
                  <a:lnTo>
                    <a:pt x="93700" y="1346200"/>
                  </a:lnTo>
                  <a:lnTo>
                    <a:pt x="90931" y="1346200"/>
                  </a:lnTo>
                  <a:lnTo>
                    <a:pt x="85977" y="1358900"/>
                  </a:lnTo>
                  <a:lnTo>
                    <a:pt x="999108" y="1358900"/>
                  </a:lnTo>
                  <a:lnTo>
                    <a:pt x="999108" y="1346200"/>
                  </a:lnTo>
                  <a:lnTo>
                    <a:pt x="1000886" y="1333500"/>
                  </a:lnTo>
                  <a:close/>
                </a:path>
                <a:path w="1924050" h="1536700">
                  <a:moveTo>
                    <a:pt x="997330" y="1320800"/>
                  </a:moveTo>
                  <a:lnTo>
                    <a:pt x="92709" y="1320800"/>
                  </a:lnTo>
                  <a:lnTo>
                    <a:pt x="97790" y="1333500"/>
                  </a:lnTo>
                  <a:lnTo>
                    <a:pt x="997330" y="1333500"/>
                  </a:lnTo>
                  <a:lnTo>
                    <a:pt x="997330" y="1320800"/>
                  </a:lnTo>
                  <a:close/>
                </a:path>
                <a:path w="1924050" h="1536700">
                  <a:moveTo>
                    <a:pt x="1059608" y="1257300"/>
                  </a:moveTo>
                  <a:lnTo>
                    <a:pt x="1021206" y="1257300"/>
                  </a:lnTo>
                  <a:lnTo>
                    <a:pt x="1021206" y="1270000"/>
                  </a:lnTo>
                  <a:lnTo>
                    <a:pt x="95845" y="1270000"/>
                  </a:lnTo>
                  <a:lnTo>
                    <a:pt x="92709" y="1282700"/>
                  </a:lnTo>
                  <a:lnTo>
                    <a:pt x="89282" y="1295400"/>
                  </a:lnTo>
                  <a:lnTo>
                    <a:pt x="84629" y="1295400"/>
                  </a:lnTo>
                  <a:lnTo>
                    <a:pt x="83190" y="1308100"/>
                  </a:lnTo>
                  <a:lnTo>
                    <a:pt x="89407" y="1320800"/>
                  </a:lnTo>
                  <a:lnTo>
                    <a:pt x="1009340" y="1320800"/>
                  </a:lnTo>
                  <a:lnTo>
                    <a:pt x="1012634" y="1308100"/>
                  </a:lnTo>
                  <a:lnTo>
                    <a:pt x="1014690" y="1308100"/>
                  </a:lnTo>
                  <a:lnTo>
                    <a:pt x="1016126" y="1295400"/>
                  </a:lnTo>
                  <a:lnTo>
                    <a:pt x="1009269" y="1282700"/>
                  </a:lnTo>
                  <a:lnTo>
                    <a:pt x="1053210" y="1282700"/>
                  </a:lnTo>
                  <a:lnTo>
                    <a:pt x="1054734" y="1270000"/>
                  </a:lnTo>
                  <a:lnTo>
                    <a:pt x="1059608" y="1257300"/>
                  </a:lnTo>
                  <a:close/>
                </a:path>
                <a:path w="1924050" h="1536700">
                  <a:moveTo>
                    <a:pt x="1053210" y="1282700"/>
                  </a:moveTo>
                  <a:lnTo>
                    <a:pt x="1016126" y="1282700"/>
                  </a:lnTo>
                  <a:lnTo>
                    <a:pt x="1021206" y="1295400"/>
                  </a:lnTo>
                  <a:lnTo>
                    <a:pt x="1059815" y="1295400"/>
                  </a:lnTo>
                  <a:lnTo>
                    <a:pt x="1053210" y="1282700"/>
                  </a:lnTo>
                  <a:close/>
                </a:path>
                <a:path w="1924050" h="1536700">
                  <a:moveTo>
                    <a:pt x="1078978" y="1219200"/>
                  </a:moveTo>
                  <a:lnTo>
                    <a:pt x="86709" y="1219200"/>
                  </a:lnTo>
                  <a:lnTo>
                    <a:pt x="89300" y="1231900"/>
                  </a:lnTo>
                  <a:lnTo>
                    <a:pt x="94488" y="1244600"/>
                  </a:lnTo>
                  <a:lnTo>
                    <a:pt x="97067" y="1257300"/>
                  </a:lnTo>
                  <a:lnTo>
                    <a:pt x="97409" y="1270000"/>
                  </a:lnTo>
                  <a:lnTo>
                    <a:pt x="1002410" y="1270000"/>
                  </a:lnTo>
                  <a:lnTo>
                    <a:pt x="1005967" y="1257300"/>
                  </a:lnTo>
                  <a:lnTo>
                    <a:pt x="1059608" y="1257300"/>
                  </a:lnTo>
                  <a:lnTo>
                    <a:pt x="1064291" y="1244600"/>
                  </a:lnTo>
                  <a:lnTo>
                    <a:pt x="1069308" y="1244600"/>
                  </a:lnTo>
                  <a:lnTo>
                    <a:pt x="1075181" y="1231900"/>
                  </a:lnTo>
                  <a:lnTo>
                    <a:pt x="1078978" y="1219200"/>
                  </a:lnTo>
                  <a:close/>
                </a:path>
                <a:path w="1924050" h="1536700">
                  <a:moveTo>
                    <a:pt x="1123950" y="1193800"/>
                  </a:moveTo>
                  <a:lnTo>
                    <a:pt x="94488" y="1193800"/>
                  </a:lnTo>
                  <a:lnTo>
                    <a:pt x="89407" y="1206500"/>
                  </a:lnTo>
                  <a:lnTo>
                    <a:pt x="86737" y="1219200"/>
                  </a:lnTo>
                  <a:lnTo>
                    <a:pt x="1084214" y="1219200"/>
                  </a:lnTo>
                  <a:lnTo>
                    <a:pt x="1089094" y="1206500"/>
                  </a:lnTo>
                  <a:lnTo>
                    <a:pt x="1119215" y="1206500"/>
                  </a:lnTo>
                  <a:lnTo>
                    <a:pt x="1123950" y="1193800"/>
                  </a:lnTo>
                  <a:close/>
                </a:path>
                <a:path w="1924050" h="1536700">
                  <a:moveTo>
                    <a:pt x="1137666" y="1168400"/>
                  </a:moveTo>
                  <a:lnTo>
                    <a:pt x="97790" y="1168400"/>
                  </a:lnTo>
                  <a:lnTo>
                    <a:pt x="97790" y="1181100"/>
                  </a:lnTo>
                  <a:lnTo>
                    <a:pt x="89407" y="1181100"/>
                  </a:lnTo>
                  <a:lnTo>
                    <a:pt x="87629" y="1193800"/>
                  </a:lnTo>
                  <a:lnTo>
                    <a:pt x="1130807" y="1193800"/>
                  </a:lnTo>
                  <a:lnTo>
                    <a:pt x="1132585" y="1181100"/>
                  </a:lnTo>
                  <a:lnTo>
                    <a:pt x="1137666" y="1168400"/>
                  </a:lnTo>
                  <a:close/>
                </a:path>
                <a:path w="1924050" h="1536700">
                  <a:moveTo>
                    <a:pt x="1156080" y="1117600"/>
                  </a:moveTo>
                  <a:lnTo>
                    <a:pt x="70739" y="1117600"/>
                  </a:lnTo>
                  <a:lnTo>
                    <a:pt x="78994" y="1130300"/>
                  </a:lnTo>
                  <a:lnTo>
                    <a:pt x="77597" y="1143000"/>
                  </a:lnTo>
                  <a:lnTo>
                    <a:pt x="78994" y="1155700"/>
                  </a:lnTo>
                  <a:lnTo>
                    <a:pt x="89725" y="1155700"/>
                  </a:lnTo>
                  <a:lnTo>
                    <a:pt x="95353" y="1168400"/>
                  </a:lnTo>
                  <a:lnTo>
                    <a:pt x="1135888" y="1168400"/>
                  </a:lnTo>
                  <a:lnTo>
                    <a:pt x="1135888" y="1155700"/>
                  </a:lnTo>
                  <a:lnTo>
                    <a:pt x="1139203" y="1143000"/>
                  </a:lnTo>
                  <a:lnTo>
                    <a:pt x="1144031" y="1143000"/>
                  </a:lnTo>
                  <a:lnTo>
                    <a:pt x="1149836" y="1130300"/>
                  </a:lnTo>
                  <a:lnTo>
                    <a:pt x="1156080" y="1117600"/>
                  </a:lnTo>
                  <a:close/>
                </a:path>
                <a:path w="1924050" h="1536700">
                  <a:moveTo>
                    <a:pt x="1184909" y="1104900"/>
                  </a:moveTo>
                  <a:lnTo>
                    <a:pt x="60154" y="1104900"/>
                  </a:lnTo>
                  <a:lnTo>
                    <a:pt x="65658" y="1117600"/>
                  </a:lnTo>
                  <a:lnTo>
                    <a:pt x="1176565" y="1117600"/>
                  </a:lnTo>
                  <a:lnTo>
                    <a:pt x="1184909" y="1104900"/>
                  </a:lnTo>
                  <a:close/>
                </a:path>
                <a:path w="1924050" h="1536700">
                  <a:moveTo>
                    <a:pt x="1211288" y="1079500"/>
                  </a:moveTo>
                  <a:lnTo>
                    <a:pt x="97790" y="1079500"/>
                  </a:lnTo>
                  <a:lnTo>
                    <a:pt x="94488" y="1092200"/>
                  </a:lnTo>
                  <a:lnTo>
                    <a:pt x="51192" y="1092200"/>
                  </a:lnTo>
                  <a:lnTo>
                    <a:pt x="54864" y="1104900"/>
                  </a:lnTo>
                  <a:lnTo>
                    <a:pt x="1195845" y="1104900"/>
                  </a:lnTo>
                  <a:lnTo>
                    <a:pt x="1204198" y="1092200"/>
                  </a:lnTo>
                  <a:lnTo>
                    <a:pt x="1211288" y="1079500"/>
                  </a:lnTo>
                  <a:close/>
                </a:path>
                <a:path w="1924050" h="1536700">
                  <a:moveTo>
                    <a:pt x="1255522" y="1041400"/>
                  </a:moveTo>
                  <a:lnTo>
                    <a:pt x="109600" y="1041400"/>
                  </a:lnTo>
                  <a:lnTo>
                    <a:pt x="110609" y="1054100"/>
                  </a:lnTo>
                  <a:lnTo>
                    <a:pt x="109093" y="1054100"/>
                  </a:lnTo>
                  <a:lnTo>
                    <a:pt x="105671" y="1066800"/>
                  </a:lnTo>
                  <a:lnTo>
                    <a:pt x="100965" y="1079500"/>
                  </a:lnTo>
                  <a:lnTo>
                    <a:pt x="1218438" y="1079500"/>
                  </a:lnTo>
                  <a:lnTo>
                    <a:pt x="1225296" y="1066800"/>
                  </a:lnTo>
                  <a:lnTo>
                    <a:pt x="1232153" y="1066800"/>
                  </a:lnTo>
                  <a:lnTo>
                    <a:pt x="1238630" y="1054100"/>
                  </a:lnTo>
                  <a:lnTo>
                    <a:pt x="1255522" y="1041400"/>
                  </a:lnTo>
                  <a:close/>
                </a:path>
                <a:path w="1924050" h="1536700">
                  <a:moveTo>
                    <a:pt x="1701244" y="1066800"/>
                  </a:moveTo>
                  <a:lnTo>
                    <a:pt x="1678019" y="1066800"/>
                  </a:lnTo>
                  <a:lnTo>
                    <a:pt x="1684889" y="1079500"/>
                  </a:lnTo>
                  <a:lnTo>
                    <a:pt x="1696471" y="1079500"/>
                  </a:lnTo>
                  <a:lnTo>
                    <a:pt x="1701244" y="1066800"/>
                  </a:lnTo>
                  <a:close/>
                </a:path>
                <a:path w="1924050" h="1536700">
                  <a:moveTo>
                    <a:pt x="1749932" y="1066800"/>
                  </a:moveTo>
                  <a:lnTo>
                    <a:pt x="1721215" y="1066800"/>
                  </a:lnTo>
                  <a:lnTo>
                    <a:pt x="1730724" y="1079500"/>
                  </a:lnTo>
                  <a:lnTo>
                    <a:pt x="1740566" y="1079500"/>
                  </a:lnTo>
                  <a:lnTo>
                    <a:pt x="1749932" y="1066800"/>
                  </a:lnTo>
                  <a:close/>
                </a:path>
                <a:path w="1924050" h="1536700">
                  <a:moveTo>
                    <a:pt x="1758569" y="1054100"/>
                  </a:moveTo>
                  <a:lnTo>
                    <a:pt x="1668779" y="1054100"/>
                  </a:lnTo>
                  <a:lnTo>
                    <a:pt x="1672054" y="1066800"/>
                  </a:lnTo>
                  <a:lnTo>
                    <a:pt x="1753234" y="1066800"/>
                  </a:lnTo>
                  <a:lnTo>
                    <a:pt x="1758569" y="1054100"/>
                  </a:lnTo>
                  <a:close/>
                </a:path>
                <a:path w="1924050" h="1536700">
                  <a:moveTo>
                    <a:pt x="1785435" y="1054100"/>
                  </a:moveTo>
                  <a:lnTo>
                    <a:pt x="1768602" y="1054100"/>
                  </a:lnTo>
                  <a:lnTo>
                    <a:pt x="1773681" y="1066800"/>
                  </a:lnTo>
                  <a:lnTo>
                    <a:pt x="1780285" y="1066800"/>
                  </a:lnTo>
                  <a:lnTo>
                    <a:pt x="1785435" y="1054100"/>
                  </a:lnTo>
                  <a:close/>
                </a:path>
                <a:path w="1924050" h="1536700">
                  <a:moveTo>
                    <a:pt x="1819148" y="1054100"/>
                  </a:moveTo>
                  <a:lnTo>
                    <a:pt x="1807336" y="1054100"/>
                  </a:lnTo>
                  <a:lnTo>
                    <a:pt x="1810893" y="1066800"/>
                  </a:lnTo>
                  <a:lnTo>
                    <a:pt x="1822703" y="1066800"/>
                  </a:lnTo>
                  <a:lnTo>
                    <a:pt x="1819148" y="1054100"/>
                  </a:lnTo>
                  <a:close/>
                </a:path>
                <a:path w="1924050" h="1536700">
                  <a:moveTo>
                    <a:pt x="1826005" y="1041400"/>
                  </a:moveTo>
                  <a:lnTo>
                    <a:pt x="1660525" y="1041400"/>
                  </a:lnTo>
                  <a:lnTo>
                    <a:pt x="1667382" y="1054100"/>
                  </a:lnTo>
                  <a:lnTo>
                    <a:pt x="1824227" y="1054100"/>
                  </a:lnTo>
                  <a:lnTo>
                    <a:pt x="1826005" y="1041400"/>
                  </a:lnTo>
                  <a:close/>
                </a:path>
                <a:path w="1924050" h="1536700">
                  <a:moveTo>
                    <a:pt x="1260348" y="1028700"/>
                  </a:moveTo>
                  <a:lnTo>
                    <a:pt x="114680" y="1028700"/>
                  </a:lnTo>
                  <a:lnTo>
                    <a:pt x="107823" y="1041400"/>
                  </a:lnTo>
                  <a:lnTo>
                    <a:pt x="1258824" y="1041400"/>
                  </a:lnTo>
                  <a:lnTo>
                    <a:pt x="1260348" y="1028700"/>
                  </a:lnTo>
                  <a:close/>
                </a:path>
                <a:path w="1924050" h="1536700">
                  <a:moveTo>
                    <a:pt x="1826005" y="1028700"/>
                  </a:moveTo>
                  <a:lnTo>
                    <a:pt x="1650573" y="1028700"/>
                  </a:lnTo>
                  <a:lnTo>
                    <a:pt x="1655445" y="1041400"/>
                  </a:lnTo>
                  <a:lnTo>
                    <a:pt x="1824227" y="1041400"/>
                  </a:lnTo>
                  <a:lnTo>
                    <a:pt x="1826005" y="1028700"/>
                  </a:lnTo>
                  <a:close/>
                </a:path>
                <a:path w="1924050" h="1536700">
                  <a:moveTo>
                    <a:pt x="1297813" y="1016000"/>
                  </a:moveTo>
                  <a:lnTo>
                    <a:pt x="131572" y="1016000"/>
                  </a:lnTo>
                  <a:lnTo>
                    <a:pt x="126238" y="1028700"/>
                  </a:lnTo>
                  <a:lnTo>
                    <a:pt x="1284097" y="1028700"/>
                  </a:lnTo>
                  <a:lnTo>
                    <a:pt x="1297813" y="1016000"/>
                  </a:lnTo>
                  <a:close/>
                </a:path>
                <a:path w="1924050" h="1536700">
                  <a:moveTo>
                    <a:pt x="1814068" y="1016000"/>
                  </a:moveTo>
                  <a:lnTo>
                    <a:pt x="1631412" y="1016000"/>
                  </a:lnTo>
                  <a:lnTo>
                    <a:pt x="1631696" y="1028700"/>
                  </a:lnTo>
                  <a:lnTo>
                    <a:pt x="1819148" y="1028700"/>
                  </a:lnTo>
                  <a:lnTo>
                    <a:pt x="1814068" y="1016000"/>
                  </a:lnTo>
                  <a:close/>
                </a:path>
                <a:path w="1924050" h="1536700">
                  <a:moveTo>
                    <a:pt x="1315172" y="1003300"/>
                  </a:moveTo>
                  <a:lnTo>
                    <a:pt x="135318" y="1003300"/>
                  </a:lnTo>
                  <a:lnTo>
                    <a:pt x="134088" y="1016000"/>
                  </a:lnTo>
                  <a:lnTo>
                    <a:pt x="1310735" y="1016000"/>
                  </a:lnTo>
                  <a:lnTo>
                    <a:pt x="1315172" y="1003300"/>
                  </a:lnTo>
                  <a:close/>
                </a:path>
                <a:path w="1924050" h="1536700">
                  <a:moveTo>
                    <a:pt x="1792097" y="990600"/>
                  </a:moveTo>
                  <a:lnTo>
                    <a:pt x="1626425" y="990600"/>
                  </a:lnTo>
                  <a:lnTo>
                    <a:pt x="1632041" y="1003300"/>
                  </a:lnTo>
                  <a:lnTo>
                    <a:pt x="1621535" y="1003300"/>
                  </a:lnTo>
                  <a:lnTo>
                    <a:pt x="1621535" y="1016000"/>
                  </a:lnTo>
                  <a:lnTo>
                    <a:pt x="1790700" y="1016000"/>
                  </a:lnTo>
                  <a:lnTo>
                    <a:pt x="1790700" y="1003300"/>
                  </a:lnTo>
                  <a:lnTo>
                    <a:pt x="1792097" y="990600"/>
                  </a:lnTo>
                  <a:close/>
                </a:path>
                <a:path w="1924050" h="1536700">
                  <a:moveTo>
                    <a:pt x="161925" y="977900"/>
                  </a:moveTo>
                  <a:lnTo>
                    <a:pt x="149986" y="977900"/>
                  </a:lnTo>
                  <a:lnTo>
                    <a:pt x="146811" y="990600"/>
                  </a:lnTo>
                  <a:lnTo>
                    <a:pt x="141731" y="1003300"/>
                  </a:lnTo>
                  <a:lnTo>
                    <a:pt x="1334643" y="1003300"/>
                  </a:lnTo>
                  <a:lnTo>
                    <a:pt x="1334643" y="990600"/>
                  </a:lnTo>
                  <a:lnTo>
                    <a:pt x="161925" y="990600"/>
                  </a:lnTo>
                  <a:lnTo>
                    <a:pt x="161925" y="977900"/>
                  </a:lnTo>
                  <a:close/>
                </a:path>
                <a:path w="1924050" h="1536700">
                  <a:moveTo>
                    <a:pt x="172084" y="977900"/>
                  </a:moveTo>
                  <a:lnTo>
                    <a:pt x="170179" y="977900"/>
                  </a:lnTo>
                  <a:lnTo>
                    <a:pt x="161925" y="990600"/>
                  </a:lnTo>
                  <a:lnTo>
                    <a:pt x="177038" y="990600"/>
                  </a:lnTo>
                  <a:lnTo>
                    <a:pt x="172084" y="977900"/>
                  </a:lnTo>
                  <a:close/>
                </a:path>
                <a:path w="1924050" h="1536700">
                  <a:moveTo>
                    <a:pt x="1334119" y="977900"/>
                  </a:moveTo>
                  <a:lnTo>
                    <a:pt x="188293" y="977900"/>
                  </a:lnTo>
                  <a:lnTo>
                    <a:pt x="184596" y="990600"/>
                  </a:lnTo>
                  <a:lnTo>
                    <a:pt x="1334125" y="990600"/>
                  </a:lnTo>
                  <a:lnTo>
                    <a:pt x="1334119" y="977900"/>
                  </a:lnTo>
                  <a:close/>
                </a:path>
                <a:path w="1924050" h="1536700">
                  <a:moveTo>
                    <a:pt x="1784826" y="965200"/>
                  </a:moveTo>
                  <a:lnTo>
                    <a:pt x="1533270" y="965200"/>
                  </a:lnTo>
                  <a:lnTo>
                    <a:pt x="1539283" y="977900"/>
                  </a:lnTo>
                  <a:lnTo>
                    <a:pt x="1589531" y="977900"/>
                  </a:lnTo>
                  <a:lnTo>
                    <a:pt x="1593088" y="990600"/>
                  </a:lnTo>
                  <a:lnTo>
                    <a:pt x="1790700" y="990600"/>
                  </a:lnTo>
                  <a:lnTo>
                    <a:pt x="1784826" y="965200"/>
                  </a:lnTo>
                  <a:close/>
                </a:path>
                <a:path w="1924050" h="1536700">
                  <a:moveTo>
                    <a:pt x="1385443" y="952500"/>
                  </a:moveTo>
                  <a:lnTo>
                    <a:pt x="224281" y="952500"/>
                  </a:lnTo>
                  <a:lnTo>
                    <a:pt x="219201" y="965200"/>
                  </a:lnTo>
                  <a:lnTo>
                    <a:pt x="212471" y="965200"/>
                  </a:lnTo>
                  <a:lnTo>
                    <a:pt x="212471" y="977900"/>
                  </a:lnTo>
                  <a:lnTo>
                    <a:pt x="1378584" y="977900"/>
                  </a:lnTo>
                  <a:lnTo>
                    <a:pt x="1375282" y="965200"/>
                  </a:lnTo>
                  <a:lnTo>
                    <a:pt x="219201" y="965200"/>
                  </a:lnTo>
                  <a:lnTo>
                    <a:pt x="214249" y="952500"/>
                  </a:lnTo>
                  <a:lnTo>
                    <a:pt x="1385443" y="952500"/>
                  </a:lnTo>
                  <a:close/>
                </a:path>
                <a:path w="1924050" h="1536700">
                  <a:moveTo>
                    <a:pt x="1501902" y="952500"/>
                  </a:moveTo>
                  <a:lnTo>
                    <a:pt x="1385443" y="952500"/>
                  </a:lnTo>
                  <a:lnTo>
                    <a:pt x="1385443" y="965200"/>
                  </a:lnTo>
                  <a:lnTo>
                    <a:pt x="1387221" y="977900"/>
                  </a:lnTo>
                  <a:lnTo>
                    <a:pt x="1390396" y="977900"/>
                  </a:lnTo>
                  <a:lnTo>
                    <a:pt x="1399732" y="965200"/>
                  </a:lnTo>
                  <a:lnTo>
                    <a:pt x="1489261" y="965200"/>
                  </a:lnTo>
                  <a:lnTo>
                    <a:pt x="1501902" y="952500"/>
                  </a:lnTo>
                  <a:close/>
                </a:path>
                <a:path w="1924050" h="1536700">
                  <a:moveTo>
                    <a:pt x="1787144" y="939800"/>
                  </a:moveTo>
                  <a:lnTo>
                    <a:pt x="232664" y="939800"/>
                  </a:lnTo>
                  <a:lnTo>
                    <a:pt x="226059" y="952500"/>
                  </a:lnTo>
                  <a:lnTo>
                    <a:pt x="1527175" y="952500"/>
                  </a:lnTo>
                  <a:lnTo>
                    <a:pt x="1528877" y="965200"/>
                  </a:lnTo>
                  <a:lnTo>
                    <a:pt x="1782163" y="965200"/>
                  </a:lnTo>
                  <a:lnTo>
                    <a:pt x="1780285" y="952500"/>
                  </a:lnTo>
                  <a:lnTo>
                    <a:pt x="1787144" y="939800"/>
                  </a:lnTo>
                  <a:close/>
                </a:path>
                <a:path w="1924050" h="1536700">
                  <a:moveTo>
                    <a:pt x="1780285" y="927100"/>
                  </a:moveTo>
                  <a:lnTo>
                    <a:pt x="248030" y="927100"/>
                  </a:lnTo>
                  <a:lnTo>
                    <a:pt x="248050" y="939800"/>
                  </a:lnTo>
                  <a:lnTo>
                    <a:pt x="1783842" y="939800"/>
                  </a:lnTo>
                  <a:lnTo>
                    <a:pt x="1780285" y="927100"/>
                  </a:lnTo>
                  <a:close/>
                </a:path>
                <a:path w="1924050" h="1536700">
                  <a:moveTo>
                    <a:pt x="254634" y="914400"/>
                  </a:moveTo>
                  <a:lnTo>
                    <a:pt x="246856" y="914400"/>
                  </a:lnTo>
                  <a:lnTo>
                    <a:pt x="246383" y="927100"/>
                  </a:lnTo>
                  <a:lnTo>
                    <a:pt x="259715" y="927100"/>
                  </a:lnTo>
                  <a:lnTo>
                    <a:pt x="260787" y="925792"/>
                  </a:lnTo>
                  <a:lnTo>
                    <a:pt x="254634" y="914400"/>
                  </a:lnTo>
                  <a:close/>
                </a:path>
                <a:path w="1924050" h="1536700">
                  <a:moveTo>
                    <a:pt x="1853056" y="863600"/>
                  </a:moveTo>
                  <a:lnTo>
                    <a:pt x="295275" y="863600"/>
                  </a:lnTo>
                  <a:lnTo>
                    <a:pt x="288544" y="876300"/>
                  </a:lnTo>
                  <a:lnTo>
                    <a:pt x="281685" y="876300"/>
                  </a:lnTo>
                  <a:lnTo>
                    <a:pt x="278383" y="889000"/>
                  </a:lnTo>
                  <a:lnTo>
                    <a:pt x="281685" y="901700"/>
                  </a:lnTo>
                  <a:lnTo>
                    <a:pt x="266342" y="901700"/>
                  </a:lnTo>
                  <a:lnTo>
                    <a:pt x="269748" y="914400"/>
                  </a:lnTo>
                  <a:lnTo>
                    <a:pt x="270128" y="914400"/>
                  </a:lnTo>
                  <a:lnTo>
                    <a:pt x="260787" y="925792"/>
                  </a:lnTo>
                  <a:lnTo>
                    <a:pt x="261493" y="927100"/>
                  </a:lnTo>
                  <a:lnTo>
                    <a:pt x="1795652" y="927100"/>
                  </a:lnTo>
                  <a:lnTo>
                    <a:pt x="1800086" y="914400"/>
                  </a:lnTo>
                  <a:lnTo>
                    <a:pt x="1802161" y="901700"/>
                  </a:lnTo>
                  <a:lnTo>
                    <a:pt x="1803904" y="889000"/>
                  </a:lnTo>
                  <a:lnTo>
                    <a:pt x="1861438" y="889000"/>
                  </a:lnTo>
                  <a:lnTo>
                    <a:pt x="1857426" y="876300"/>
                  </a:lnTo>
                  <a:lnTo>
                    <a:pt x="1853056" y="863600"/>
                  </a:lnTo>
                  <a:close/>
                </a:path>
                <a:path w="1924050" h="1536700">
                  <a:moveTo>
                    <a:pt x="1859533" y="901700"/>
                  </a:moveTo>
                  <a:lnTo>
                    <a:pt x="1829127" y="901700"/>
                  </a:lnTo>
                  <a:lnTo>
                    <a:pt x="1831927" y="914400"/>
                  </a:lnTo>
                  <a:lnTo>
                    <a:pt x="1842897" y="914400"/>
                  </a:lnTo>
                  <a:lnTo>
                    <a:pt x="1859533" y="901700"/>
                  </a:lnTo>
                  <a:close/>
                </a:path>
                <a:path w="1924050" h="1536700">
                  <a:moveTo>
                    <a:pt x="1861438" y="889000"/>
                  </a:moveTo>
                  <a:lnTo>
                    <a:pt x="1824227" y="889000"/>
                  </a:lnTo>
                  <a:lnTo>
                    <a:pt x="1826005" y="901700"/>
                  </a:lnTo>
                  <a:lnTo>
                    <a:pt x="1862879" y="901700"/>
                  </a:lnTo>
                  <a:lnTo>
                    <a:pt x="1861438" y="889000"/>
                  </a:lnTo>
                  <a:close/>
                </a:path>
                <a:path w="1924050" h="1536700">
                  <a:moveTo>
                    <a:pt x="1850675" y="850900"/>
                  </a:moveTo>
                  <a:lnTo>
                    <a:pt x="301878" y="850900"/>
                  </a:lnTo>
                  <a:lnTo>
                    <a:pt x="298576" y="863600"/>
                  </a:lnTo>
                  <a:lnTo>
                    <a:pt x="1850687" y="863600"/>
                  </a:lnTo>
                  <a:lnTo>
                    <a:pt x="1850675" y="850900"/>
                  </a:lnTo>
                  <a:close/>
                </a:path>
                <a:path w="1924050" h="1536700">
                  <a:moveTo>
                    <a:pt x="1854580" y="838200"/>
                  </a:moveTo>
                  <a:lnTo>
                    <a:pt x="308736" y="838200"/>
                  </a:lnTo>
                  <a:lnTo>
                    <a:pt x="305434" y="850900"/>
                  </a:lnTo>
                  <a:lnTo>
                    <a:pt x="1852235" y="850900"/>
                  </a:lnTo>
                  <a:lnTo>
                    <a:pt x="1854580" y="838200"/>
                  </a:lnTo>
                  <a:close/>
                </a:path>
                <a:path w="1924050" h="1536700">
                  <a:moveTo>
                    <a:pt x="1849374" y="825500"/>
                  </a:moveTo>
                  <a:lnTo>
                    <a:pt x="315468" y="825500"/>
                  </a:lnTo>
                  <a:lnTo>
                    <a:pt x="312293" y="838200"/>
                  </a:lnTo>
                  <a:lnTo>
                    <a:pt x="1853834" y="838200"/>
                  </a:lnTo>
                  <a:lnTo>
                    <a:pt x="1849374" y="825500"/>
                  </a:lnTo>
                  <a:close/>
                </a:path>
                <a:path w="1924050" h="1536700">
                  <a:moveTo>
                    <a:pt x="1895221" y="787400"/>
                  </a:moveTo>
                  <a:lnTo>
                    <a:pt x="286722" y="787400"/>
                  </a:lnTo>
                  <a:lnTo>
                    <a:pt x="308653" y="812800"/>
                  </a:lnTo>
                  <a:lnTo>
                    <a:pt x="320548" y="825500"/>
                  </a:lnTo>
                  <a:lnTo>
                    <a:pt x="1845865" y="825500"/>
                  </a:lnTo>
                  <a:lnTo>
                    <a:pt x="1847977" y="812800"/>
                  </a:lnTo>
                  <a:lnTo>
                    <a:pt x="1875027" y="812800"/>
                  </a:lnTo>
                  <a:lnTo>
                    <a:pt x="1880107" y="800100"/>
                  </a:lnTo>
                  <a:lnTo>
                    <a:pt x="1893443" y="800100"/>
                  </a:lnTo>
                  <a:lnTo>
                    <a:pt x="1895221" y="787400"/>
                  </a:lnTo>
                  <a:close/>
                </a:path>
                <a:path w="1924050" h="1536700">
                  <a:moveTo>
                    <a:pt x="223696" y="774700"/>
                  </a:moveTo>
                  <a:lnTo>
                    <a:pt x="200532" y="774700"/>
                  </a:lnTo>
                  <a:lnTo>
                    <a:pt x="207391" y="787400"/>
                  </a:lnTo>
                  <a:lnTo>
                    <a:pt x="219344" y="787400"/>
                  </a:lnTo>
                  <a:lnTo>
                    <a:pt x="223696" y="774700"/>
                  </a:lnTo>
                  <a:close/>
                </a:path>
                <a:path w="1924050" h="1536700">
                  <a:moveTo>
                    <a:pt x="1913635" y="762000"/>
                  </a:moveTo>
                  <a:lnTo>
                    <a:pt x="182118" y="762000"/>
                  </a:lnTo>
                  <a:lnTo>
                    <a:pt x="187198" y="774700"/>
                  </a:lnTo>
                  <a:lnTo>
                    <a:pt x="264910" y="774700"/>
                  </a:lnTo>
                  <a:lnTo>
                    <a:pt x="274827" y="787400"/>
                  </a:lnTo>
                  <a:lnTo>
                    <a:pt x="1912911" y="787400"/>
                  </a:lnTo>
                  <a:lnTo>
                    <a:pt x="1913635" y="774700"/>
                  </a:lnTo>
                  <a:lnTo>
                    <a:pt x="1913635" y="762000"/>
                  </a:lnTo>
                  <a:close/>
                </a:path>
                <a:path w="1924050" h="1536700">
                  <a:moveTo>
                    <a:pt x="1923796" y="749300"/>
                  </a:moveTo>
                  <a:lnTo>
                    <a:pt x="187198" y="749300"/>
                  </a:lnTo>
                  <a:lnTo>
                    <a:pt x="188975" y="762000"/>
                  </a:lnTo>
                  <a:lnTo>
                    <a:pt x="1923796" y="762000"/>
                  </a:lnTo>
                  <a:lnTo>
                    <a:pt x="1923796" y="749300"/>
                  </a:lnTo>
                  <a:close/>
                </a:path>
                <a:path w="1924050" h="1536700">
                  <a:moveTo>
                    <a:pt x="1908651" y="723900"/>
                  </a:moveTo>
                  <a:lnTo>
                    <a:pt x="189325" y="723900"/>
                  </a:lnTo>
                  <a:lnTo>
                    <a:pt x="186598" y="736600"/>
                  </a:lnTo>
                  <a:lnTo>
                    <a:pt x="183896" y="736600"/>
                  </a:lnTo>
                  <a:lnTo>
                    <a:pt x="182118" y="749300"/>
                  </a:lnTo>
                  <a:lnTo>
                    <a:pt x="1915255" y="749300"/>
                  </a:lnTo>
                  <a:lnTo>
                    <a:pt x="1911667" y="736600"/>
                  </a:lnTo>
                  <a:lnTo>
                    <a:pt x="1908651" y="723900"/>
                  </a:lnTo>
                  <a:close/>
                </a:path>
                <a:path w="1924050" h="1536700">
                  <a:moveTo>
                    <a:pt x="1905380" y="673100"/>
                  </a:moveTo>
                  <a:lnTo>
                    <a:pt x="182118" y="673100"/>
                  </a:lnTo>
                  <a:lnTo>
                    <a:pt x="199008" y="685800"/>
                  </a:lnTo>
                  <a:lnTo>
                    <a:pt x="198207" y="685800"/>
                  </a:lnTo>
                  <a:lnTo>
                    <a:pt x="196310" y="698500"/>
                  </a:lnTo>
                  <a:lnTo>
                    <a:pt x="194079" y="698500"/>
                  </a:lnTo>
                  <a:lnTo>
                    <a:pt x="192277" y="711200"/>
                  </a:lnTo>
                  <a:lnTo>
                    <a:pt x="191432" y="723900"/>
                  </a:lnTo>
                  <a:lnTo>
                    <a:pt x="1901825" y="723900"/>
                  </a:lnTo>
                  <a:lnTo>
                    <a:pt x="1904255" y="711200"/>
                  </a:lnTo>
                  <a:lnTo>
                    <a:pt x="1908603" y="698500"/>
                  </a:lnTo>
                  <a:lnTo>
                    <a:pt x="1910451" y="685800"/>
                  </a:lnTo>
                  <a:lnTo>
                    <a:pt x="1905380" y="673100"/>
                  </a:lnTo>
                  <a:close/>
                </a:path>
                <a:path w="1924050" h="1536700">
                  <a:moveTo>
                    <a:pt x="1896999" y="635000"/>
                  </a:moveTo>
                  <a:lnTo>
                    <a:pt x="1888424" y="647700"/>
                  </a:lnTo>
                  <a:lnTo>
                    <a:pt x="1872513" y="647700"/>
                  </a:lnTo>
                  <a:lnTo>
                    <a:pt x="1864868" y="660400"/>
                  </a:lnTo>
                  <a:lnTo>
                    <a:pt x="183896" y="660400"/>
                  </a:lnTo>
                  <a:lnTo>
                    <a:pt x="180340" y="673100"/>
                  </a:lnTo>
                  <a:lnTo>
                    <a:pt x="1898523" y="673100"/>
                  </a:lnTo>
                  <a:lnTo>
                    <a:pt x="1896999" y="660400"/>
                  </a:lnTo>
                  <a:lnTo>
                    <a:pt x="1896999" y="635000"/>
                  </a:lnTo>
                  <a:close/>
                </a:path>
                <a:path w="1924050" h="1536700">
                  <a:moveTo>
                    <a:pt x="1810823" y="635000"/>
                  </a:moveTo>
                  <a:lnTo>
                    <a:pt x="180340" y="635000"/>
                  </a:lnTo>
                  <a:lnTo>
                    <a:pt x="187198" y="647700"/>
                  </a:lnTo>
                  <a:lnTo>
                    <a:pt x="187198" y="660400"/>
                  </a:lnTo>
                  <a:lnTo>
                    <a:pt x="1849405" y="660400"/>
                  </a:lnTo>
                  <a:lnTo>
                    <a:pt x="1844651" y="647700"/>
                  </a:lnTo>
                  <a:lnTo>
                    <a:pt x="1819148" y="647700"/>
                  </a:lnTo>
                  <a:lnTo>
                    <a:pt x="1810823" y="635000"/>
                  </a:lnTo>
                  <a:close/>
                </a:path>
                <a:path w="1924050" h="1536700">
                  <a:moveTo>
                    <a:pt x="88947" y="635000"/>
                  </a:moveTo>
                  <a:lnTo>
                    <a:pt x="40556" y="635000"/>
                  </a:lnTo>
                  <a:lnTo>
                    <a:pt x="49783" y="647700"/>
                  </a:lnTo>
                  <a:lnTo>
                    <a:pt x="83004" y="647700"/>
                  </a:lnTo>
                  <a:lnTo>
                    <a:pt x="88947" y="635000"/>
                  </a:lnTo>
                  <a:close/>
                </a:path>
                <a:path w="1924050" h="1536700">
                  <a:moveTo>
                    <a:pt x="1800732" y="622300"/>
                  </a:moveTo>
                  <a:lnTo>
                    <a:pt x="105406" y="622300"/>
                  </a:lnTo>
                  <a:lnTo>
                    <a:pt x="117097" y="647700"/>
                  </a:lnTo>
                  <a:lnTo>
                    <a:pt x="167663" y="647700"/>
                  </a:lnTo>
                  <a:lnTo>
                    <a:pt x="175259" y="635000"/>
                  </a:lnTo>
                  <a:lnTo>
                    <a:pt x="1804271" y="635000"/>
                  </a:lnTo>
                  <a:lnTo>
                    <a:pt x="1800732" y="622300"/>
                  </a:lnTo>
                  <a:close/>
                </a:path>
                <a:path w="1924050" h="1536700">
                  <a:moveTo>
                    <a:pt x="1568342" y="596900"/>
                  </a:moveTo>
                  <a:lnTo>
                    <a:pt x="1538985" y="596900"/>
                  </a:lnTo>
                  <a:lnTo>
                    <a:pt x="1533072" y="609600"/>
                  </a:lnTo>
                  <a:lnTo>
                    <a:pt x="34367" y="609600"/>
                  </a:lnTo>
                  <a:lnTo>
                    <a:pt x="30352" y="622300"/>
                  </a:lnTo>
                  <a:lnTo>
                    <a:pt x="35305" y="635000"/>
                  </a:lnTo>
                  <a:lnTo>
                    <a:pt x="91723" y="635000"/>
                  </a:lnTo>
                  <a:lnTo>
                    <a:pt x="94488" y="622300"/>
                  </a:lnTo>
                  <a:lnTo>
                    <a:pt x="1576224" y="622300"/>
                  </a:lnTo>
                  <a:lnTo>
                    <a:pt x="1569339" y="609600"/>
                  </a:lnTo>
                  <a:lnTo>
                    <a:pt x="1568342" y="596900"/>
                  </a:lnTo>
                  <a:close/>
                </a:path>
                <a:path w="1924050" h="1536700">
                  <a:moveTo>
                    <a:pt x="1621089" y="609600"/>
                  </a:moveTo>
                  <a:lnTo>
                    <a:pt x="1609978" y="622300"/>
                  </a:lnTo>
                  <a:lnTo>
                    <a:pt x="1628473" y="622300"/>
                  </a:lnTo>
                  <a:lnTo>
                    <a:pt x="1621089" y="609600"/>
                  </a:lnTo>
                  <a:close/>
                </a:path>
                <a:path w="1924050" h="1536700">
                  <a:moveTo>
                    <a:pt x="1667382" y="558800"/>
                  </a:moveTo>
                  <a:lnTo>
                    <a:pt x="1660525" y="558800"/>
                  </a:lnTo>
                  <a:lnTo>
                    <a:pt x="1658808" y="571500"/>
                  </a:lnTo>
                  <a:lnTo>
                    <a:pt x="1654413" y="584200"/>
                  </a:lnTo>
                  <a:lnTo>
                    <a:pt x="1648469" y="596900"/>
                  </a:lnTo>
                  <a:lnTo>
                    <a:pt x="1642109" y="596900"/>
                  </a:lnTo>
                  <a:lnTo>
                    <a:pt x="1634642" y="609600"/>
                  </a:lnTo>
                  <a:lnTo>
                    <a:pt x="1628473" y="622300"/>
                  </a:lnTo>
                  <a:lnTo>
                    <a:pt x="1800669" y="622300"/>
                  </a:lnTo>
                  <a:lnTo>
                    <a:pt x="1801749" y="609600"/>
                  </a:lnTo>
                  <a:lnTo>
                    <a:pt x="1795652" y="609600"/>
                  </a:lnTo>
                  <a:lnTo>
                    <a:pt x="1783842" y="584200"/>
                  </a:lnTo>
                  <a:lnTo>
                    <a:pt x="1797177" y="584200"/>
                  </a:lnTo>
                  <a:lnTo>
                    <a:pt x="1805813" y="571500"/>
                  </a:lnTo>
                  <a:lnTo>
                    <a:pt x="1672463" y="571500"/>
                  </a:lnTo>
                  <a:lnTo>
                    <a:pt x="1667382" y="558800"/>
                  </a:lnTo>
                  <a:close/>
                </a:path>
                <a:path w="1924050" h="1536700">
                  <a:moveTo>
                    <a:pt x="1510841" y="596900"/>
                  </a:moveTo>
                  <a:lnTo>
                    <a:pt x="38014" y="596900"/>
                  </a:lnTo>
                  <a:lnTo>
                    <a:pt x="37607" y="609600"/>
                  </a:lnTo>
                  <a:lnTo>
                    <a:pt x="1513713" y="609600"/>
                  </a:lnTo>
                  <a:lnTo>
                    <a:pt x="1510841" y="596900"/>
                  </a:lnTo>
                  <a:close/>
                </a:path>
                <a:path w="1924050" h="1536700">
                  <a:moveTo>
                    <a:pt x="1505336" y="584200"/>
                  </a:moveTo>
                  <a:lnTo>
                    <a:pt x="15113" y="584200"/>
                  </a:lnTo>
                  <a:lnTo>
                    <a:pt x="20193" y="596900"/>
                  </a:lnTo>
                  <a:lnTo>
                    <a:pt x="1507886" y="596900"/>
                  </a:lnTo>
                  <a:lnTo>
                    <a:pt x="1505336" y="584200"/>
                  </a:lnTo>
                  <a:close/>
                </a:path>
                <a:path w="1924050" h="1536700">
                  <a:moveTo>
                    <a:pt x="1583102" y="558800"/>
                  </a:moveTo>
                  <a:lnTo>
                    <a:pt x="1564421" y="558800"/>
                  </a:lnTo>
                  <a:lnTo>
                    <a:pt x="1559020" y="571500"/>
                  </a:lnTo>
                  <a:lnTo>
                    <a:pt x="1555857" y="584200"/>
                  </a:lnTo>
                  <a:lnTo>
                    <a:pt x="1554099" y="584200"/>
                  </a:lnTo>
                  <a:lnTo>
                    <a:pt x="1551576" y="596900"/>
                  </a:lnTo>
                  <a:lnTo>
                    <a:pt x="1573085" y="596900"/>
                  </a:lnTo>
                  <a:lnTo>
                    <a:pt x="1579733" y="584200"/>
                  </a:lnTo>
                  <a:lnTo>
                    <a:pt x="1584452" y="571500"/>
                  </a:lnTo>
                  <a:lnTo>
                    <a:pt x="1585307" y="571500"/>
                  </a:lnTo>
                  <a:lnTo>
                    <a:pt x="1583102" y="558800"/>
                  </a:lnTo>
                  <a:close/>
                </a:path>
                <a:path w="1924050" h="1536700">
                  <a:moveTo>
                    <a:pt x="1500407" y="571500"/>
                  </a:moveTo>
                  <a:lnTo>
                    <a:pt x="21238" y="571500"/>
                  </a:lnTo>
                  <a:lnTo>
                    <a:pt x="16335" y="584200"/>
                  </a:lnTo>
                  <a:lnTo>
                    <a:pt x="1503679" y="584200"/>
                  </a:lnTo>
                  <a:lnTo>
                    <a:pt x="1500407" y="571500"/>
                  </a:lnTo>
                  <a:close/>
                </a:path>
                <a:path w="1924050" h="1536700">
                  <a:moveTo>
                    <a:pt x="1432686" y="520700"/>
                  </a:moveTo>
                  <a:lnTo>
                    <a:pt x="58800" y="520700"/>
                  </a:lnTo>
                  <a:lnTo>
                    <a:pt x="50546" y="533400"/>
                  </a:lnTo>
                  <a:lnTo>
                    <a:pt x="45466" y="533400"/>
                  </a:lnTo>
                  <a:lnTo>
                    <a:pt x="45466" y="558800"/>
                  </a:lnTo>
                  <a:lnTo>
                    <a:pt x="26797" y="558800"/>
                  </a:lnTo>
                  <a:lnTo>
                    <a:pt x="28575" y="571500"/>
                  </a:lnTo>
                  <a:lnTo>
                    <a:pt x="1465294" y="571500"/>
                  </a:lnTo>
                  <a:lnTo>
                    <a:pt x="1461313" y="558800"/>
                  </a:lnTo>
                  <a:lnTo>
                    <a:pt x="1457832" y="546100"/>
                  </a:lnTo>
                  <a:lnTo>
                    <a:pt x="1446276" y="546100"/>
                  </a:lnTo>
                  <a:lnTo>
                    <a:pt x="1444498" y="533400"/>
                  </a:lnTo>
                  <a:lnTo>
                    <a:pt x="1432686" y="520700"/>
                  </a:lnTo>
                  <a:close/>
                </a:path>
                <a:path w="1924050" h="1536700">
                  <a:moveTo>
                    <a:pt x="1738122" y="546100"/>
                  </a:moveTo>
                  <a:lnTo>
                    <a:pt x="1693723" y="546100"/>
                  </a:lnTo>
                  <a:lnTo>
                    <a:pt x="1680718" y="558800"/>
                  </a:lnTo>
                  <a:lnTo>
                    <a:pt x="1672463" y="571500"/>
                  </a:lnTo>
                  <a:lnTo>
                    <a:pt x="1741677" y="571500"/>
                  </a:lnTo>
                  <a:lnTo>
                    <a:pt x="1738122" y="546100"/>
                  </a:lnTo>
                  <a:close/>
                </a:path>
                <a:path w="1924050" h="1536700">
                  <a:moveTo>
                    <a:pt x="1440942" y="508000"/>
                  </a:moveTo>
                  <a:lnTo>
                    <a:pt x="66293" y="508000"/>
                  </a:lnTo>
                  <a:lnTo>
                    <a:pt x="62952" y="520700"/>
                  </a:lnTo>
                  <a:lnTo>
                    <a:pt x="1437640" y="520700"/>
                  </a:lnTo>
                  <a:lnTo>
                    <a:pt x="1440942" y="508000"/>
                  </a:lnTo>
                  <a:close/>
                </a:path>
                <a:path w="1924050" h="1536700">
                  <a:moveTo>
                    <a:pt x="1442970" y="482600"/>
                  </a:moveTo>
                  <a:lnTo>
                    <a:pt x="107823" y="482600"/>
                  </a:lnTo>
                  <a:lnTo>
                    <a:pt x="100965" y="495300"/>
                  </a:lnTo>
                  <a:lnTo>
                    <a:pt x="94488" y="508000"/>
                  </a:lnTo>
                  <a:lnTo>
                    <a:pt x="1442720" y="508000"/>
                  </a:lnTo>
                  <a:lnTo>
                    <a:pt x="1442720" y="495300"/>
                  </a:lnTo>
                  <a:lnTo>
                    <a:pt x="1442970" y="482600"/>
                  </a:lnTo>
                  <a:close/>
                </a:path>
                <a:path w="1924050" h="1536700">
                  <a:moveTo>
                    <a:pt x="1439418" y="444500"/>
                  </a:moveTo>
                  <a:lnTo>
                    <a:pt x="123063" y="444500"/>
                  </a:lnTo>
                  <a:lnTo>
                    <a:pt x="121539" y="457200"/>
                  </a:lnTo>
                  <a:lnTo>
                    <a:pt x="119538" y="469900"/>
                  </a:lnTo>
                  <a:lnTo>
                    <a:pt x="114490" y="482600"/>
                  </a:lnTo>
                  <a:lnTo>
                    <a:pt x="1443386" y="482600"/>
                  </a:lnTo>
                  <a:lnTo>
                    <a:pt x="1443470" y="469900"/>
                  </a:lnTo>
                  <a:lnTo>
                    <a:pt x="1442720" y="457200"/>
                  </a:lnTo>
                  <a:lnTo>
                    <a:pt x="1439418" y="444500"/>
                  </a:lnTo>
                  <a:close/>
                </a:path>
                <a:path w="1924050" h="1536700">
                  <a:moveTo>
                    <a:pt x="1451792" y="431800"/>
                  </a:moveTo>
                  <a:lnTo>
                    <a:pt x="108890" y="431800"/>
                  </a:lnTo>
                  <a:lnTo>
                    <a:pt x="116204" y="444500"/>
                  </a:lnTo>
                  <a:lnTo>
                    <a:pt x="1447800" y="444500"/>
                  </a:lnTo>
                  <a:lnTo>
                    <a:pt x="1451792" y="431800"/>
                  </a:lnTo>
                  <a:close/>
                </a:path>
                <a:path w="1924050" h="1536700">
                  <a:moveTo>
                    <a:pt x="1442720" y="419100"/>
                  </a:moveTo>
                  <a:lnTo>
                    <a:pt x="85851" y="419100"/>
                  </a:lnTo>
                  <a:lnTo>
                    <a:pt x="92309" y="431800"/>
                  </a:lnTo>
                  <a:lnTo>
                    <a:pt x="1444442" y="431800"/>
                  </a:lnTo>
                  <a:lnTo>
                    <a:pt x="1442720" y="419100"/>
                  </a:lnTo>
                  <a:close/>
                </a:path>
                <a:path w="1924050" h="1536700">
                  <a:moveTo>
                    <a:pt x="1460113" y="419100"/>
                  </a:moveTo>
                  <a:lnTo>
                    <a:pt x="1452879" y="419100"/>
                  </a:lnTo>
                  <a:lnTo>
                    <a:pt x="1456291" y="431800"/>
                  </a:lnTo>
                  <a:lnTo>
                    <a:pt x="1458833" y="431800"/>
                  </a:lnTo>
                  <a:lnTo>
                    <a:pt x="1460113" y="419100"/>
                  </a:lnTo>
                  <a:close/>
                </a:path>
                <a:path w="1924050" h="1536700">
                  <a:moveTo>
                    <a:pt x="1456435" y="406400"/>
                  </a:moveTo>
                  <a:lnTo>
                    <a:pt x="90931" y="406400"/>
                  </a:lnTo>
                  <a:lnTo>
                    <a:pt x="87629" y="419100"/>
                  </a:lnTo>
                  <a:lnTo>
                    <a:pt x="1459738" y="419100"/>
                  </a:lnTo>
                  <a:lnTo>
                    <a:pt x="1456435" y="406400"/>
                  </a:lnTo>
                  <a:close/>
                </a:path>
                <a:path w="1924050" h="1536700">
                  <a:moveTo>
                    <a:pt x="1461516" y="393700"/>
                  </a:moveTo>
                  <a:lnTo>
                    <a:pt x="92709" y="393700"/>
                  </a:lnTo>
                  <a:lnTo>
                    <a:pt x="87629" y="406400"/>
                  </a:lnTo>
                  <a:lnTo>
                    <a:pt x="1459738" y="406400"/>
                  </a:lnTo>
                  <a:lnTo>
                    <a:pt x="1461516" y="393700"/>
                  </a:lnTo>
                  <a:close/>
                </a:path>
                <a:path w="1924050" h="1536700">
                  <a:moveTo>
                    <a:pt x="1447800" y="381000"/>
                  </a:moveTo>
                  <a:lnTo>
                    <a:pt x="90931" y="381000"/>
                  </a:lnTo>
                  <a:lnTo>
                    <a:pt x="94488" y="393700"/>
                  </a:lnTo>
                  <a:lnTo>
                    <a:pt x="1457832" y="393700"/>
                  </a:lnTo>
                  <a:lnTo>
                    <a:pt x="1447800" y="381000"/>
                  </a:lnTo>
                  <a:close/>
                </a:path>
                <a:path w="1924050" h="1536700">
                  <a:moveTo>
                    <a:pt x="40385" y="368300"/>
                  </a:moveTo>
                  <a:lnTo>
                    <a:pt x="28955" y="368300"/>
                  </a:lnTo>
                  <a:lnTo>
                    <a:pt x="32384" y="381000"/>
                  </a:lnTo>
                  <a:lnTo>
                    <a:pt x="35147" y="381000"/>
                  </a:lnTo>
                  <a:lnTo>
                    <a:pt x="40385" y="368300"/>
                  </a:lnTo>
                  <a:close/>
                </a:path>
                <a:path w="1924050" h="1536700">
                  <a:moveTo>
                    <a:pt x="1451770" y="355600"/>
                  </a:moveTo>
                  <a:lnTo>
                    <a:pt x="50546" y="355600"/>
                  </a:lnTo>
                  <a:lnTo>
                    <a:pt x="55499" y="368300"/>
                  </a:lnTo>
                  <a:lnTo>
                    <a:pt x="66452" y="368300"/>
                  </a:lnTo>
                  <a:lnTo>
                    <a:pt x="73108" y="381000"/>
                  </a:lnTo>
                  <a:lnTo>
                    <a:pt x="1444498" y="381000"/>
                  </a:lnTo>
                  <a:lnTo>
                    <a:pt x="1451355" y="368300"/>
                  </a:lnTo>
                  <a:lnTo>
                    <a:pt x="1451770" y="355600"/>
                  </a:lnTo>
                  <a:close/>
                </a:path>
                <a:path w="1924050" h="1536700">
                  <a:moveTo>
                    <a:pt x="50546" y="355600"/>
                  </a:moveTo>
                  <a:lnTo>
                    <a:pt x="2297" y="355600"/>
                  </a:lnTo>
                  <a:lnTo>
                    <a:pt x="0" y="368300"/>
                  </a:lnTo>
                  <a:lnTo>
                    <a:pt x="43688" y="368300"/>
                  </a:lnTo>
                  <a:lnTo>
                    <a:pt x="50546" y="355600"/>
                  </a:lnTo>
                  <a:close/>
                </a:path>
                <a:path w="1924050" h="1536700">
                  <a:moveTo>
                    <a:pt x="1451355" y="330200"/>
                  </a:moveTo>
                  <a:lnTo>
                    <a:pt x="6476" y="330200"/>
                  </a:lnTo>
                  <a:lnTo>
                    <a:pt x="4036" y="342900"/>
                  </a:lnTo>
                  <a:lnTo>
                    <a:pt x="3143" y="355600"/>
                  </a:lnTo>
                  <a:lnTo>
                    <a:pt x="1434465" y="355600"/>
                  </a:lnTo>
                  <a:lnTo>
                    <a:pt x="1434465" y="342900"/>
                  </a:lnTo>
                  <a:lnTo>
                    <a:pt x="1449577" y="342900"/>
                  </a:lnTo>
                  <a:lnTo>
                    <a:pt x="1451355" y="330200"/>
                  </a:lnTo>
                  <a:close/>
                </a:path>
                <a:path w="1924050" h="1536700">
                  <a:moveTo>
                    <a:pt x="1457832" y="317500"/>
                  </a:moveTo>
                  <a:lnTo>
                    <a:pt x="6691" y="317500"/>
                  </a:lnTo>
                  <a:lnTo>
                    <a:pt x="8381" y="330200"/>
                  </a:lnTo>
                  <a:lnTo>
                    <a:pt x="1459738" y="330200"/>
                  </a:lnTo>
                  <a:lnTo>
                    <a:pt x="1457832" y="317500"/>
                  </a:lnTo>
                  <a:close/>
                </a:path>
                <a:path w="1924050" h="1536700">
                  <a:moveTo>
                    <a:pt x="1508759" y="317500"/>
                  </a:moveTo>
                  <a:lnTo>
                    <a:pt x="1501902" y="317500"/>
                  </a:lnTo>
                  <a:lnTo>
                    <a:pt x="1500124" y="330200"/>
                  </a:lnTo>
                  <a:lnTo>
                    <a:pt x="1508759" y="330200"/>
                  </a:lnTo>
                  <a:lnTo>
                    <a:pt x="1508759" y="317500"/>
                  </a:lnTo>
                  <a:close/>
                </a:path>
                <a:path w="1924050" h="1536700">
                  <a:moveTo>
                    <a:pt x="1449577" y="304800"/>
                  </a:moveTo>
                  <a:lnTo>
                    <a:pt x="10503" y="304800"/>
                  </a:lnTo>
                  <a:lnTo>
                    <a:pt x="6476" y="317500"/>
                  </a:lnTo>
                  <a:lnTo>
                    <a:pt x="1456435" y="317500"/>
                  </a:lnTo>
                  <a:lnTo>
                    <a:pt x="1449577" y="304800"/>
                  </a:lnTo>
                  <a:close/>
                </a:path>
                <a:path w="1924050" h="1536700">
                  <a:moveTo>
                    <a:pt x="1517015" y="304800"/>
                  </a:moveTo>
                  <a:lnTo>
                    <a:pt x="1505077" y="304800"/>
                  </a:lnTo>
                  <a:lnTo>
                    <a:pt x="1510156" y="317500"/>
                  </a:lnTo>
                  <a:lnTo>
                    <a:pt x="1517015" y="304800"/>
                  </a:lnTo>
                  <a:close/>
                </a:path>
                <a:path w="1924050" h="1536700">
                  <a:moveTo>
                    <a:pt x="1515236" y="279400"/>
                  </a:moveTo>
                  <a:lnTo>
                    <a:pt x="11556" y="279400"/>
                  </a:lnTo>
                  <a:lnTo>
                    <a:pt x="16317" y="292100"/>
                  </a:lnTo>
                  <a:lnTo>
                    <a:pt x="14874" y="304800"/>
                  </a:lnTo>
                  <a:lnTo>
                    <a:pt x="1525651" y="304800"/>
                  </a:lnTo>
                  <a:lnTo>
                    <a:pt x="1520317" y="292100"/>
                  </a:lnTo>
                  <a:lnTo>
                    <a:pt x="1515236" y="279400"/>
                  </a:lnTo>
                  <a:close/>
                </a:path>
                <a:path w="1924050" h="1536700">
                  <a:moveTo>
                    <a:pt x="1653667" y="279400"/>
                  </a:moveTo>
                  <a:lnTo>
                    <a:pt x="1647190" y="279400"/>
                  </a:lnTo>
                  <a:lnTo>
                    <a:pt x="1645411" y="292100"/>
                  </a:lnTo>
                  <a:lnTo>
                    <a:pt x="1640331" y="292100"/>
                  </a:lnTo>
                  <a:lnTo>
                    <a:pt x="1643633" y="304800"/>
                  </a:lnTo>
                  <a:lnTo>
                    <a:pt x="1655445" y="304800"/>
                  </a:lnTo>
                  <a:lnTo>
                    <a:pt x="1655445" y="292100"/>
                  </a:lnTo>
                  <a:lnTo>
                    <a:pt x="1653667" y="279400"/>
                  </a:lnTo>
                  <a:close/>
                </a:path>
                <a:path w="1924050" h="1536700">
                  <a:moveTo>
                    <a:pt x="1626758" y="279400"/>
                  </a:moveTo>
                  <a:lnTo>
                    <a:pt x="1562480" y="279400"/>
                  </a:lnTo>
                  <a:lnTo>
                    <a:pt x="1567815" y="292100"/>
                  </a:lnTo>
                  <a:lnTo>
                    <a:pt x="1635091" y="292100"/>
                  </a:lnTo>
                  <a:lnTo>
                    <a:pt x="1626758" y="279400"/>
                  </a:lnTo>
                  <a:close/>
                </a:path>
                <a:path w="1924050" h="1536700">
                  <a:moveTo>
                    <a:pt x="1502886" y="266700"/>
                  </a:moveTo>
                  <a:lnTo>
                    <a:pt x="15684" y="266700"/>
                  </a:lnTo>
                  <a:lnTo>
                    <a:pt x="9596" y="279400"/>
                  </a:lnTo>
                  <a:lnTo>
                    <a:pt x="1510109" y="279400"/>
                  </a:lnTo>
                  <a:lnTo>
                    <a:pt x="1502886" y="266700"/>
                  </a:lnTo>
                  <a:close/>
                </a:path>
                <a:path w="1924050" h="1536700">
                  <a:moveTo>
                    <a:pt x="1628394" y="266700"/>
                  </a:moveTo>
                  <a:lnTo>
                    <a:pt x="1550924" y="266700"/>
                  </a:lnTo>
                  <a:lnTo>
                    <a:pt x="1557401" y="279400"/>
                  </a:lnTo>
                  <a:lnTo>
                    <a:pt x="1623498" y="279400"/>
                  </a:lnTo>
                  <a:lnTo>
                    <a:pt x="1628394" y="266700"/>
                  </a:lnTo>
                  <a:close/>
                </a:path>
                <a:path w="1924050" h="1536700">
                  <a:moveTo>
                    <a:pt x="1474995" y="254000"/>
                  </a:moveTo>
                  <a:lnTo>
                    <a:pt x="33527" y="254000"/>
                  </a:lnTo>
                  <a:lnTo>
                    <a:pt x="33527" y="266700"/>
                  </a:lnTo>
                  <a:lnTo>
                    <a:pt x="1483105" y="266700"/>
                  </a:lnTo>
                  <a:lnTo>
                    <a:pt x="1474995" y="254000"/>
                  </a:lnTo>
                  <a:close/>
                </a:path>
                <a:path w="1924050" h="1536700">
                  <a:moveTo>
                    <a:pt x="1640331" y="254000"/>
                  </a:moveTo>
                  <a:lnTo>
                    <a:pt x="1539525" y="254000"/>
                  </a:lnTo>
                  <a:lnTo>
                    <a:pt x="1546236" y="266700"/>
                  </a:lnTo>
                  <a:lnTo>
                    <a:pt x="1633474" y="266700"/>
                  </a:lnTo>
                  <a:lnTo>
                    <a:pt x="1640331" y="254000"/>
                  </a:lnTo>
                  <a:close/>
                </a:path>
                <a:path w="1924050" h="1536700">
                  <a:moveTo>
                    <a:pt x="40385" y="241300"/>
                  </a:moveTo>
                  <a:lnTo>
                    <a:pt x="36829" y="254000"/>
                  </a:lnTo>
                  <a:lnTo>
                    <a:pt x="40385" y="254000"/>
                  </a:lnTo>
                  <a:lnTo>
                    <a:pt x="40385" y="241300"/>
                  </a:lnTo>
                  <a:close/>
                </a:path>
                <a:path w="1924050" h="1536700">
                  <a:moveTo>
                    <a:pt x="1462299" y="241300"/>
                  </a:moveTo>
                  <a:lnTo>
                    <a:pt x="56133" y="241300"/>
                  </a:lnTo>
                  <a:lnTo>
                    <a:pt x="49041" y="254000"/>
                  </a:lnTo>
                  <a:lnTo>
                    <a:pt x="1468040" y="254000"/>
                  </a:lnTo>
                  <a:lnTo>
                    <a:pt x="1462299" y="241300"/>
                  </a:lnTo>
                  <a:close/>
                </a:path>
                <a:path w="1924050" h="1536700">
                  <a:moveTo>
                    <a:pt x="1631696" y="241300"/>
                  </a:moveTo>
                  <a:lnTo>
                    <a:pt x="1535914" y="241300"/>
                  </a:lnTo>
                  <a:lnTo>
                    <a:pt x="1532127" y="254000"/>
                  </a:lnTo>
                  <a:lnTo>
                    <a:pt x="1635252" y="254000"/>
                  </a:lnTo>
                  <a:lnTo>
                    <a:pt x="1631696" y="241300"/>
                  </a:lnTo>
                  <a:close/>
                </a:path>
                <a:path w="1924050" h="1536700">
                  <a:moveTo>
                    <a:pt x="1642109" y="241300"/>
                  </a:moveTo>
                  <a:lnTo>
                    <a:pt x="1638553" y="241300"/>
                  </a:lnTo>
                  <a:lnTo>
                    <a:pt x="1635252" y="254000"/>
                  </a:lnTo>
                  <a:lnTo>
                    <a:pt x="1638553" y="254000"/>
                  </a:lnTo>
                  <a:lnTo>
                    <a:pt x="1642109" y="241300"/>
                  </a:lnTo>
                  <a:close/>
                </a:path>
                <a:path w="1924050" h="1536700">
                  <a:moveTo>
                    <a:pt x="1081785" y="228600"/>
                  </a:moveTo>
                  <a:lnTo>
                    <a:pt x="67436" y="228600"/>
                  </a:lnTo>
                  <a:lnTo>
                    <a:pt x="62940" y="241300"/>
                  </a:lnTo>
                  <a:lnTo>
                    <a:pt x="1085603" y="241300"/>
                  </a:lnTo>
                  <a:lnTo>
                    <a:pt x="1081785" y="228600"/>
                  </a:lnTo>
                  <a:close/>
                </a:path>
                <a:path w="1924050" h="1536700">
                  <a:moveTo>
                    <a:pt x="1112777" y="203200"/>
                  </a:moveTo>
                  <a:lnTo>
                    <a:pt x="1110106" y="215900"/>
                  </a:lnTo>
                  <a:lnTo>
                    <a:pt x="1108102" y="215900"/>
                  </a:lnTo>
                  <a:lnTo>
                    <a:pt x="1107313" y="228600"/>
                  </a:lnTo>
                  <a:lnTo>
                    <a:pt x="1098677" y="228600"/>
                  </a:lnTo>
                  <a:lnTo>
                    <a:pt x="1093858" y="241300"/>
                  </a:lnTo>
                  <a:lnTo>
                    <a:pt x="1120806" y="241300"/>
                  </a:lnTo>
                  <a:lnTo>
                    <a:pt x="1117770" y="228600"/>
                  </a:lnTo>
                  <a:lnTo>
                    <a:pt x="1115568" y="215900"/>
                  </a:lnTo>
                  <a:lnTo>
                    <a:pt x="1112777" y="203200"/>
                  </a:lnTo>
                  <a:close/>
                </a:path>
                <a:path w="1924050" h="1536700">
                  <a:moveTo>
                    <a:pt x="1432686" y="228600"/>
                  </a:moveTo>
                  <a:lnTo>
                    <a:pt x="1144143" y="228600"/>
                  </a:lnTo>
                  <a:lnTo>
                    <a:pt x="1137666" y="241300"/>
                  </a:lnTo>
                  <a:lnTo>
                    <a:pt x="1430908" y="241300"/>
                  </a:lnTo>
                  <a:lnTo>
                    <a:pt x="1432686" y="228600"/>
                  </a:lnTo>
                  <a:close/>
                </a:path>
                <a:path w="1924050" h="1536700">
                  <a:moveTo>
                    <a:pt x="1591627" y="228600"/>
                  </a:moveTo>
                  <a:lnTo>
                    <a:pt x="1542915" y="228600"/>
                  </a:lnTo>
                  <a:lnTo>
                    <a:pt x="1539557" y="241300"/>
                  </a:lnTo>
                  <a:lnTo>
                    <a:pt x="1602728" y="241300"/>
                  </a:lnTo>
                  <a:lnTo>
                    <a:pt x="1591627" y="228600"/>
                  </a:lnTo>
                  <a:close/>
                </a:path>
                <a:path w="1924050" h="1536700">
                  <a:moveTo>
                    <a:pt x="1035268" y="190500"/>
                  </a:moveTo>
                  <a:lnTo>
                    <a:pt x="74041" y="190500"/>
                  </a:lnTo>
                  <a:lnTo>
                    <a:pt x="78347" y="203200"/>
                  </a:lnTo>
                  <a:lnTo>
                    <a:pt x="80772" y="215900"/>
                  </a:lnTo>
                  <a:lnTo>
                    <a:pt x="70739" y="228600"/>
                  </a:lnTo>
                  <a:lnTo>
                    <a:pt x="1056362" y="228600"/>
                  </a:lnTo>
                  <a:lnTo>
                    <a:pt x="1052512" y="215900"/>
                  </a:lnTo>
                  <a:lnTo>
                    <a:pt x="1048948" y="203200"/>
                  </a:lnTo>
                  <a:lnTo>
                    <a:pt x="1037844" y="203200"/>
                  </a:lnTo>
                  <a:lnTo>
                    <a:pt x="1035268" y="190500"/>
                  </a:lnTo>
                  <a:close/>
                </a:path>
                <a:path w="1924050" h="1536700">
                  <a:moveTo>
                    <a:pt x="1422527" y="215900"/>
                  </a:moveTo>
                  <a:lnTo>
                    <a:pt x="1180695" y="215900"/>
                  </a:lnTo>
                  <a:lnTo>
                    <a:pt x="1178052" y="228600"/>
                  </a:lnTo>
                  <a:lnTo>
                    <a:pt x="1425828" y="228600"/>
                  </a:lnTo>
                  <a:lnTo>
                    <a:pt x="1422527" y="215900"/>
                  </a:lnTo>
                  <a:close/>
                </a:path>
                <a:path w="1924050" h="1536700">
                  <a:moveTo>
                    <a:pt x="1556575" y="215900"/>
                  </a:moveTo>
                  <a:lnTo>
                    <a:pt x="1550507" y="215900"/>
                  </a:lnTo>
                  <a:lnTo>
                    <a:pt x="1545844" y="228600"/>
                  </a:lnTo>
                  <a:lnTo>
                    <a:pt x="1563596" y="228600"/>
                  </a:lnTo>
                  <a:lnTo>
                    <a:pt x="1556575" y="215900"/>
                  </a:lnTo>
                  <a:close/>
                </a:path>
                <a:path w="1924050" h="1536700">
                  <a:moveTo>
                    <a:pt x="1393698" y="203200"/>
                  </a:moveTo>
                  <a:lnTo>
                    <a:pt x="1178266" y="203200"/>
                  </a:lnTo>
                  <a:lnTo>
                    <a:pt x="1179956" y="215900"/>
                  </a:lnTo>
                  <a:lnTo>
                    <a:pt x="1398777" y="215900"/>
                  </a:lnTo>
                  <a:lnTo>
                    <a:pt x="1393698" y="203200"/>
                  </a:lnTo>
                  <a:close/>
                </a:path>
                <a:path w="1924050" h="1536700">
                  <a:moveTo>
                    <a:pt x="1439418" y="190500"/>
                  </a:moveTo>
                  <a:lnTo>
                    <a:pt x="1422527" y="190500"/>
                  </a:lnTo>
                  <a:lnTo>
                    <a:pt x="1419225" y="203200"/>
                  </a:lnTo>
                  <a:lnTo>
                    <a:pt x="1405635" y="203200"/>
                  </a:lnTo>
                  <a:lnTo>
                    <a:pt x="1398777" y="215900"/>
                  </a:lnTo>
                  <a:lnTo>
                    <a:pt x="1424469" y="215900"/>
                  </a:lnTo>
                  <a:lnTo>
                    <a:pt x="1429115" y="203200"/>
                  </a:lnTo>
                  <a:lnTo>
                    <a:pt x="1439418" y="190500"/>
                  </a:lnTo>
                  <a:close/>
                </a:path>
                <a:path w="1924050" h="1536700">
                  <a:moveTo>
                    <a:pt x="1385443" y="190500"/>
                  </a:moveTo>
                  <a:lnTo>
                    <a:pt x="1183131" y="190500"/>
                  </a:lnTo>
                  <a:lnTo>
                    <a:pt x="1179829" y="203200"/>
                  </a:lnTo>
                  <a:lnTo>
                    <a:pt x="1390396" y="203200"/>
                  </a:lnTo>
                  <a:lnTo>
                    <a:pt x="1385443" y="190500"/>
                  </a:lnTo>
                  <a:close/>
                </a:path>
                <a:path w="1924050" h="1536700">
                  <a:moveTo>
                    <a:pt x="82550" y="177800"/>
                  </a:moveTo>
                  <a:lnTo>
                    <a:pt x="77597" y="177800"/>
                  </a:lnTo>
                  <a:lnTo>
                    <a:pt x="72306" y="190500"/>
                  </a:lnTo>
                  <a:lnTo>
                    <a:pt x="87629" y="190500"/>
                  </a:lnTo>
                  <a:lnTo>
                    <a:pt x="82550" y="177800"/>
                  </a:lnTo>
                  <a:close/>
                </a:path>
                <a:path w="1924050" h="1536700">
                  <a:moveTo>
                    <a:pt x="1033018" y="165100"/>
                  </a:moveTo>
                  <a:lnTo>
                    <a:pt x="123221" y="165100"/>
                  </a:lnTo>
                  <a:lnTo>
                    <a:pt x="117292" y="177800"/>
                  </a:lnTo>
                  <a:lnTo>
                    <a:pt x="89407" y="177800"/>
                  </a:lnTo>
                  <a:lnTo>
                    <a:pt x="87629" y="190500"/>
                  </a:lnTo>
                  <a:lnTo>
                    <a:pt x="1034192" y="190500"/>
                  </a:lnTo>
                  <a:lnTo>
                    <a:pt x="1033736" y="177800"/>
                  </a:lnTo>
                  <a:lnTo>
                    <a:pt x="1033018" y="165100"/>
                  </a:lnTo>
                  <a:close/>
                </a:path>
                <a:path w="1924050" h="1536700">
                  <a:moveTo>
                    <a:pt x="1171194" y="177800"/>
                  </a:moveTo>
                  <a:lnTo>
                    <a:pt x="1152778" y="177800"/>
                  </a:lnTo>
                  <a:lnTo>
                    <a:pt x="1154302" y="190500"/>
                  </a:lnTo>
                  <a:lnTo>
                    <a:pt x="1169120" y="190500"/>
                  </a:lnTo>
                  <a:lnTo>
                    <a:pt x="1171194" y="177800"/>
                  </a:lnTo>
                  <a:close/>
                </a:path>
                <a:path w="1924050" h="1536700">
                  <a:moveTo>
                    <a:pt x="1378489" y="177800"/>
                  </a:moveTo>
                  <a:lnTo>
                    <a:pt x="1174750" y="177800"/>
                  </a:lnTo>
                  <a:lnTo>
                    <a:pt x="1176274" y="190500"/>
                  </a:lnTo>
                  <a:lnTo>
                    <a:pt x="1379978" y="190500"/>
                  </a:lnTo>
                  <a:lnTo>
                    <a:pt x="1378489" y="177800"/>
                  </a:lnTo>
                  <a:close/>
                </a:path>
                <a:path w="1924050" h="1536700">
                  <a:moveTo>
                    <a:pt x="99568" y="165100"/>
                  </a:moveTo>
                  <a:lnTo>
                    <a:pt x="85851" y="165100"/>
                  </a:lnTo>
                  <a:lnTo>
                    <a:pt x="82550" y="177800"/>
                  </a:lnTo>
                  <a:lnTo>
                    <a:pt x="102743" y="177800"/>
                  </a:lnTo>
                  <a:lnTo>
                    <a:pt x="99568" y="165100"/>
                  </a:lnTo>
                  <a:close/>
                </a:path>
                <a:path w="1924050" h="1536700">
                  <a:moveTo>
                    <a:pt x="1385443" y="165100"/>
                  </a:moveTo>
                  <a:lnTo>
                    <a:pt x="1169670" y="165100"/>
                  </a:lnTo>
                  <a:lnTo>
                    <a:pt x="1164058" y="177800"/>
                  </a:lnTo>
                  <a:lnTo>
                    <a:pt x="1380478" y="177800"/>
                  </a:lnTo>
                  <a:lnTo>
                    <a:pt x="1385443" y="165100"/>
                  </a:lnTo>
                  <a:close/>
                </a:path>
                <a:path w="1924050" h="1536700">
                  <a:moveTo>
                    <a:pt x="1469072" y="165100"/>
                  </a:moveTo>
                  <a:lnTo>
                    <a:pt x="1424304" y="165100"/>
                  </a:lnTo>
                  <a:lnTo>
                    <a:pt x="1427606" y="177800"/>
                  </a:lnTo>
                  <a:lnTo>
                    <a:pt x="1460023" y="177800"/>
                  </a:lnTo>
                  <a:lnTo>
                    <a:pt x="1469072" y="165100"/>
                  </a:lnTo>
                  <a:close/>
                </a:path>
                <a:path w="1924050" h="1536700">
                  <a:moveTo>
                    <a:pt x="396621" y="88900"/>
                  </a:moveTo>
                  <a:lnTo>
                    <a:pt x="389763" y="88900"/>
                  </a:lnTo>
                  <a:lnTo>
                    <a:pt x="386588" y="101600"/>
                  </a:lnTo>
                  <a:lnTo>
                    <a:pt x="352764" y="101600"/>
                  </a:lnTo>
                  <a:lnTo>
                    <a:pt x="349123" y="114300"/>
                  </a:lnTo>
                  <a:lnTo>
                    <a:pt x="249554" y="114300"/>
                  </a:lnTo>
                  <a:lnTo>
                    <a:pt x="244274" y="127000"/>
                  </a:lnTo>
                  <a:lnTo>
                    <a:pt x="238077" y="139700"/>
                  </a:lnTo>
                  <a:lnTo>
                    <a:pt x="230856" y="152400"/>
                  </a:lnTo>
                  <a:lnTo>
                    <a:pt x="222503" y="152400"/>
                  </a:lnTo>
                  <a:lnTo>
                    <a:pt x="215693" y="165100"/>
                  </a:lnTo>
                  <a:lnTo>
                    <a:pt x="1031555" y="165100"/>
                  </a:lnTo>
                  <a:lnTo>
                    <a:pt x="1029319" y="152400"/>
                  </a:lnTo>
                  <a:lnTo>
                    <a:pt x="1025534" y="139700"/>
                  </a:lnTo>
                  <a:lnTo>
                    <a:pt x="439769" y="139700"/>
                  </a:lnTo>
                  <a:lnTo>
                    <a:pt x="430260" y="127000"/>
                  </a:lnTo>
                  <a:lnTo>
                    <a:pt x="412623" y="127000"/>
                  </a:lnTo>
                  <a:lnTo>
                    <a:pt x="405352" y="114300"/>
                  </a:lnTo>
                  <a:lnTo>
                    <a:pt x="400034" y="101600"/>
                  </a:lnTo>
                  <a:lnTo>
                    <a:pt x="396621" y="88900"/>
                  </a:lnTo>
                  <a:close/>
                </a:path>
                <a:path w="1924050" h="1536700">
                  <a:moveTo>
                    <a:pt x="1160113" y="152400"/>
                  </a:moveTo>
                  <a:lnTo>
                    <a:pt x="1120648" y="152400"/>
                  </a:lnTo>
                  <a:lnTo>
                    <a:pt x="1123499" y="165100"/>
                  </a:lnTo>
                  <a:lnTo>
                    <a:pt x="1147699" y="165100"/>
                  </a:lnTo>
                  <a:lnTo>
                    <a:pt x="1160113" y="152400"/>
                  </a:lnTo>
                  <a:close/>
                </a:path>
                <a:path w="1924050" h="1536700">
                  <a:moveTo>
                    <a:pt x="1397253" y="152400"/>
                  </a:moveTo>
                  <a:lnTo>
                    <a:pt x="1171194" y="152400"/>
                  </a:lnTo>
                  <a:lnTo>
                    <a:pt x="1174750" y="165100"/>
                  </a:lnTo>
                  <a:lnTo>
                    <a:pt x="1392174" y="165100"/>
                  </a:lnTo>
                  <a:lnTo>
                    <a:pt x="1397253" y="152400"/>
                  </a:lnTo>
                  <a:close/>
                </a:path>
                <a:path w="1924050" h="1536700">
                  <a:moveTo>
                    <a:pt x="1481550" y="152400"/>
                  </a:moveTo>
                  <a:lnTo>
                    <a:pt x="1425828" y="152400"/>
                  </a:lnTo>
                  <a:lnTo>
                    <a:pt x="1427606" y="165100"/>
                  </a:lnTo>
                  <a:lnTo>
                    <a:pt x="1476382" y="165100"/>
                  </a:lnTo>
                  <a:lnTo>
                    <a:pt x="1481550" y="152400"/>
                  </a:lnTo>
                  <a:close/>
                </a:path>
                <a:path w="1924050" h="1536700">
                  <a:moveTo>
                    <a:pt x="1459738" y="127000"/>
                  </a:moveTo>
                  <a:lnTo>
                    <a:pt x="1128684" y="127000"/>
                  </a:lnTo>
                  <a:lnTo>
                    <a:pt x="1126140" y="139700"/>
                  </a:lnTo>
                  <a:lnTo>
                    <a:pt x="1124215" y="152400"/>
                  </a:lnTo>
                  <a:lnTo>
                    <a:pt x="1474851" y="152400"/>
                  </a:lnTo>
                  <a:lnTo>
                    <a:pt x="1473073" y="139700"/>
                  </a:lnTo>
                  <a:lnTo>
                    <a:pt x="1462913" y="139700"/>
                  </a:lnTo>
                  <a:lnTo>
                    <a:pt x="1459738" y="127000"/>
                  </a:lnTo>
                  <a:close/>
                </a:path>
                <a:path w="1924050" h="1536700">
                  <a:moveTo>
                    <a:pt x="528193" y="101600"/>
                  </a:moveTo>
                  <a:lnTo>
                    <a:pt x="491178" y="101600"/>
                  </a:lnTo>
                  <a:lnTo>
                    <a:pt x="481758" y="127000"/>
                  </a:lnTo>
                  <a:lnTo>
                    <a:pt x="472314" y="139700"/>
                  </a:lnTo>
                  <a:lnTo>
                    <a:pt x="985704" y="139700"/>
                  </a:lnTo>
                  <a:lnTo>
                    <a:pt x="981217" y="127000"/>
                  </a:lnTo>
                  <a:lnTo>
                    <a:pt x="977707" y="114300"/>
                  </a:lnTo>
                  <a:lnTo>
                    <a:pt x="535795" y="114300"/>
                  </a:lnTo>
                  <a:lnTo>
                    <a:pt x="528193" y="101600"/>
                  </a:lnTo>
                  <a:close/>
                </a:path>
                <a:path w="1924050" h="1536700">
                  <a:moveTo>
                    <a:pt x="1428591" y="101600"/>
                  </a:moveTo>
                  <a:lnTo>
                    <a:pt x="1160041" y="101600"/>
                  </a:lnTo>
                  <a:lnTo>
                    <a:pt x="1151223" y="114300"/>
                  </a:lnTo>
                  <a:lnTo>
                    <a:pt x="1142738" y="127000"/>
                  </a:lnTo>
                  <a:lnTo>
                    <a:pt x="1439418" y="127000"/>
                  </a:lnTo>
                  <a:lnTo>
                    <a:pt x="1435861" y="114300"/>
                  </a:lnTo>
                  <a:lnTo>
                    <a:pt x="1425150" y="114300"/>
                  </a:lnTo>
                  <a:lnTo>
                    <a:pt x="1428591" y="101600"/>
                  </a:lnTo>
                  <a:close/>
                </a:path>
                <a:path w="1924050" h="1536700">
                  <a:moveTo>
                    <a:pt x="272670" y="101600"/>
                  </a:moveTo>
                  <a:lnTo>
                    <a:pt x="256809" y="101600"/>
                  </a:lnTo>
                  <a:lnTo>
                    <a:pt x="252247" y="114300"/>
                  </a:lnTo>
                  <a:lnTo>
                    <a:pt x="280431" y="114300"/>
                  </a:lnTo>
                  <a:lnTo>
                    <a:pt x="272670" y="101600"/>
                  </a:lnTo>
                  <a:close/>
                </a:path>
                <a:path w="1924050" h="1536700">
                  <a:moveTo>
                    <a:pt x="320909" y="101600"/>
                  </a:moveTo>
                  <a:lnTo>
                    <a:pt x="313626" y="101600"/>
                  </a:lnTo>
                  <a:lnTo>
                    <a:pt x="305962" y="114300"/>
                  </a:lnTo>
                  <a:lnTo>
                    <a:pt x="328929" y="114300"/>
                  </a:lnTo>
                  <a:lnTo>
                    <a:pt x="320909" y="101600"/>
                  </a:lnTo>
                  <a:close/>
                </a:path>
                <a:path w="1924050" h="1536700">
                  <a:moveTo>
                    <a:pt x="847661" y="101600"/>
                  </a:moveTo>
                  <a:lnTo>
                    <a:pt x="575436" y="101600"/>
                  </a:lnTo>
                  <a:lnTo>
                    <a:pt x="573710" y="114300"/>
                  </a:lnTo>
                  <a:lnTo>
                    <a:pt x="848423" y="114300"/>
                  </a:lnTo>
                  <a:lnTo>
                    <a:pt x="847661" y="101600"/>
                  </a:lnTo>
                  <a:close/>
                </a:path>
                <a:path w="1924050" h="1536700">
                  <a:moveTo>
                    <a:pt x="896111" y="101600"/>
                  </a:moveTo>
                  <a:lnTo>
                    <a:pt x="891031" y="114300"/>
                  </a:lnTo>
                  <a:lnTo>
                    <a:pt x="902843" y="114300"/>
                  </a:lnTo>
                  <a:lnTo>
                    <a:pt x="896111" y="101600"/>
                  </a:lnTo>
                  <a:close/>
                </a:path>
                <a:path w="1924050" h="1536700">
                  <a:moveTo>
                    <a:pt x="965090" y="101600"/>
                  </a:moveTo>
                  <a:lnTo>
                    <a:pt x="920345" y="101600"/>
                  </a:lnTo>
                  <a:lnTo>
                    <a:pt x="916685" y="114300"/>
                  </a:lnTo>
                  <a:lnTo>
                    <a:pt x="972184" y="114300"/>
                  </a:lnTo>
                  <a:lnTo>
                    <a:pt x="965090" y="101600"/>
                  </a:lnTo>
                  <a:close/>
                </a:path>
                <a:path w="1924050" h="1536700">
                  <a:moveTo>
                    <a:pt x="372872" y="88900"/>
                  </a:moveTo>
                  <a:lnTo>
                    <a:pt x="355427" y="88900"/>
                  </a:lnTo>
                  <a:lnTo>
                    <a:pt x="353488" y="101600"/>
                  </a:lnTo>
                  <a:lnTo>
                    <a:pt x="379729" y="101600"/>
                  </a:lnTo>
                  <a:lnTo>
                    <a:pt x="372872" y="88900"/>
                  </a:lnTo>
                  <a:close/>
                </a:path>
                <a:path w="1924050" h="1536700">
                  <a:moveTo>
                    <a:pt x="835405" y="88900"/>
                  </a:moveTo>
                  <a:lnTo>
                    <a:pt x="610870" y="88900"/>
                  </a:lnTo>
                  <a:lnTo>
                    <a:pt x="605797" y="101600"/>
                  </a:lnTo>
                  <a:lnTo>
                    <a:pt x="845566" y="101600"/>
                  </a:lnTo>
                  <a:lnTo>
                    <a:pt x="835405" y="88900"/>
                  </a:lnTo>
                  <a:close/>
                </a:path>
                <a:path w="1924050" h="1536700">
                  <a:moveTo>
                    <a:pt x="1425828" y="76200"/>
                  </a:moveTo>
                  <a:lnTo>
                    <a:pt x="1208373" y="76200"/>
                  </a:lnTo>
                  <a:lnTo>
                    <a:pt x="1202213" y="88900"/>
                  </a:lnTo>
                  <a:lnTo>
                    <a:pt x="1189529" y="88900"/>
                  </a:lnTo>
                  <a:lnTo>
                    <a:pt x="1183100" y="101600"/>
                  </a:lnTo>
                  <a:lnTo>
                    <a:pt x="1428555" y="101600"/>
                  </a:lnTo>
                  <a:lnTo>
                    <a:pt x="1425828" y="88900"/>
                  </a:lnTo>
                  <a:lnTo>
                    <a:pt x="1425828" y="76200"/>
                  </a:lnTo>
                  <a:close/>
                </a:path>
                <a:path w="1924050" h="1536700">
                  <a:moveTo>
                    <a:pt x="626121" y="76200"/>
                  </a:moveTo>
                  <a:lnTo>
                    <a:pt x="618934" y="76200"/>
                  </a:lnTo>
                  <a:lnTo>
                    <a:pt x="613652" y="88900"/>
                  </a:lnTo>
                  <a:lnTo>
                    <a:pt x="634619" y="88900"/>
                  </a:lnTo>
                  <a:lnTo>
                    <a:pt x="626121" y="76200"/>
                  </a:lnTo>
                  <a:close/>
                </a:path>
                <a:path w="1924050" h="1536700">
                  <a:moveTo>
                    <a:pt x="825373" y="76200"/>
                  </a:moveTo>
                  <a:lnTo>
                    <a:pt x="654175" y="76200"/>
                  </a:lnTo>
                  <a:lnTo>
                    <a:pt x="649017" y="88900"/>
                  </a:lnTo>
                  <a:lnTo>
                    <a:pt x="828675" y="88900"/>
                  </a:lnTo>
                  <a:lnTo>
                    <a:pt x="825373" y="76200"/>
                  </a:lnTo>
                  <a:close/>
                </a:path>
                <a:path w="1924050" h="1536700">
                  <a:moveTo>
                    <a:pt x="806576" y="63500"/>
                  </a:moveTo>
                  <a:lnTo>
                    <a:pt x="717851" y="63500"/>
                  </a:lnTo>
                  <a:lnTo>
                    <a:pt x="715408" y="76200"/>
                  </a:lnTo>
                  <a:lnTo>
                    <a:pt x="808481" y="76200"/>
                  </a:lnTo>
                  <a:lnTo>
                    <a:pt x="806576" y="63500"/>
                  </a:lnTo>
                  <a:close/>
                </a:path>
                <a:path w="1924050" h="1536700">
                  <a:moveTo>
                    <a:pt x="1260348" y="38100"/>
                  </a:moveTo>
                  <a:lnTo>
                    <a:pt x="1237164" y="38100"/>
                  </a:lnTo>
                  <a:lnTo>
                    <a:pt x="1226691" y="63500"/>
                  </a:lnTo>
                  <a:lnTo>
                    <a:pt x="1220216" y="76200"/>
                  </a:lnTo>
                  <a:lnTo>
                    <a:pt x="1414272" y="76200"/>
                  </a:lnTo>
                  <a:lnTo>
                    <a:pt x="1414272" y="63500"/>
                  </a:lnTo>
                  <a:lnTo>
                    <a:pt x="1305357" y="63500"/>
                  </a:lnTo>
                  <a:lnTo>
                    <a:pt x="1297813" y="50800"/>
                  </a:lnTo>
                  <a:lnTo>
                    <a:pt x="1263903" y="50800"/>
                  </a:lnTo>
                  <a:lnTo>
                    <a:pt x="1260348" y="38100"/>
                  </a:lnTo>
                  <a:close/>
                </a:path>
                <a:path w="1924050" h="1536700">
                  <a:moveTo>
                    <a:pt x="806576" y="50800"/>
                  </a:moveTo>
                  <a:lnTo>
                    <a:pt x="722249" y="50800"/>
                  </a:lnTo>
                  <a:lnTo>
                    <a:pt x="719984" y="63500"/>
                  </a:lnTo>
                  <a:lnTo>
                    <a:pt x="803401" y="63500"/>
                  </a:lnTo>
                  <a:lnTo>
                    <a:pt x="806576" y="50800"/>
                  </a:lnTo>
                  <a:close/>
                </a:path>
                <a:path w="1924050" h="1536700">
                  <a:moveTo>
                    <a:pt x="1425828" y="38100"/>
                  </a:moveTo>
                  <a:lnTo>
                    <a:pt x="1357487" y="38100"/>
                  </a:lnTo>
                  <a:lnTo>
                    <a:pt x="1351833" y="50800"/>
                  </a:lnTo>
                  <a:lnTo>
                    <a:pt x="1346453" y="50800"/>
                  </a:lnTo>
                  <a:lnTo>
                    <a:pt x="1328039" y="63500"/>
                  </a:lnTo>
                  <a:lnTo>
                    <a:pt x="1414272" y="63500"/>
                  </a:lnTo>
                  <a:lnTo>
                    <a:pt x="1425828" y="50800"/>
                  </a:lnTo>
                  <a:lnTo>
                    <a:pt x="1425828" y="38100"/>
                  </a:lnTo>
                  <a:close/>
                </a:path>
                <a:path w="1924050" h="1536700">
                  <a:moveTo>
                    <a:pt x="801624" y="12700"/>
                  </a:moveTo>
                  <a:lnTo>
                    <a:pt x="774573" y="12700"/>
                  </a:lnTo>
                  <a:lnTo>
                    <a:pt x="769493" y="25400"/>
                  </a:lnTo>
                  <a:lnTo>
                    <a:pt x="756157" y="25400"/>
                  </a:lnTo>
                  <a:lnTo>
                    <a:pt x="749224" y="38100"/>
                  </a:lnTo>
                  <a:lnTo>
                    <a:pt x="724026" y="38100"/>
                  </a:lnTo>
                  <a:lnTo>
                    <a:pt x="725551" y="50800"/>
                  </a:lnTo>
                  <a:lnTo>
                    <a:pt x="813434" y="50800"/>
                  </a:lnTo>
                  <a:lnTo>
                    <a:pt x="808481" y="38100"/>
                  </a:lnTo>
                  <a:lnTo>
                    <a:pt x="805179" y="25400"/>
                  </a:lnTo>
                  <a:lnTo>
                    <a:pt x="801624" y="12700"/>
                  </a:lnTo>
                  <a:close/>
                </a:path>
                <a:path w="1924050" h="1536700">
                  <a:moveTo>
                    <a:pt x="734262" y="25400"/>
                  </a:moveTo>
                  <a:lnTo>
                    <a:pt x="727328" y="38100"/>
                  </a:lnTo>
                  <a:lnTo>
                    <a:pt x="741743" y="38100"/>
                  </a:lnTo>
                  <a:lnTo>
                    <a:pt x="734262" y="25400"/>
                  </a:lnTo>
                  <a:close/>
                </a:path>
                <a:path w="1924050" h="1536700">
                  <a:moveTo>
                    <a:pt x="1390459" y="25400"/>
                  </a:moveTo>
                  <a:lnTo>
                    <a:pt x="1375282" y="25400"/>
                  </a:lnTo>
                  <a:lnTo>
                    <a:pt x="1373504" y="38100"/>
                  </a:lnTo>
                  <a:lnTo>
                    <a:pt x="1394749" y="38100"/>
                  </a:lnTo>
                  <a:lnTo>
                    <a:pt x="1390459" y="25400"/>
                  </a:lnTo>
                  <a:close/>
                </a:path>
                <a:path w="1924050" h="1536700">
                  <a:moveTo>
                    <a:pt x="788161" y="0"/>
                  </a:moveTo>
                  <a:lnTo>
                    <a:pt x="783208" y="0"/>
                  </a:lnTo>
                  <a:lnTo>
                    <a:pt x="778128" y="12700"/>
                  </a:lnTo>
                  <a:lnTo>
                    <a:pt x="799846" y="12700"/>
                  </a:lnTo>
                  <a:lnTo>
                    <a:pt x="788161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3209" y="1859934"/>
              <a:ext cx="5841238" cy="4148779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7225" y="2266950"/>
            <a:ext cx="4152900" cy="28765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729" rIns="0" bIns="0" rtlCol="0">
            <a:spAutoFit/>
          </a:bodyPr>
          <a:lstStyle/>
          <a:p>
            <a:pPr marL="525145">
              <a:lnSpc>
                <a:spcPct val="100000"/>
              </a:lnSpc>
              <a:spcBef>
                <a:spcPts val="130"/>
              </a:spcBef>
            </a:pPr>
            <a:r>
              <a:rPr spc="-505" dirty="0"/>
              <a:t>ESTUDIO</a:t>
            </a:r>
            <a:r>
              <a:rPr spc="-240" dirty="0"/>
              <a:t> </a:t>
            </a:r>
            <a:r>
              <a:rPr spc="-420" dirty="0"/>
              <a:t>M</a:t>
            </a:r>
            <a:r>
              <a:rPr spc="-490" dirty="0"/>
              <a:t>U</a:t>
            </a:r>
            <a:r>
              <a:rPr spc="-990" dirty="0"/>
              <a:t>L</a:t>
            </a:r>
            <a:r>
              <a:rPr spc="-465" dirty="0"/>
              <a:t>T</a:t>
            </a:r>
            <a:r>
              <a:rPr spc="-430" dirty="0"/>
              <a:t>I</a:t>
            </a:r>
            <a:r>
              <a:rPr spc="-475" dirty="0"/>
              <a:t>C</a:t>
            </a:r>
            <a:r>
              <a:rPr spc="-434" dirty="0"/>
              <a:t>É</a:t>
            </a:r>
            <a:r>
              <a:rPr spc="-525" dirty="0"/>
              <a:t>N</a:t>
            </a:r>
            <a:r>
              <a:rPr spc="-465" dirty="0"/>
              <a:t>T</a:t>
            </a:r>
            <a:r>
              <a:rPr spc="-475" dirty="0"/>
              <a:t>R</a:t>
            </a:r>
            <a:r>
              <a:rPr spc="-430" dirty="0"/>
              <a:t>I</a:t>
            </a:r>
            <a:r>
              <a:rPr spc="-475" dirty="0"/>
              <a:t>C</a:t>
            </a:r>
            <a:r>
              <a:rPr spc="-445" dirty="0"/>
              <a:t>O</a:t>
            </a:r>
            <a:r>
              <a:rPr spc="-235" dirty="0"/>
              <a:t> </a:t>
            </a:r>
            <a:r>
              <a:rPr spc="-495" dirty="0"/>
              <a:t>NACIONAL</a:t>
            </a:r>
            <a:r>
              <a:rPr spc="-240" dirty="0"/>
              <a:t> </a:t>
            </a:r>
            <a:r>
              <a:rPr spc="-125" dirty="0"/>
              <a:t>-</a:t>
            </a:r>
            <a:r>
              <a:rPr spc="-225" dirty="0"/>
              <a:t> </a:t>
            </a:r>
            <a:r>
              <a:rPr spc="-680" dirty="0"/>
              <a:t>SETH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81551" y="6167437"/>
            <a:ext cx="3629025" cy="46672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280"/>
              </a:spcBef>
            </a:pPr>
            <a:r>
              <a:rPr sz="2400" spc="-80" dirty="0">
                <a:latin typeface="Arial"/>
                <a:cs typeface="Arial"/>
                <a:hlinkClick r:id="rId4"/>
              </a:rPr>
              <a:t>vinaixa.carmen@gmail.com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0" y="0"/>
            <a:ext cx="12268200" cy="6858000"/>
            <a:chOff x="-38100" y="0"/>
            <a:chExt cx="122682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505575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00A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4845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8E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550" y="6105525"/>
              <a:ext cx="2428875" cy="638175"/>
            </a:xfrm>
            <a:custGeom>
              <a:avLst/>
              <a:gdLst/>
              <a:ahLst/>
              <a:cxnLst/>
              <a:rect l="l" t="t" r="r" b="b"/>
              <a:pathLst>
                <a:path w="2428875" h="638175">
                  <a:moveTo>
                    <a:pt x="24288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2428875" y="638175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475" y="6134098"/>
              <a:ext cx="1219200" cy="638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100" y="6134098"/>
              <a:ext cx="923925" cy="6572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77425" y="6134100"/>
              <a:ext cx="2105025" cy="647700"/>
            </a:xfrm>
            <a:custGeom>
              <a:avLst/>
              <a:gdLst/>
              <a:ahLst/>
              <a:cxnLst/>
              <a:rect l="l" t="t" r="r" b="b"/>
              <a:pathLst>
                <a:path w="2105025" h="647700">
                  <a:moveTo>
                    <a:pt x="2105025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105025" y="647700"/>
                  </a:lnTo>
                  <a:lnTo>
                    <a:pt x="2105025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877425" y="6119812"/>
            <a:ext cx="2105025" cy="64325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/>
              <a:cs typeface="Times New Roman"/>
            </a:endParaRPr>
          </a:p>
          <a:p>
            <a:pPr marL="473075">
              <a:lnSpc>
                <a:spcPct val="100000"/>
              </a:lnSpc>
            </a:pPr>
            <a:r>
              <a:rPr sz="2000" spc="-90" dirty="0">
                <a:solidFill>
                  <a:srgbClr val="00A1E1"/>
                </a:solidFill>
                <a:latin typeface="Arial"/>
                <a:cs typeface="Arial"/>
              </a:rPr>
              <a:t>@SETHepatico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19175" y="4124261"/>
            <a:ext cx="9777730" cy="2620010"/>
            <a:chOff x="1019175" y="4124261"/>
            <a:chExt cx="9777730" cy="26200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72675" y="6381748"/>
              <a:ext cx="352425" cy="3619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9175" y="4124261"/>
              <a:ext cx="9777476" cy="64293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24102" y="4135310"/>
              <a:ext cx="9724097" cy="58280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92505" y="4012501"/>
            <a:ext cx="9814560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1" spc="-740" dirty="0">
                <a:latin typeface="Arial"/>
                <a:cs typeface="Arial"/>
              </a:rPr>
              <a:t>GRACIAS</a:t>
            </a:r>
            <a:r>
              <a:rPr sz="5400" b="1" spc="-295" dirty="0">
                <a:latin typeface="Arial"/>
                <a:cs typeface="Arial"/>
              </a:rPr>
              <a:t> </a:t>
            </a:r>
            <a:r>
              <a:rPr sz="5400" b="1" spc="-730" dirty="0">
                <a:latin typeface="Arial"/>
                <a:cs typeface="Arial"/>
              </a:rPr>
              <a:t>POR</a:t>
            </a:r>
            <a:r>
              <a:rPr sz="5400" b="1" spc="-260" dirty="0">
                <a:latin typeface="Arial"/>
                <a:cs typeface="Arial"/>
              </a:rPr>
              <a:t> </a:t>
            </a:r>
            <a:r>
              <a:rPr sz="5400" b="1" spc="-725" dirty="0">
                <a:latin typeface="Arial"/>
                <a:cs typeface="Arial"/>
              </a:rPr>
              <a:t>VUESTRA</a:t>
            </a:r>
            <a:r>
              <a:rPr sz="5400" b="1" spc="-270" dirty="0">
                <a:latin typeface="Arial"/>
                <a:cs typeface="Arial"/>
              </a:rPr>
              <a:t> </a:t>
            </a:r>
            <a:r>
              <a:rPr sz="5400" b="1" spc="-1075" dirty="0">
                <a:latin typeface="Arial"/>
                <a:cs typeface="Arial"/>
              </a:rPr>
              <a:t>A</a:t>
            </a:r>
            <a:r>
              <a:rPr sz="5400" b="1" spc="-630" dirty="0">
                <a:latin typeface="Arial"/>
                <a:cs typeface="Arial"/>
              </a:rPr>
              <a:t>T</a:t>
            </a:r>
            <a:r>
              <a:rPr sz="5400" b="1" spc="-505" dirty="0">
                <a:latin typeface="Arial"/>
                <a:cs typeface="Arial"/>
              </a:rPr>
              <a:t>E</a:t>
            </a:r>
            <a:r>
              <a:rPr sz="5400" b="1" spc="-610" dirty="0">
                <a:latin typeface="Arial"/>
                <a:cs typeface="Arial"/>
              </a:rPr>
              <a:t>N</a:t>
            </a:r>
            <a:r>
              <a:rPr sz="5400" b="1" spc="-575" dirty="0">
                <a:latin typeface="Arial"/>
                <a:cs typeface="Arial"/>
              </a:rPr>
              <a:t>C</a:t>
            </a:r>
            <a:r>
              <a:rPr sz="5400" b="1" spc="-595" dirty="0">
                <a:latin typeface="Arial"/>
                <a:cs typeface="Arial"/>
              </a:rPr>
              <a:t>I</a:t>
            </a:r>
            <a:r>
              <a:rPr sz="5400" b="1" spc="-555" dirty="0">
                <a:latin typeface="Arial"/>
                <a:cs typeface="Arial"/>
              </a:rPr>
              <a:t>Ó</a:t>
            </a:r>
            <a:r>
              <a:rPr sz="5400" b="1" spc="-565" dirty="0">
                <a:latin typeface="Arial"/>
                <a:cs typeface="Arial"/>
              </a:rPr>
              <a:t>N</a:t>
            </a:r>
            <a:endParaRPr sz="5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352425"/>
            <a:ext cx="12192000" cy="5915025"/>
            <a:chOff x="0" y="352425"/>
            <a:chExt cx="12192000" cy="591502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352425"/>
              <a:ext cx="12191999" cy="32766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62350" y="5334000"/>
              <a:ext cx="1828800" cy="9334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38750" y="5400675"/>
              <a:ext cx="1743075" cy="7715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0" y="0"/>
            <a:ext cx="12268200" cy="6858000"/>
            <a:chOff x="-38100" y="0"/>
            <a:chExt cx="122682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505575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00A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4845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8E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550" y="6105525"/>
              <a:ext cx="2428875" cy="638175"/>
            </a:xfrm>
            <a:custGeom>
              <a:avLst/>
              <a:gdLst/>
              <a:ahLst/>
              <a:cxnLst/>
              <a:rect l="l" t="t" r="r" b="b"/>
              <a:pathLst>
                <a:path w="2428875" h="638175">
                  <a:moveTo>
                    <a:pt x="24288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2428875" y="638175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475" y="6134098"/>
              <a:ext cx="1219200" cy="638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100" y="6134098"/>
              <a:ext cx="923925" cy="6572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77425" y="6134100"/>
              <a:ext cx="2105025" cy="647700"/>
            </a:xfrm>
            <a:custGeom>
              <a:avLst/>
              <a:gdLst/>
              <a:ahLst/>
              <a:cxnLst/>
              <a:rect l="l" t="t" r="r" b="b"/>
              <a:pathLst>
                <a:path w="2105025" h="647700">
                  <a:moveTo>
                    <a:pt x="2105025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105025" y="647700"/>
                  </a:lnTo>
                  <a:lnTo>
                    <a:pt x="2105025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72675" y="6381748"/>
              <a:ext cx="352425" cy="36195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200150" y="361950"/>
            <a:ext cx="8229600" cy="8382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2384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54"/>
              </a:spcBef>
              <a:tabLst>
                <a:tab pos="3740785" algn="l"/>
              </a:tabLst>
            </a:pPr>
            <a:r>
              <a:rPr sz="3950" spc="-565" dirty="0">
                <a:solidFill>
                  <a:srgbClr val="385622"/>
                </a:solidFill>
              </a:rPr>
              <a:t>ACLF:</a:t>
            </a:r>
            <a:r>
              <a:rPr sz="3950" spc="-170" dirty="0">
                <a:solidFill>
                  <a:srgbClr val="385622"/>
                </a:solidFill>
              </a:rPr>
              <a:t> </a:t>
            </a:r>
            <a:r>
              <a:rPr sz="3950" spc="-45" dirty="0">
                <a:solidFill>
                  <a:srgbClr val="385622"/>
                </a:solidFill>
              </a:rPr>
              <a:t>Definición</a:t>
            </a:r>
            <a:r>
              <a:rPr sz="3950" dirty="0">
                <a:solidFill>
                  <a:srgbClr val="385622"/>
                </a:solidFill>
              </a:rPr>
              <a:t>	</a:t>
            </a:r>
            <a:r>
              <a:rPr sz="4250" b="0" spc="-445" dirty="0">
                <a:solidFill>
                  <a:srgbClr val="385622"/>
                </a:solidFill>
                <a:latin typeface="Arial"/>
                <a:cs typeface="Arial"/>
              </a:rPr>
              <a:t>CLIF-</a:t>
            </a:r>
            <a:r>
              <a:rPr sz="4250" b="0" spc="-800" dirty="0">
                <a:solidFill>
                  <a:srgbClr val="385622"/>
                </a:solidFill>
                <a:latin typeface="Arial"/>
                <a:cs typeface="Arial"/>
              </a:rPr>
              <a:t>C</a:t>
            </a:r>
            <a:r>
              <a:rPr sz="4250" b="0" spc="-17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4250" b="0" spc="470" dirty="0">
                <a:solidFill>
                  <a:srgbClr val="385622"/>
                </a:solidFill>
                <a:latin typeface="Arial"/>
                <a:cs typeface="Arial"/>
              </a:rPr>
              <a:t>/</a:t>
            </a:r>
            <a:r>
              <a:rPr sz="4250" b="0" spc="-19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4250" b="0" spc="-465" dirty="0">
                <a:solidFill>
                  <a:srgbClr val="385622"/>
                </a:solidFill>
                <a:latin typeface="Arial"/>
                <a:cs typeface="Arial"/>
              </a:rPr>
              <a:t>CANONIC</a:t>
            </a:r>
            <a:endParaRPr sz="42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4224" y="1379537"/>
            <a:ext cx="7602220" cy="864869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25"/>
              </a:spcBef>
              <a:buChar char="•"/>
              <a:tabLst>
                <a:tab pos="241300" algn="l"/>
              </a:tabLst>
            </a:pPr>
            <a:r>
              <a:rPr sz="2400" spc="-150" dirty="0">
                <a:latin typeface="Arial"/>
                <a:cs typeface="Arial"/>
              </a:rPr>
              <a:t>Pacientes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jóvenes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(50-</a:t>
            </a:r>
            <a:r>
              <a:rPr sz="2400" spc="-135" dirty="0">
                <a:latin typeface="Arial"/>
                <a:cs typeface="Arial"/>
              </a:rPr>
              <a:t>55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155" dirty="0">
                <a:latin typeface="Arial"/>
                <a:cs typeface="Arial"/>
              </a:rPr>
              <a:t>años)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con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cirrosis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descompensada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sz="2400" spc="-100" dirty="0">
                <a:latin typeface="Arial"/>
                <a:cs typeface="Arial"/>
              </a:rPr>
              <a:t>Desarrollo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simultáneo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de: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8300" y="2390775"/>
            <a:ext cx="3419475" cy="367665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913001" y="3843195"/>
            <a:ext cx="2874645" cy="120269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550" b="1" spc="-125" dirty="0">
                <a:solidFill>
                  <a:srgbClr val="FFFFFF"/>
                </a:solidFill>
                <a:latin typeface="Arial"/>
                <a:cs typeface="Arial"/>
              </a:rPr>
              <a:t>Descompensación</a:t>
            </a:r>
            <a:r>
              <a:rPr sz="155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-90" dirty="0">
                <a:solidFill>
                  <a:srgbClr val="FFFFFF"/>
                </a:solidFill>
                <a:latin typeface="Arial"/>
                <a:cs typeface="Arial"/>
              </a:rPr>
              <a:t>hepática</a:t>
            </a:r>
            <a:r>
              <a:rPr sz="15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b="1" spc="-80" dirty="0">
                <a:solidFill>
                  <a:srgbClr val="FFFFFF"/>
                </a:solidFill>
                <a:latin typeface="Arial"/>
                <a:cs typeface="Arial"/>
              </a:rPr>
              <a:t>aguda</a:t>
            </a:r>
            <a:endParaRPr sz="155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595"/>
              </a:spcBef>
              <a:buChar char="•"/>
              <a:tabLst>
                <a:tab pos="127000" algn="l"/>
              </a:tabLst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Ascitis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60"/>
              </a:spcBef>
              <a:buChar char="•"/>
              <a:tabLst>
                <a:tab pos="127000" algn="l"/>
              </a:tabLst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Encefalopatía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40"/>
              </a:spcBef>
              <a:buChar char="•"/>
              <a:tabLst>
                <a:tab pos="127000" algn="l"/>
              </a:tabLst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HDA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175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+/-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Infección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bacteriana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219325" y="2390775"/>
            <a:ext cx="6362700" cy="3676650"/>
            <a:chOff x="2219325" y="2390775"/>
            <a:chExt cx="6362700" cy="367665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19325" y="2657475"/>
              <a:ext cx="2257425" cy="9144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62550" y="2390775"/>
              <a:ext cx="3419475" cy="367665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5419090" y="3843195"/>
            <a:ext cx="2912110" cy="159385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550" spc="-114" dirty="0">
                <a:solidFill>
                  <a:srgbClr val="FFFFFF"/>
                </a:solidFill>
                <a:latin typeface="Arial"/>
                <a:cs typeface="Arial"/>
              </a:rPr>
              <a:t>Fracaso</a:t>
            </a:r>
            <a:r>
              <a:rPr sz="15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55" dirty="0">
                <a:solidFill>
                  <a:srgbClr val="FFFFFF"/>
                </a:solidFill>
                <a:latin typeface="Arial"/>
                <a:cs typeface="Arial"/>
              </a:rPr>
              <a:t>orgánico</a:t>
            </a:r>
            <a:r>
              <a:rPr sz="15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75" dirty="0">
                <a:solidFill>
                  <a:srgbClr val="FFFFFF"/>
                </a:solidFill>
                <a:latin typeface="Arial"/>
                <a:cs typeface="Arial"/>
              </a:rPr>
              <a:t>(1</a:t>
            </a:r>
            <a:r>
              <a:rPr sz="15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55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110" dirty="0">
                <a:solidFill>
                  <a:srgbClr val="FFFFFF"/>
                </a:solidFill>
                <a:latin typeface="Arial"/>
                <a:cs typeface="Arial"/>
              </a:rPr>
              <a:t>más</a:t>
            </a:r>
            <a:r>
              <a:rPr sz="155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550" spc="-45" dirty="0">
                <a:solidFill>
                  <a:srgbClr val="FFFFFF"/>
                </a:solidFill>
                <a:latin typeface="Arial"/>
                <a:cs typeface="Arial"/>
              </a:rPr>
              <a:t>órganos)</a:t>
            </a:r>
            <a:endParaRPr sz="155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595"/>
              </a:spcBef>
              <a:buChar char="•"/>
              <a:tabLst>
                <a:tab pos="127000" algn="l"/>
              </a:tabLst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Hígado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60"/>
              </a:spcBef>
              <a:buChar char="•"/>
              <a:tabLst>
                <a:tab pos="127000" algn="l"/>
              </a:tabLst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Riñón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40"/>
              </a:spcBef>
              <a:buChar char="•"/>
              <a:tabLst>
                <a:tab pos="127000" algn="l"/>
              </a:tabLst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Cerebro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60"/>
              </a:spcBef>
              <a:buChar char="•"/>
              <a:tabLst>
                <a:tab pos="127000" algn="l"/>
              </a:tabLst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Coagulación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135"/>
              </a:spcBef>
              <a:buChar char="•"/>
              <a:tabLst>
                <a:tab pos="127000" algn="l"/>
              </a:tabLst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Circulatorio</a:t>
            </a:r>
            <a:endParaRPr sz="12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65"/>
              </a:spcBef>
              <a:buChar char="•"/>
              <a:tabLst>
                <a:tab pos="127000" algn="l"/>
              </a:tabLst>
            </a:pP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Respiratorio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914525" y="2428875"/>
            <a:ext cx="9601200" cy="3543300"/>
            <a:chOff x="1914525" y="2428875"/>
            <a:chExt cx="9601200" cy="354330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3550" y="2428875"/>
              <a:ext cx="2657475" cy="13620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14525" y="5667375"/>
              <a:ext cx="6391275" cy="3048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801100" y="2828925"/>
              <a:ext cx="2714625" cy="1581150"/>
            </a:xfrm>
            <a:custGeom>
              <a:avLst/>
              <a:gdLst/>
              <a:ahLst/>
              <a:cxnLst/>
              <a:rect l="l" t="t" r="r" b="b"/>
              <a:pathLst>
                <a:path w="2714625" h="1581150">
                  <a:moveTo>
                    <a:pt x="2714625" y="0"/>
                  </a:moveTo>
                  <a:lnTo>
                    <a:pt x="0" y="0"/>
                  </a:lnTo>
                  <a:lnTo>
                    <a:pt x="0" y="1581150"/>
                  </a:lnTo>
                  <a:lnTo>
                    <a:pt x="2714625" y="1581150"/>
                  </a:lnTo>
                  <a:lnTo>
                    <a:pt x="2714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01150" y="2809875"/>
              <a:ext cx="1900301" cy="1500124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8801100" y="2828925"/>
            <a:ext cx="2714625" cy="15811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864869" marR="849630" algn="ctr">
              <a:lnSpc>
                <a:spcPct val="92700"/>
              </a:lnSpc>
            </a:pPr>
            <a:r>
              <a:rPr sz="1550" b="1" spc="-85" dirty="0">
                <a:solidFill>
                  <a:srgbClr val="FFFFFF"/>
                </a:solidFill>
                <a:latin typeface="Arial"/>
                <a:cs typeface="Arial"/>
              </a:rPr>
              <a:t>Inflamación </a:t>
            </a:r>
            <a:r>
              <a:rPr sz="1550" b="1" spc="-10" dirty="0">
                <a:solidFill>
                  <a:srgbClr val="FFFFFF"/>
                </a:solidFill>
                <a:latin typeface="Arial"/>
                <a:cs typeface="Arial"/>
              </a:rPr>
              <a:t>sistémica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severa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320276" y="2800286"/>
            <a:ext cx="1924050" cy="2843530"/>
            <a:chOff x="9320276" y="2800286"/>
            <a:chExt cx="1924050" cy="2843530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29850" y="2800286"/>
              <a:ext cx="195262" cy="19526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67900" y="4114736"/>
              <a:ext cx="157162" cy="14763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896600" y="3409886"/>
              <a:ext cx="147637" cy="15716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372725" y="4229036"/>
              <a:ext cx="195262" cy="19526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06000" y="3009836"/>
              <a:ext cx="147637" cy="15716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563100" y="3638486"/>
              <a:ext cx="147637" cy="14763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320276" y="4910137"/>
              <a:ext cx="1924050" cy="733425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9320276" y="4910137"/>
            <a:ext cx="1924050" cy="733425"/>
          </a:xfrm>
          <a:prstGeom prst="rect">
            <a:avLst/>
          </a:prstGeom>
          <a:ln w="6350">
            <a:solidFill>
              <a:srgbClr val="6FAC46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31445" marR="327660" indent="-40005">
              <a:lnSpc>
                <a:spcPct val="100600"/>
              </a:lnSpc>
              <a:spcBef>
                <a:spcPts val="210"/>
              </a:spcBef>
            </a:pPr>
            <a:r>
              <a:rPr sz="1400" b="1" spc="-120" dirty="0">
                <a:solidFill>
                  <a:srgbClr val="FFFFFF"/>
                </a:solidFill>
                <a:latin typeface="Arial"/>
                <a:cs typeface="Arial"/>
              </a:rPr>
              <a:t>Peor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10" dirty="0">
                <a:solidFill>
                  <a:srgbClr val="FFFFFF"/>
                </a:solidFill>
                <a:latin typeface="Arial"/>
                <a:cs typeface="Arial"/>
              </a:rPr>
              <a:t>pronóstico</a:t>
            </a:r>
            <a:r>
              <a:rPr sz="1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que </a:t>
            </a:r>
            <a:r>
              <a:rPr sz="1400" b="1" spc="-70" dirty="0">
                <a:solidFill>
                  <a:srgbClr val="FFFFFF"/>
                </a:solidFill>
                <a:latin typeface="Arial"/>
                <a:cs typeface="Arial"/>
              </a:rPr>
              <a:t>descompensación </a:t>
            </a:r>
            <a:r>
              <a:rPr sz="1400" b="1" spc="-125" dirty="0">
                <a:solidFill>
                  <a:srgbClr val="FFFFFF"/>
                </a:solidFill>
                <a:latin typeface="Arial"/>
                <a:cs typeface="Arial"/>
              </a:rPr>
              <a:t>aguda</a:t>
            </a:r>
            <a:r>
              <a:rPr sz="1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aislada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9049384" y="6073775"/>
            <a:ext cx="283972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5" dirty="0">
                <a:latin typeface="Arial"/>
                <a:cs typeface="Arial"/>
              </a:rPr>
              <a:t>Moreau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0" dirty="0">
                <a:latin typeface="Arial"/>
                <a:cs typeface="Arial"/>
              </a:rPr>
              <a:t>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et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al.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Gastroenterology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100" y="0"/>
            <a:ext cx="12268200" cy="6858000"/>
            <a:chOff x="-38100" y="0"/>
            <a:chExt cx="122682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6505575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00A1E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64845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209550" y="0"/>
                  </a:lnTo>
                </a:path>
                <a:path w="12192000">
                  <a:moveTo>
                    <a:pt x="2638425" y="0"/>
                  </a:moveTo>
                  <a:lnTo>
                    <a:pt x="9877425" y="0"/>
                  </a:lnTo>
                </a:path>
                <a:path w="12192000">
                  <a:moveTo>
                    <a:pt x="11982450" y="0"/>
                  </a:moveTo>
                  <a:lnTo>
                    <a:pt x="12192000" y="0"/>
                  </a:lnTo>
                </a:path>
              </a:pathLst>
            </a:custGeom>
            <a:ln w="76200">
              <a:solidFill>
                <a:srgbClr val="8E79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9550" y="6105525"/>
              <a:ext cx="2428875" cy="638175"/>
            </a:xfrm>
            <a:custGeom>
              <a:avLst/>
              <a:gdLst/>
              <a:ahLst/>
              <a:cxnLst/>
              <a:rect l="l" t="t" r="r" b="b"/>
              <a:pathLst>
                <a:path w="2428875" h="638175">
                  <a:moveTo>
                    <a:pt x="2428875" y="0"/>
                  </a:moveTo>
                  <a:lnTo>
                    <a:pt x="0" y="0"/>
                  </a:lnTo>
                  <a:lnTo>
                    <a:pt x="0" y="638175"/>
                  </a:lnTo>
                  <a:lnTo>
                    <a:pt x="2428875" y="638175"/>
                  </a:lnTo>
                  <a:lnTo>
                    <a:pt x="24288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475" y="6134098"/>
              <a:ext cx="1219200" cy="6381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62100" y="6134098"/>
              <a:ext cx="923925" cy="6572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877425" y="6134100"/>
              <a:ext cx="2105025" cy="647700"/>
            </a:xfrm>
            <a:custGeom>
              <a:avLst/>
              <a:gdLst/>
              <a:ahLst/>
              <a:cxnLst/>
              <a:rect l="l" t="t" r="r" b="b"/>
              <a:pathLst>
                <a:path w="2105025" h="647700">
                  <a:moveTo>
                    <a:pt x="2105025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105025" y="647700"/>
                  </a:lnTo>
                  <a:lnTo>
                    <a:pt x="2105025" y="0"/>
                  </a:lnTo>
                  <a:close/>
                </a:path>
              </a:pathLst>
            </a:custGeom>
            <a:solidFill>
              <a:srgbClr val="FCFD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72675" y="6381748"/>
              <a:ext cx="352425" cy="36195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69912" y="349821"/>
            <a:ext cx="10502265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635" dirty="0">
                <a:solidFill>
                  <a:srgbClr val="4471C4"/>
                </a:solidFill>
              </a:rPr>
              <a:t>ACLF:</a:t>
            </a:r>
            <a:r>
              <a:rPr spc="-240" dirty="0">
                <a:solidFill>
                  <a:srgbClr val="4471C4"/>
                </a:solidFill>
              </a:rPr>
              <a:t> </a:t>
            </a:r>
            <a:r>
              <a:rPr sz="3950" b="0" spc="-315" dirty="0">
                <a:solidFill>
                  <a:srgbClr val="4471C4"/>
                </a:solidFill>
                <a:latin typeface="Arial"/>
                <a:cs typeface="Arial"/>
              </a:rPr>
              <a:t>Fracasos</a:t>
            </a:r>
            <a:r>
              <a:rPr sz="3950" b="0" spc="-1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3950" b="0" spc="-200" dirty="0">
                <a:solidFill>
                  <a:srgbClr val="4471C4"/>
                </a:solidFill>
                <a:latin typeface="Arial"/>
                <a:cs typeface="Arial"/>
              </a:rPr>
              <a:t>orgánicos</a:t>
            </a:r>
            <a:r>
              <a:rPr sz="3950" b="0" spc="-14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3950" b="0" spc="-185" dirty="0">
                <a:solidFill>
                  <a:srgbClr val="4471C4"/>
                </a:solidFill>
                <a:latin typeface="Arial"/>
                <a:cs typeface="Arial"/>
              </a:rPr>
              <a:t>y</a:t>
            </a:r>
            <a:r>
              <a:rPr sz="3950" b="0" spc="-17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3950" b="0" spc="-150" dirty="0">
                <a:solidFill>
                  <a:srgbClr val="4471C4"/>
                </a:solidFill>
                <a:latin typeface="Arial"/>
                <a:cs typeface="Arial"/>
              </a:rPr>
              <a:t>clasificación</a:t>
            </a:r>
            <a:r>
              <a:rPr sz="3950" b="0" spc="-155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3950" b="0" spc="-70" dirty="0">
                <a:solidFill>
                  <a:srgbClr val="4471C4"/>
                </a:solidFill>
                <a:latin typeface="Arial"/>
                <a:cs typeface="Arial"/>
              </a:rPr>
              <a:t>pronóstica</a:t>
            </a:r>
            <a:endParaRPr sz="395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04850" y="1028700"/>
            <a:ext cx="10104755" cy="5010150"/>
            <a:chOff x="704850" y="1028700"/>
            <a:chExt cx="10104755" cy="501015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4850" y="1028700"/>
              <a:ext cx="8724900" cy="501015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320401" y="4081526"/>
              <a:ext cx="485775" cy="628650"/>
            </a:xfrm>
            <a:custGeom>
              <a:avLst/>
              <a:gdLst/>
              <a:ahLst/>
              <a:cxnLst/>
              <a:rect l="l" t="t" r="r" b="b"/>
              <a:pathLst>
                <a:path w="485775" h="628650">
                  <a:moveTo>
                    <a:pt x="364235" y="0"/>
                  </a:moveTo>
                  <a:lnTo>
                    <a:pt x="121412" y="0"/>
                  </a:lnTo>
                  <a:lnTo>
                    <a:pt x="121412" y="385699"/>
                  </a:lnTo>
                  <a:lnTo>
                    <a:pt x="0" y="385699"/>
                  </a:lnTo>
                  <a:lnTo>
                    <a:pt x="242824" y="628650"/>
                  </a:lnTo>
                  <a:lnTo>
                    <a:pt x="485775" y="385699"/>
                  </a:lnTo>
                  <a:lnTo>
                    <a:pt x="364235" y="385699"/>
                  </a:lnTo>
                  <a:lnTo>
                    <a:pt x="364235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20401" y="4081526"/>
              <a:ext cx="485775" cy="628650"/>
            </a:xfrm>
            <a:custGeom>
              <a:avLst/>
              <a:gdLst/>
              <a:ahLst/>
              <a:cxnLst/>
              <a:rect l="l" t="t" r="r" b="b"/>
              <a:pathLst>
                <a:path w="485775" h="628650">
                  <a:moveTo>
                    <a:pt x="0" y="385699"/>
                  </a:moveTo>
                  <a:lnTo>
                    <a:pt x="121412" y="385699"/>
                  </a:lnTo>
                  <a:lnTo>
                    <a:pt x="121412" y="0"/>
                  </a:lnTo>
                  <a:lnTo>
                    <a:pt x="364235" y="0"/>
                  </a:lnTo>
                  <a:lnTo>
                    <a:pt x="364235" y="385699"/>
                  </a:lnTo>
                  <a:lnTo>
                    <a:pt x="485775" y="385699"/>
                  </a:lnTo>
                  <a:lnTo>
                    <a:pt x="242824" y="628650"/>
                  </a:lnTo>
                  <a:lnTo>
                    <a:pt x="0" y="385699"/>
                  </a:lnTo>
                  <a:close/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543668" y="5934075"/>
            <a:ext cx="228727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i="1" spc="-55" dirty="0">
                <a:latin typeface="Arial"/>
                <a:cs typeface="Arial"/>
              </a:rPr>
              <a:t>Moreau</a:t>
            </a:r>
            <a:r>
              <a:rPr sz="1400" i="1" spc="-60" dirty="0">
                <a:latin typeface="Arial"/>
                <a:cs typeface="Arial"/>
              </a:rPr>
              <a:t> </a:t>
            </a:r>
            <a:r>
              <a:rPr sz="1400" i="1" spc="-160" dirty="0">
                <a:latin typeface="Arial"/>
                <a:cs typeface="Arial"/>
              </a:rPr>
              <a:t>R,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spc="-235" dirty="0">
                <a:latin typeface="Arial"/>
                <a:cs typeface="Arial"/>
              </a:rPr>
              <a:t>EASL</a:t>
            </a:r>
            <a:r>
              <a:rPr sz="1400" i="1" spc="-75" dirty="0">
                <a:latin typeface="Arial"/>
                <a:cs typeface="Arial"/>
              </a:rPr>
              <a:t> </a:t>
            </a:r>
            <a:r>
              <a:rPr sz="1400" i="1" spc="-225" dirty="0">
                <a:latin typeface="Arial"/>
                <a:cs typeface="Arial"/>
              </a:rPr>
              <a:t>CPG</a:t>
            </a:r>
            <a:r>
              <a:rPr sz="1400" i="1" spc="-70" dirty="0">
                <a:latin typeface="Arial"/>
                <a:cs typeface="Arial"/>
              </a:rPr>
              <a:t> </a:t>
            </a:r>
            <a:r>
              <a:rPr sz="1400" i="1" spc="-220" dirty="0">
                <a:latin typeface="Arial"/>
                <a:cs typeface="Arial"/>
              </a:rPr>
              <a:t>ACLF</a:t>
            </a:r>
            <a:r>
              <a:rPr sz="1400" i="1" spc="-50" dirty="0">
                <a:latin typeface="Arial"/>
                <a:cs typeface="Arial"/>
              </a:rPr>
              <a:t> </a:t>
            </a:r>
            <a:r>
              <a:rPr sz="1400" i="1" spc="-30" dirty="0">
                <a:latin typeface="Arial"/>
                <a:cs typeface="Arial"/>
              </a:rPr>
              <a:t>2023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591675" y="1257300"/>
            <a:ext cx="1971675" cy="2209800"/>
          </a:xfrm>
          <a:prstGeom prst="rect">
            <a:avLst/>
          </a:prstGeom>
          <a:solidFill>
            <a:srgbClr val="000000">
              <a:alpha val="19607"/>
            </a:srgbClr>
          </a:solidFill>
        </p:spPr>
        <p:txBody>
          <a:bodyPr vert="horz" wrap="square" lIns="0" tIns="28575" rIns="0" bIns="0" rtlCol="0">
            <a:spAutoFit/>
          </a:bodyPr>
          <a:lstStyle/>
          <a:p>
            <a:pPr marL="22225" algn="ctr">
              <a:lnSpc>
                <a:spcPct val="100000"/>
              </a:lnSpc>
              <a:spcBef>
                <a:spcPts val="225"/>
              </a:spcBef>
            </a:pPr>
            <a:r>
              <a:rPr sz="2000" b="1" u="sng" spc="-2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Arial"/>
                <a:cs typeface="Arial"/>
              </a:rPr>
              <a:t>CLIF-</a:t>
            </a:r>
            <a:r>
              <a:rPr sz="2000" b="1" u="sng" spc="-38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Arial"/>
                <a:cs typeface="Arial"/>
              </a:rPr>
              <a:t>C</a:t>
            </a:r>
            <a:r>
              <a:rPr sz="2000" b="1" u="sng" spc="-8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Arial"/>
                <a:cs typeface="Arial"/>
              </a:rPr>
              <a:t> </a:t>
            </a:r>
            <a:r>
              <a:rPr sz="2000" b="1" u="sng" spc="-340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Arial"/>
                <a:cs typeface="Arial"/>
              </a:rPr>
              <a:t>ACLF</a:t>
            </a:r>
            <a:endParaRPr sz="2000">
              <a:latin typeface="Arial"/>
              <a:cs typeface="Arial"/>
            </a:endParaRPr>
          </a:p>
          <a:p>
            <a:pPr marL="15240" algn="ctr">
              <a:lnSpc>
                <a:spcPct val="100000"/>
              </a:lnSpc>
            </a:pPr>
            <a:r>
              <a:rPr sz="2000" b="1" u="sng" spc="-204" dirty="0">
                <a:solidFill>
                  <a:srgbClr val="385622"/>
                </a:solidFill>
                <a:uFill>
                  <a:solidFill>
                    <a:srgbClr val="385622"/>
                  </a:solidFill>
                </a:uFill>
                <a:latin typeface="Arial"/>
                <a:cs typeface="Arial"/>
              </a:rPr>
              <a:t>score</a:t>
            </a:r>
            <a:r>
              <a:rPr sz="2000" b="1" spc="-5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800" b="1" spc="-60" dirty="0">
                <a:solidFill>
                  <a:srgbClr val="385622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Arial"/>
              <a:cs typeface="Arial"/>
            </a:endParaRPr>
          </a:p>
          <a:p>
            <a:pPr marL="16510" algn="ctr">
              <a:lnSpc>
                <a:spcPct val="100000"/>
              </a:lnSpc>
            </a:pPr>
            <a:r>
              <a:rPr sz="1550" b="1" spc="-170" dirty="0">
                <a:solidFill>
                  <a:srgbClr val="385622"/>
                </a:solidFill>
                <a:latin typeface="Arial"/>
                <a:cs typeface="Arial"/>
              </a:rPr>
              <a:t>CLIF-</a:t>
            </a:r>
            <a:r>
              <a:rPr sz="1550" b="1" spc="-5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550" b="1" spc="-295" dirty="0">
                <a:solidFill>
                  <a:srgbClr val="385622"/>
                </a:solidFill>
                <a:latin typeface="Arial"/>
                <a:cs typeface="Arial"/>
              </a:rPr>
              <a:t>C</a:t>
            </a:r>
            <a:r>
              <a:rPr sz="1550" b="1" spc="-5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550" b="1" spc="-165" dirty="0">
                <a:solidFill>
                  <a:srgbClr val="385622"/>
                </a:solidFill>
                <a:latin typeface="Arial"/>
                <a:cs typeface="Arial"/>
              </a:rPr>
              <a:t>OF</a:t>
            </a:r>
            <a:r>
              <a:rPr sz="1550" b="1" spc="-9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385622"/>
                </a:solidFill>
                <a:latin typeface="Arial"/>
                <a:cs typeface="Arial"/>
              </a:rPr>
              <a:t>score</a:t>
            </a:r>
            <a:endParaRPr sz="1550">
              <a:latin typeface="Arial"/>
              <a:cs typeface="Arial"/>
            </a:endParaRPr>
          </a:p>
          <a:p>
            <a:pPr marL="13335" algn="ctr">
              <a:lnSpc>
                <a:spcPct val="100000"/>
              </a:lnSpc>
              <a:spcBef>
                <a:spcPts val="20"/>
              </a:spcBef>
            </a:pPr>
            <a:r>
              <a:rPr sz="1550" b="1" spc="-125" dirty="0">
                <a:solidFill>
                  <a:srgbClr val="385622"/>
                </a:solidFill>
                <a:latin typeface="Arial"/>
                <a:cs typeface="Arial"/>
              </a:rPr>
              <a:t>+</a:t>
            </a:r>
            <a:endParaRPr sz="1550">
              <a:latin typeface="Arial"/>
              <a:cs typeface="Arial"/>
            </a:endParaRPr>
          </a:p>
          <a:p>
            <a:pPr marL="13335" algn="ctr">
              <a:lnSpc>
                <a:spcPct val="100000"/>
              </a:lnSpc>
              <a:spcBef>
                <a:spcPts val="90"/>
              </a:spcBef>
            </a:pPr>
            <a:r>
              <a:rPr sz="1550" b="1" spc="-20" dirty="0">
                <a:solidFill>
                  <a:srgbClr val="385622"/>
                </a:solidFill>
                <a:latin typeface="Arial"/>
                <a:cs typeface="Arial"/>
              </a:rPr>
              <a:t>Edad</a:t>
            </a:r>
            <a:endParaRPr sz="1550">
              <a:latin typeface="Arial"/>
              <a:cs typeface="Arial"/>
            </a:endParaRPr>
          </a:p>
          <a:p>
            <a:pPr marL="13970" algn="ctr">
              <a:lnSpc>
                <a:spcPct val="100000"/>
              </a:lnSpc>
              <a:spcBef>
                <a:spcPts val="95"/>
              </a:spcBef>
            </a:pPr>
            <a:r>
              <a:rPr sz="1550" b="1" spc="-120" dirty="0">
                <a:solidFill>
                  <a:srgbClr val="385622"/>
                </a:solidFill>
                <a:latin typeface="Arial"/>
                <a:cs typeface="Arial"/>
              </a:rPr>
              <a:t>+</a:t>
            </a:r>
            <a:endParaRPr sz="1550">
              <a:latin typeface="Arial"/>
              <a:cs typeface="Arial"/>
            </a:endParaRPr>
          </a:p>
          <a:p>
            <a:pPr marL="13970" algn="ctr">
              <a:lnSpc>
                <a:spcPct val="100000"/>
              </a:lnSpc>
              <a:spcBef>
                <a:spcPts val="15"/>
              </a:spcBef>
            </a:pPr>
            <a:r>
              <a:rPr sz="1550" b="1" spc="-110" dirty="0">
                <a:solidFill>
                  <a:srgbClr val="385622"/>
                </a:solidFill>
                <a:latin typeface="Arial"/>
                <a:cs typeface="Arial"/>
              </a:rPr>
              <a:t>Recuento</a:t>
            </a:r>
            <a:r>
              <a:rPr sz="1550" b="1" spc="-7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385622"/>
                </a:solidFill>
                <a:latin typeface="Arial"/>
                <a:cs typeface="Arial"/>
              </a:rPr>
              <a:t>leucocitos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666858" y="4838319"/>
            <a:ext cx="1912620" cy="5137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1550" b="1" spc="-114" dirty="0">
                <a:solidFill>
                  <a:srgbClr val="385622"/>
                </a:solidFill>
                <a:latin typeface="Arial"/>
                <a:cs typeface="Arial"/>
              </a:rPr>
              <a:t>Estimación</a:t>
            </a:r>
            <a:r>
              <a:rPr sz="1550" b="1" spc="-6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550" b="1" spc="-50" dirty="0">
                <a:solidFill>
                  <a:srgbClr val="385622"/>
                </a:solidFill>
                <a:latin typeface="Arial"/>
                <a:cs typeface="Arial"/>
              </a:rPr>
              <a:t>mortalidad</a:t>
            </a:r>
            <a:endParaRPr sz="1550">
              <a:latin typeface="Arial"/>
              <a:cs typeface="Arial"/>
            </a:endParaRPr>
          </a:p>
          <a:p>
            <a:pPr marL="5080" algn="ctr">
              <a:lnSpc>
                <a:spcPct val="100000"/>
              </a:lnSpc>
              <a:spcBef>
                <a:spcPts val="90"/>
              </a:spcBef>
            </a:pPr>
            <a:r>
              <a:rPr sz="1550" b="1" spc="-45" dirty="0">
                <a:solidFill>
                  <a:srgbClr val="385622"/>
                </a:solidFill>
                <a:latin typeface="Arial"/>
                <a:cs typeface="Arial"/>
              </a:rPr>
              <a:t>3,</a:t>
            </a:r>
            <a:r>
              <a:rPr sz="1550" b="1" spc="-9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550" b="1" spc="-45" dirty="0">
                <a:solidFill>
                  <a:srgbClr val="385622"/>
                </a:solidFill>
                <a:latin typeface="Arial"/>
                <a:cs typeface="Arial"/>
              </a:rPr>
              <a:t>6,</a:t>
            </a:r>
            <a:r>
              <a:rPr sz="1550" b="1" spc="-85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550" b="1" spc="-50" dirty="0">
                <a:solidFill>
                  <a:srgbClr val="385622"/>
                </a:solidFill>
                <a:latin typeface="Arial"/>
                <a:cs typeface="Arial"/>
              </a:rPr>
              <a:t>12</a:t>
            </a:r>
            <a:r>
              <a:rPr sz="1550" b="1" spc="-3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550" b="1" spc="-20" dirty="0">
                <a:solidFill>
                  <a:srgbClr val="385622"/>
                </a:solidFill>
                <a:latin typeface="Arial"/>
                <a:cs typeface="Arial"/>
              </a:rPr>
              <a:t>meses</a:t>
            </a:r>
            <a:endParaRPr sz="15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06933" y="899667"/>
          <a:ext cx="11340464" cy="4824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Grados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ACLF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Características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clínicas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16610" marR="593090" indent="-198755">
                        <a:lnSpc>
                          <a:spcPct val="100800"/>
                        </a:lnSpc>
                        <a:spcBef>
                          <a:spcPts val="204"/>
                        </a:spcBef>
                      </a:pP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Mortalidad 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28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días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818515" marR="591185" indent="-198755">
                        <a:lnSpc>
                          <a:spcPct val="100800"/>
                        </a:lnSpc>
                        <a:spcBef>
                          <a:spcPts val="204"/>
                        </a:spcBef>
                      </a:pPr>
                      <a:r>
                        <a:rPr sz="1800" b="1" spc="-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Mortalidad </a:t>
                      </a:r>
                      <a:r>
                        <a:rPr sz="18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90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días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-12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800" b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325" dirty="0">
                          <a:latin typeface="Arial"/>
                          <a:cs typeface="Arial"/>
                        </a:rPr>
                        <a:t>ACLF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91440">
                        <a:lnSpc>
                          <a:spcPct val="100800"/>
                        </a:lnSpc>
                        <a:spcBef>
                          <a:spcPts val="210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No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hay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fallo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orgánico,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únicamente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uno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que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70" dirty="0">
                          <a:latin typeface="Arial"/>
                          <a:cs typeface="Arial"/>
                        </a:rPr>
                        <a:t>sea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riñón 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(Creatinina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5" dirty="0">
                          <a:latin typeface="Arial"/>
                          <a:cs typeface="Arial"/>
                        </a:rPr>
                        <a:t>&lt;1.5,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no EH)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90" dirty="0">
                          <a:latin typeface="Arial"/>
                          <a:cs typeface="Arial"/>
                        </a:rPr>
                        <a:t>1040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(77%)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4,7%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14%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305" dirty="0">
                          <a:latin typeface="Arial"/>
                          <a:cs typeface="Arial"/>
                        </a:rPr>
                        <a:t>ACLF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65" dirty="0">
                          <a:latin typeface="Arial"/>
                          <a:cs typeface="Arial"/>
                        </a:rPr>
                        <a:t>grado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1a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266065">
                        <a:lnSpc>
                          <a:spcPct val="100800"/>
                        </a:lnSpc>
                        <a:spcBef>
                          <a:spcPts val="225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Fallo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renal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(Creat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2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mg/dL)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794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148</a:t>
                      </a:r>
                      <a:r>
                        <a:rPr sz="18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(11%)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22%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40,7%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305" dirty="0">
                          <a:latin typeface="Arial"/>
                          <a:cs typeface="Arial"/>
                        </a:rPr>
                        <a:t>ACLF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65" dirty="0">
                          <a:latin typeface="Arial"/>
                          <a:cs typeface="Arial"/>
                        </a:rPr>
                        <a:t>grado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25" dirty="0">
                          <a:latin typeface="Arial"/>
                          <a:cs typeface="Arial"/>
                        </a:rPr>
                        <a:t>1b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254" dirty="0">
                          <a:latin typeface="Arial"/>
                          <a:cs typeface="Arial"/>
                        </a:rPr>
                        <a:t>FO</a:t>
                      </a:r>
                      <a:r>
                        <a:rPr sz="18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(no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renal)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65" dirty="0">
                          <a:latin typeface="Arial"/>
                          <a:cs typeface="Arial"/>
                        </a:rPr>
                        <a:t>+</a:t>
                      </a:r>
                      <a:r>
                        <a:rPr sz="18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Cr.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&gt;1.5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&lt;2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y/o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85" dirty="0">
                          <a:latin typeface="Arial"/>
                          <a:cs typeface="Arial"/>
                        </a:rPr>
                        <a:t>EH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grado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spc="-80" dirty="0">
                          <a:latin typeface="Arial"/>
                          <a:cs typeface="Arial"/>
                        </a:rPr>
                        <a:t>1-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30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b="1" spc="-305" dirty="0">
                          <a:latin typeface="Arial"/>
                          <a:cs typeface="Arial"/>
                        </a:rPr>
                        <a:t>ACLF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65" dirty="0">
                          <a:latin typeface="Arial"/>
                          <a:cs typeface="Arial"/>
                        </a:rPr>
                        <a:t>grado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 fallos</a:t>
                      </a:r>
                      <a:r>
                        <a:rPr sz="18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orgánicos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10" dirty="0">
                          <a:latin typeface="Arial"/>
                          <a:cs typeface="Arial"/>
                        </a:rPr>
                        <a:t>108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(8%)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32%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52%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19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b="1" spc="-305" dirty="0">
                          <a:latin typeface="Arial"/>
                          <a:cs typeface="Arial"/>
                        </a:rPr>
                        <a:t>ACLF</a:t>
                      </a:r>
                      <a:r>
                        <a:rPr sz="18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65" dirty="0">
                          <a:latin typeface="Arial"/>
                          <a:cs typeface="Arial"/>
                        </a:rPr>
                        <a:t>grado</a:t>
                      </a:r>
                      <a:r>
                        <a:rPr sz="1800" b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0" dirty="0"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381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3345" marR="925194">
                        <a:lnSpc>
                          <a:spcPct val="100800"/>
                        </a:lnSpc>
                        <a:spcBef>
                          <a:spcPts val="130"/>
                        </a:spcBef>
                      </a:pPr>
                      <a:r>
                        <a:rPr sz="1800" spc="-100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8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35" dirty="0">
                          <a:latin typeface="Arial"/>
                          <a:cs typeface="Arial"/>
                        </a:rPr>
                        <a:t>más</a:t>
                      </a:r>
                      <a:r>
                        <a:rPr sz="1800" spc="-1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65" dirty="0">
                          <a:latin typeface="Arial"/>
                          <a:cs typeface="Arial"/>
                        </a:rPr>
                        <a:t>fallos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orgánicos.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05" dirty="0">
                          <a:latin typeface="Arial"/>
                          <a:cs typeface="Arial"/>
                        </a:rPr>
                        <a:t>47</a:t>
                      </a:r>
                      <a:r>
                        <a:rPr sz="18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(3,5%)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76,7%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79,1%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0000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05025" y="215201"/>
            <a:ext cx="789114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470" dirty="0">
                <a:solidFill>
                  <a:srgbClr val="4471C4"/>
                </a:solidFill>
              </a:rPr>
              <a:t>PRONÓSTICO</a:t>
            </a:r>
            <a:r>
              <a:rPr sz="3950" spc="-185" dirty="0">
                <a:solidFill>
                  <a:srgbClr val="4471C4"/>
                </a:solidFill>
              </a:rPr>
              <a:t> </a:t>
            </a:r>
            <a:r>
              <a:rPr sz="3950" spc="-565" dirty="0">
                <a:solidFill>
                  <a:srgbClr val="4471C4"/>
                </a:solidFill>
              </a:rPr>
              <a:t>ACLF:</a:t>
            </a:r>
            <a:r>
              <a:rPr sz="3950" spc="-229" dirty="0">
                <a:solidFill>
                  <a:srgbClr val="4471C4"/>
                </a:solidFill>
              </a:rPr>
              <a:t> </a:t>
            </a:r>
            <a:r>
              <a:rPr sz="3950" spc="-325" dirty="0">
                <a:solidFill>
                  <a:srgbClr val="4471C4"/>
                </a:solidFill>
              </a:rPr>
              <a:t>Estudio</a:t>
            </a:r>
            <a:r>
              <a:rPr sz="3950" spc="-155" dirty="0">
                <a:solidFill>
                  <a:srgbClr val="4471C4"/>
                </a:solidFill>
              </a:rPr>
              <a:t> </a:t>
            </a:r>
            <a:r>
              <a:rPr sz="3950" spc="-425" dirty="0">
                <a:solidFill>
                  <a:srgbClr val="4471C4"/>
                </a:solidFill>
              </a:rPr>
              <a:t>CANONIC</a:t>
            </a:r>
            <a:endParaRPr sz="3950"/>
          </a:p>
        </p:txBody>
      </p:sp>
      <p:sp>
        <p:nvSpPr>
          <p:cNvPr id="4" name="object 4"/>
          <p:cNvSpPr txBox="1"/>
          <p:nvPr/>
        </p:nvSpPr>
        <p:spPr>
          <a:xfrm>
            <a:off x="8746108" y="5981700"/>
            <a:ext cx="2839720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55" dirty="0">
                <a:latin typeface="Arial"/>
                <a:cs typeface="Arial"/>
              </a:rPr>
              <a:t>Moreau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0" dirty="0">
                <a:latin typeface="Arial"/>
                <a:cs typeface="Arial"/>
              </a:rPr>
              <a:t>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et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al.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Gastroenterology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2013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543236"/>
            <a:ext cx="11201400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5400" b="0" spc="-150" dirty="0">
                <a:solidFill>
                  <a:srgbClr val="5B9BD4"/>
                </a:solidFill>
                <a:latin typeface="Arial"/>
                <a:cs typeface="Arial"/>
              </a:rPr>
              <a:t>ACLF </a:t>
            </a:r>
            <a:r>
              <a:rPr sz="5400" b="0" u="sng" spc="-150" dirty="0">
                <a:solidFill>
                  <a:srgbClr val="4471C4"/>
                </a:solidFill>
                <a:uFill>
                  <a:solidFill>
                    <a:srgbClr val="4471C4"/>
                  </a:solidFill>
                </a:uFill>
                <a:latin typeface="Arial"/>
                <a:cs typeface="Arial"/>
              </a:rPr>
              <a:t>SIN</a:t>
            </a:r>
            <a:r>
              <a:rPr sz="5400" b="0" spc="-150" dirty="0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sz="5400" b="0" spc="-150" dirty="0">
                <a:solidFill>
                  <a:srgbClr val="5B9BD4"/>
                </a:solidFill>
                <a:latin typeface="Arial"/>
                <a:cs typeface="Arial"/>
              </a:rPr>
              <a:t>TRASPLANTE HEPÁTICO</a:t>
            </a:r>
            <a:endParaRPr sz="5400" spc="-1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pc="-160" dirty="0"/>
              <a:t>@SETHepatico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6D8724-6DDA-4F69-811D-AFF5D9677CCD}"/>
</file>

<file path=customXml/itemProps2.xml><?xml version="1.0" encoding="utf-8"?>
<ds:datastoreItem xmlns:ds="http://schemas.openxmlformats.org/officeDocument/2006/customXml" ds:itemID="{EE185248-84EB-4E62-8E38-0C3974AC1E42}"/>
</file>

<file path=customXml/itemProps3.xml><?xml version="1.0" encoding="utf-8"?>
<ds:datastoreItem xmlns:ds="http://schemas.openxmlformats.org/officeDocument/2006/customXml" ds:itemID="{EB49ABF7-2FA4-4A54-BA3A-A79785D487D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2890</Words>
  <Application>Microsoft Macintosh PowerPoint</Application>
  <PresentationFormat>Panorámica</PresentationFormat>
  <Paragraphs>583</Paragraphs>
  <Slides>52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9" baseType="lpstr">
      <vt:lpstr>Arial</vt:lpstr>
      <vt:lpstr>Arial-BoldItalicMT</vt:lpstr>
      <vt:lpstr>Courier New</vt:lpstr>
      <vt:lpstr>Helvetica</vt:lpstr>
      <vt:lpstr>Times New Roman</vt:lpstr>
      <vt:lpstr>Wingdings</vt:lpstr>
      <vt:lpstr>Office Theme</vt:lpstr>
      <vt:lpstr>ACLF y trasplante hepático. Utilidad y futilidad.</vt:lpstr>
      <vt:lpstr>PRINCIPIOS ÉTICOS EN MEDICINA</vt:lpstr>
      <vt:lpstr>Principios éticos en trasplante</vt:lpstr>
      <vt:lpstr>Utilidad en Trasplante: Definición</vt:lpstr>
      <vt:lpstr>Futilidad en Trasplante: Definición</vt:lpstr>
      <vt:lpstr>ACLF: Definición CLIF-C / CANONIC</vt:lpstr>
      <vt:lpstr>ACLF: Fracasos orgánicos y clasificación pronóstica</vt:lpstr>
      <vt:lpstr>PRONÓSTICO ACLF: Estudio CANONIC</vt:lpstr>
      <vt:lpstr>ACLF SIN TRASPLANTE HEPÁTICO</vt:lpstr>
      <vt:lpstr>ACLF-3 : resultados pre y post-TH</vt:lpstr>
      <vt:lpstr>Presentación de PowerPoint</vt:lpstr>
      <vt:lpstr>ACLF y TRASPLANTE HEPÁTICO</vt:lpstr>
      <vt:lpstr>Mortalidad pre y post-TH en ACLF</vt:lpstr>
      <vt:lpstr>ACLF-3 : resultados pre y post-TH</vt:lpstr>
      <vt:lpstr>Liver transplantation in the most severely ill cirrhotic patients: A multicenter study in acute-on-chronic liver failure grade 3</vt:lpstr>
      <vt:lpstr>N=100.594 pacientes en LE; N= 50.552 TH entre 2005-2016, N=6.381 ACLF-3</vt:lpstr>
      <vt:lpstr>Presentación de PowerPoint</vt:lpstr>
      <vt:lpstr>ACLF: Evaluación dinámica</vt:lpstr>
      <vt:lpstr>Liver transplantation for critically ill patients with acute on chronic liver failure: a prospective national programme of</vt:lpstr>
      <vt:lpstr>Mortalidad post-TH en ACLF. EEUU.</vt:lpstr>
      <vt:lpstr>Meta-análisis supervivencia ACLF 1 año post-TH</vt:lpstr>
      <vt:lpstr>ACLF: Evolución según tipo de fracaso orgánico</vt:lpstr>
      <vt:lpstr>Mortalidad en LE de TH en ACLF</vt:lpstr>
      <vt:lpstr>Futilidad</vt:lpstr>
      <vt:lpstr>TH en ACLF</vt:lpstr>
      <vt:lpstr>Momento idóneo del TH: Ventana para TH</vt:lpstr>
      <vt:lpstr>Momento idóneo del TH: Ventana para TH</vt:lpstr>
      <vt:lpstr>Momento idóneo del TH: Priorización?</vt:lpstr>
      <vt:lpstr>Futilidad del trasplante</vt:lpstr>
      <vt:lpstr>Validación CLIF-C ACLF score</vt:lpstr>
      <vt:lpstr>“Futility risk score”</vt:lpstr>
      <vt:lpstr>ESCALAS predicción resultados post-TH</vt:lpstr>
      <vt:lpstr>TAM (“Transplantation for ACLF-3 Model”) score</vt:lpstr>
      <vt:lpstr>SALT-M (Sundaram ACLF-LT-Mortality) score</vt:lpstr>
      <vt:lpstr>Validación SALT-M score en Asia</vt:lpstr>
      <vt:lpstr>Presentación de PowerPoint</vt:lpstr>
      <vt:lpstr>Presentación de PowerPoint</vt:lpstr>
      <vt:lpstr>Presentación de PowerPoint</vt:lpstr>
      <vt:lpstr>Presentación de PowerPoint</vt:lpstr>
      <vt:lpstr>ACLF y TRASPLANTE HEPÁTICO RESULTADOS A LARGO PLAZO</vt:lpstr>
      <vt:lpstr>ACLF: resultados a largo plazo. EEUU.</vt:lpstr>
      <vt:lpstr>ACLF: resultados a largo plazo. ALEMANIA.</vt:lpstr>
      <vt:lpstr>ACLF: resultados a largo plazo. ALEMANIA.</vt:lpstr>
      <vt:lpstr>ACLF: resultados a largo plazo. FRANCIA</vt:lpstr>
      <vt:lpstr>MELD &gt; 40: UCLA-FRS score</vt:lpstr>
      <vt:lpstr>ACLF post-TH: Supervivencia a corto y largo plazo</vt:lpstr>
      <vt:lpstr>Curva de aprendizaje</vt:lpstr>
      <vt:lpstr>TH en ACLF: Necesidades no cubiertas…</vt:lpstr>
      <vt:lpstr>MENSAJES PARA LLEVAR A CASA…</vt:lpstr>
      <vt:lpstr>ESTUDIO MULTICÉNTRICO NACIONAL - SETH</vt:lpstr>
      <vt:lpstr>ESTUDIO MULTICÉNTRICO NACIONAL - SETH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ACLF y trasplante hepático. Utilidad y futilidad.</dc:title>
  <cp:lastModifiedBy>Microsoft Office User</cp:lastModifiedBy>
  <cp:revision>1</cp:revision>
  <dcterms:created xsi:type="dcterms:W3CDTF">2025-10-22T11:43:45Z</dcterms:created>
  <dcterms:modified xsi:type="dcterms:W3CDTF">2025-10-22T12:53:16Z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2025-10-17T00:00:00Z</vt:filetime>
  </property>
  <property fmtid="{D5CDD505-2E9C-101B-9397-08002B2CF9AE}" pid="3" name="LastSaved">
    <vt:filetime>2025-10-22T00:00:00Z</vt:filetime>
  </property>
  <property fmtid="{D5CDD505-2E9C-101B-9397-08002B2CF9AE}" pid="4" name="ContentTypeId">
    <vt:lpwstr>0x010100DE020579F7B4964FACCC3D9671C8AF13</vt:lpwstr>
  </property>
</Properties>
</file>